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496" r:id="rId15"/>
    <p:sldId id="320" r:id="rId16"/>
    <p:sldId id="498" r:id="rId17"/>
    <p:sldId id="323" r:id="rId18"/>
    <p:sldId id="500" r:id="rId19"/>
    <p:sldId id="327" r:id="rId20"/>
    <p:sldId id="328" r:id="rId21"/>
    <p:sldId id="329" r:id="rId22"/>
    <p:sldId id="497" r:id="rId23"/>
    <p:sldId id="330" r:id="rId24"/>
    <p:sldId id="331" r:id="rId25"/>
    <p:sldId id="332" r:id="rId26"/>
    <p:sldId id="333" r:id="rId27"/>
    <p:sldId id="334" r:id="rId28"/>
    <p:sldId id="335" r:id="rId29"/>
    <p:sldId id="401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CD817E-E85F-4E0E-A798-907E25F1AFD0}">
          <p14:sldIdLst>
            <p14:sldId id="297"/>
            <p14:sldId id="298"/>
          </p14:sldIdLst>
        </p14:section>
        <p14:section name="What Are Streams?" id="{AFD15318-3FA2-474D-8276-4010D2229383}">
          <p14:sldIdLst>
            <p14:sldId id="303"/>
            <p14:sldId id="304"/>
            <p14:sldId id="305"/>
            <p14:sldId id="306"/>
            <p14:sldId id="307"/>
          </p14:sldIdLst>
        </p14:section>
        <p14:section name="Readers and Writers" id="{414B96B6-E0D0-42CC-85FC-70C30A1D83BE}">
          <p14:sldIdLst>
            <p14:sldId id="308"/>
            <p14:sldId id="310"/>
            <p14:sldId id="311"/>
            <p14:sldId id="312"/>
            <p14:sldId id="313"/>
            <p14:sldId id="314"/>
            <p14:sldId id="496"/>
          </p14:sldIdLst>
        </p14:section>
        <p14:section name="File Streams" id="{6440E485-6021-47AD-A901-BFDAE6273EB6}">
          <p14:sldIdLst>
            <p14:sldId id="320"/>
            <p14:sldId id="498"/>
            <p14:sldId id="323"/>
            <p14:sldId id="500"/>
          </p14:sldIdLst>
        </p14:section>
        <p14:section name="File Class" id="{80375926-CFDA-40DB-AE28-192FAC0F73A0}">
          <p14:sldIdLst>
            <p14:sldId id="327"/>
            <p14:sldId id="328"/>
            <p14:sldId id="329"/>
            <p14:sldId id="497"/>
          </p14:sldIdLst>
        </p14:section>
        <p14:section name="Directory Class" id="{F749AB23-8E5A-4791-A456-DFBA42E28543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2F9DCB48-CEC4-4A63-A332-4F6FCE64C092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E0B73-4761-4601-B8BC-14A1605E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27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A665E-E1FA-4530-BC6C-DF219997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2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D07E37-6347-4FCF-A47C-20E8B62A4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6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A69E-91C2-43C0-B77A-B4C4B98F2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12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B9B3-EA4F-4D9D-BDA5-BBB2E4693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0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9935DB-2B1A-46C1-9CC0-548A29226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458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F927A-EEAF-493B-ACC3-1C3A584E1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72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EB95D4-7046-49BA-ADE3-B4621E964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72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99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13" y="2240464"/>
            <a:ext cx="7008574" cy="23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your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odd lines </a:t>
            </a:r>
            <a:r>
              <a:rPr lang="en-US" dirty="0"/>
              <a:t>on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Counting starts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F4AFD29-36D4-407A-A398-3E98447CD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6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2178A-A52F-497D-8471-04A64CCE8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7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199" dirty="0"/>
              <a:t>Read the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199" dirty="0"/>
              <a:t>Insert a </a:t>
            </a:r>
            <a:r>
              <a:rPr lang="en-US" sz="3199" b="1" dirty="0">
                <a:solidFill>
                  <a:schemeClr val="bg1"/>
                </a:solidFill>
              </a:rPr>
              <a:t>line number </a:t>
            </a:r>
            <a:r>
              <a:rPr lang="en-US" sz="3199" dirty="0"/>
              <a:t>in front of each line of the file</a:t>
            </a:r>
          </a:p>
          <a:p>
            <a:pPr>
              <a:lnSpc>
                <a:spcPct val="95000"/>
              </a:lnSpc>
            </a:pPr>
            <a:r>
              <a:rPr lang="en-US" sz="3199" dirty="0"/>
              <a:t>Save it in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sz="3199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102BC7-115B-4B3E-B023-4E8253CD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6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C90215-7DF4-447A-9D3F-41813389D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4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3"/>
            <a:ext cx="3599063" cy="989742"/>
          </a:xfrm>
          <a:prstGeom prst="wedgeRoundRectCallout">
            <a:avLst>
              <a:gd name="adj1" fmla="val -68933"/>
              <a:gd name="adj2" fmla="val 210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Instead of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2399" b="1" dirty="0">
                <a:solidFill>
                  <a:srgbClr val="FFFFFF"/>
                </a:solidFill>
              </a:rPr>
              <a:t>, you can use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using(reader)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0B53BEC-F41E-4908-AE93-D1FB1946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3" y="1414278"/>
            <a:ext cx="2540994" cy="25409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Reading / Writing Data from / to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File streams </a:t>
            </a:r>
            <a:r>
              <a:rPr lang="en-US" sz="3600" dirty="0"/>
              <a:t>read / writes sequences of bytes from a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new binary file: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Opening</a:t>
            </a:r>
            <a:r>
              <a:rPr lang="en-US" sz="3600" dirty="0"/>
              <a:t> existing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FileMode.Create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to the file: fs.Write(byte[]) …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FileMode.Open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from file or write to the file …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593EC2-820B-4031-A9EA-E293293F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0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9" y="3184217"/>
            <a:ext cx="5173652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Encoding.UTF8.GetBytes() </a:t>
            </a:r>
            <a:r>
              <a:rPr lang="en-US" sz="2399" b="1" noProof="1">
                <a:solidFill>
                  <a:schemeClr val="bg2"/>
                </a:solidFill>
              </a:rPr>
              <a:t>returns the underlying bytes of the characters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4F68C5-A722-4F76-BD41-AEAC401A5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2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 / Decrypt File with XOR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40754" y="3653941"/>
            <a:ext cx="4093934" cy="1259672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Encrypting the read bytes </a:t>
            </a:r>
            <a:r>
              <a:rPr lang="en-US" sz="2399" b="1" noProof="1">
                <a:solidFill>
                  <a:schemeClr val="bg2"/>
                </a:solidFill>
              </a:rPr>
              <a:t>with the constant parameter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Secret</a:t>
            </a:r>
            <a:r>
              <a:rPr lang="en-US" sz="2399" b="1" noProof="1">
                <a:solidFill>
                  <a:schemeClr val="bg2"/>
                </a:solidFill>
              </a:rPr>
              <a:t> using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399" b="1" noProof="1">
                <a:solidFill>
                  <a:schemeClr val="bg2"/>
                </a:solidFill>
              </a:rPr>
              <a:t>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BA4232-4144-418E-AE33-BA69D177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6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05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2780" indent="-442780">
              <a:spcBef>
                <a:spcPts val="1200"/>
              </a:spcBef>
              <a:buFontTx/>
              <a:buAutoNum type="arabicPeriod"/>
            </a:pPr>
            <a:r>
              <a:rPr lang="en-US" dirty="0"/>
              <a:t>What are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2. </a:t>
            </a:r>
            <a:r>
              <a:rPr lang="en-US" b="1" noProof="1">
                <a:solidFill>
                  <a:schemeClr val="bg1"/>
                </a:solidFill>
              </a:rPr>
              <a:t>Readers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Writers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3. </a:t>
            </a:r>
            <a:r>
              <a:rPr lang="en-US" b="1" dirty="0">
                <a:solidFill>
                  <a:schemeClr val="bg1"/>
                </a:solidFill>
              </a:rPr>
              <a:t>File Streams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4.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Class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5.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Class</a:t>
            </a:r>
            <a:endParaRPr lang="en-US" sz="3999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3AC2DC-FF6B-40E0-BCE4-BF13D33DC5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sz="3600" noProof="1">
                <a:sym typeface="Wingdings" panose="05000000000000000000" pitchFamily="2" charset="2"/>
              </a:rPr>
              <a:t> -</a:t>
            </a:r>
            <a:r>
              <a:rPr lang="en-US" sz="3600" noProof="1"/>
              <a:t> reads a text file at once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reads a text file's lines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25311-C649-4F3C-BEC6-C82B4D5F4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5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pPr>
              <a:spcBef>
                <a:spcPts val="1799"/>
              </a:spcBef>
            </a:pPr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pPr>
              <a:spcBef>
                <a:spcPts val="0"/>
              </a:spcBef>
            </a:pPr>
            <a:endParaRPr lang="en-US" noProof="1"/>
          </a:p>
          <a:p>
            <a:endParaRPr lang="en-US" noProof="1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1195DE-2F14-4294-9A37-702E3E391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 to a text file:</a:t>
            </a:r>
          </a:p>
          <a:p>
            <a:pPr>
              <a:lnSpc>
                <a:spcPct val="250000"/>
              </a:lnSpc>
            </a:pP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r>
              <a:rPr lang="en-US" noProof="1"/>
              <a:t>Reading a binary file into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B94E45-FCD5-47D9-9318-C7D44ED9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26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EE1743-8692-4126-B16E-84BDD744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1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names of the files (including their 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1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– returns the names of the subdirectories 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932B4B-443C-40EB-841A-8E0C98C6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pPr>
              <a:spcBef>
                <a:spcPts val="1200"/>
              </a:spcBef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size of all files in the folder </a:t>
            </a:r>
            <a:r>
              <a:rPr lang="en-US" dirty="0"/>
              <a:t>(with its subfolders)</a:t>
            </a:r>
          </a:p>
          <a:p>
            <a:pPr>
              <a:spcBef>
                <a:spcPts val="1200"/>
              </a:spcBef>
            </a:pPr>
            <a:r>
              <a:rPr lang="en-US" dirty="0"/>
              <a:t>Print the result in a file "</a:t>
            </a:r>
            <a:r>
              <a:rPr lang="en-US" b="1" dirty="0">
                <a:solidFill>
                  <a:schemeClr val="bg1"/>
                </a:solidFill>
              </a:rPr>
              <a:t>output.txt</a:t>
            </a:r>
            <a:r>
              <a:rPr lang="en-US" dirty="0"/>
              <a:t>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362116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697407" y="4209158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6DD375-018E-4F16-B8E7-08C163DC9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09026"/>
            <a:ext cx="3824004" cy="854777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2"/>
                </a:solidFill>
              </a:rPr>
              <a:t>Gets all files from the given folder and its subfolders.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4F91F0-98FC-4069-8B0C-EC8A579FC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3313" y="1659518"/>
            <a:ext cx="10992564" cy="48658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3400" dirty="0">
                <a:solidFill>
                  <a:schemeClr val="bg2"/>
                </a:solidFill>
              </a:rPr>
              <a:t> are ordered sequences of bytes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read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written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Always close streams with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 </a:t>
            </a:r>
            <a:r>
              <a:rPr lang="en-US" sz="3200" dirty="0">
                <a:solidFill>
                  <a:schemeClr val="bg2"/>
                </a:solidFill>
              </a:rPr>
              <a:t>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using(…)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for text data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to read / write binary files</a:t>
            </a:r>
            <a:endParaRPr lang="bg-BG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 class to read / write files at once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class to work with directories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1FD43E-DA57-440E-9A77-7C6E70C5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84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Streams?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90FCFD-46BC-420B-BE3A-B0BB4E996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800" dirty="0"/>
              <a:t>Streams are used to </a:t>
            </a:r>
            <a:r>
              <a:rPr lang="en-US" sz="3800" b="1" dirty="0">
                <a:solidFill>
                  <a:schemeClr val="bg1"/>
                </a:solidFill>
              </a:rPr>
              <a:t>transfer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sz="3800" dirty="0"/>
              <a:t>We open a stream to: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Read</a:t>
            </a:r>
            <a:r>
              <a:rPr lang="en-US" sz="3600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Write</a:t>
            </a:r>
            <a:r>
              <a:rPr lang="en-US" sz="3600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5233" y="4331882"/>
            <a:ext cx="1536720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8128" y="4363898"/>
            <a:ext cx="3275747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29478" y="5339585"/>
            <a:ext cx="2133044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049" y="4416870"/>
            <a:ext cx="1447423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3BE155-68B4-4950-AD34-30A0E050EE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399" dirty="0"/>
              <a:t>Streams are means for </a:t>
            </a:r>
            <a:r>
              <a:rPr lang="en-US" sz="3399" b="1" dirty="0">
                <a:solidFill>
                  <a:schemeClr val="bg1"/>
                </a:solidFill>
              </a:rPr>
              <a:t>transferring</a:t>
            </a:r>
            <a:r>
              <a:rPr lang="en-US" sz="3399" dirty="0"/>
              <a:t> (reading and writing) </a:t>
            </a:r>
            <a:r>
              <a:rPr lang="en-US" sz="3399" b="1" dirty="0">
                <a:solidFill>
                  <a:schemeClr val="bg1"/>
                </a:solidFill>
              </a:rPr>
              <a:t>data</a:t>
            </a:r>
          </a:p>
          <a:p>
            <a:pPr>
              <a:spcBef>
                <a:spcPts val="1200"/>
              </a:spcBef>
            </a:pPr>
            <a:r>
              <a:rPr lang="en-US" sz="3399" dirty="0"/>
              <a:t>Streams are ordered </a:t>
            </a:r>
            <a:r>
              <a:rPr lang="en-US" sz="3399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Provide </a:t>
            </a:r>
            <a:r>
              <a:rPr lang="en-US" sz="3199" b="1" dirty="0">
                <a:solidFill>
                  <a:schemeClr val="bg1"/>
                </a:solidFill>
              </a:rPr>
              <a:t>sequential </a:t>
            </a:r>
            <a:r>
              <a:rPr lang="en-US" sz="3199" dirty="0"/>
              <a:t>access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to its elements</a:t>
            </a:r>
          </a:p>
          <a:p>
            <a:pPr>
              <a:spcBef>
                <a:spcPts val="1200"/>
              </a:spcBef>
            </a:pPr>
            <a:r>
              <a:rPr lang="en-US" sz="3399" dirty="0"/>
              <a:t>Different types of streams are available to access different data sources: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File</a:t>
            </a:r>
            <a:r>
              <a:rPr lang="en-US" sz="3199" dirty="0"/>
              <a:t> access, </a:t>
            </a:r>
            <a:r>
              <a:rPr lang="en-US" sz="3199" b="1" dirty="0">
                <a:solidFill>
                  <a:schemeClr val="bg1"/>
                </a:solidFill>
              </a:rPr>
              <a:t>network</a:t>
            </a:r>
            <a:r>
              <a:rPr lang="en-US" sz="3199" dirty="0"/>
              <a:t> access, </a:t>
            </a:r>
            <a:r>
              <a:rPr lang="en-US" sz="3199" b="1" dirty="0">
                <a:solidFill>
                  <a:schemeClr val="bg1"/>
                </a:solidFill>
              </a:rPr>
              <a:t>memory</a:t>
            </a:r>
            <a:r>
              <a:rPr lang="en-US" sz="3199" dirty="0"/>
              <a:t> streams and others</a:t>
            </a:r>
          </a:p>
          <a:p>
            <a:pPr>
              <a:spcBef>
                <a:spcPts val="1200"/>
              </a:spcBef>
            </a:pPr>
            <a:r>
              <a:rPr lang="en-US" sz="3399" dirty="0"/>
              <a:t>Streams are opened </a:t>
            </a:r>
            <a:r>
              <a:rPr lang="en-US" sz="3399" b="1" dirty="0">
                <a:solidFill>
                  <a:schemeClr val="bg1"/>
                </a:solidFill>
              </a:rPr>
              <a:t>before</a:t>
            </a:r>
            <a:r>
              <a:rPr lang="en-US" sz="3399" dirty="0"/>
              <a:t> using them and closed </a:t>
            </a:r>
            <a:r>
              <a:rPr lang="en-US" sz="3399" b="1" dirty="0">
                <a:solidFill>
                  <a:schemeClr val="bg1"/>
                </a:solidFill>
              </a:rPr>
              <a:t>after</a:t>
            </a:r>
            <a:r>
              <a:rPr lang="en-US" sz="3399" dirty="0"/>
              <a:t> that</a:t>
            </a:r>
            <a:endParaRPr lang="bg-BG" sz="3399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135B9D-84C6-49B9-9FC8-E6B33C20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is the current position in the stream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Buffering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98" y="3391202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EC430048-A775-4FC6-9EDA-074EBAFE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A17BAE9-D5F0-48E1-81CC-D94E00C0F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6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Readers and Writers 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9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StreamReader</a:t>
            </a:r>
            <a:r>
              <a:rPr lang="en-US" dirty="0"/>
              <a:t> in C# read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from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reader = </a:t>
            </a:r>
            <a:r>
              <a:rPr lang="en-US" sz="2799" dirty="0">
                <a:solidFill>
                  <a:schemeClr val="bg1"/>
                </a:solidFill>
              </a:rPr>
              <a:t>new StreamReader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reader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// </a:t>
            </a:r>
            <a:r>
              <a:rPr lang="en-US" sz="2799" dirty="0">
                <a:solidFill>
                  <a:schemeClr val="accent2"/>
                </a:solidFill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6A33D3-F821-4A4A-AD1A-E192EBB27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1815</Words>
  <Application>Microsoft Office PowerPoint</Application>
  <PresentationFormat>Widescreen</PresentationFormat>
  <Paragraphs>303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Streams, Files and Directories</vt:lpstr>
      <vt:lpstr>Table of Contents</vt:lpstr>
      <vt:lpstr>What Are Streams?</vt:lpstr>
      <vt:lpstr>What is a Stream?</vt:lpstr>
      <vt:lpstr>Stream Basics</vt:lpstr>
      <vt:lpstr>Streams and Buffering – Example</vt:lpstr>
      <vt:lpstr>Stream Types in .NET</vt:lpstr>
      <vt:lpstr>Readers and Writers in C#</vt:lpstr>
      <vt:lpstr>Using StreamReader</vt:lpstr>
      <vt:lpstr>Problem: Odd Lines</vt:lpstr>
      <vt:lpstr>Solution: Odd Lines</vt:lpstr>
      <vt:lpstr>Problem: Line Numbers</vt:lpstr>
      <vt:lpstr>Solution: Line Numbers</vt:lpstr>
      <vt:lpstr>Try-Catch-Finally Example</vt:lpstr>
      <vt:lpstr>Reading / Writing Data from / to Files</vt:lpstr>
      <vt:lpstr>File Streams</vt:lpstr>
      <vt:lpstr>Writing Text to File – Example</vt:lpstr>
      <vt:lpstr>Encrypt / Decrypt File with XOR</vt:lpstr>
      <vt:lpstr>File Class in .NET</vt:lpstr>
      <vt:lpstr>Reading Text Files</vt:lpstr>
      <vt:lpstr>Writing Text Files</vt:lpstr>
      <vt:lpstr>Reading / Writing Binary Files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Streams; Files and Directories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2021-09-01T13:19:41Z</dcterms:modified>
  <cp:category>© SoftUni – https://softuni.org</cp:category>
</cp:coreProperties>
</file>