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7" r:id="rId2"/>
    <p:sldId id="298" r:id="rId3"/>
    <p:sldId id="301" r:id="rId4"/>
    <p:sldId id="302" r:id="rId5"/>
    <p:sldId id="303" r:id="rId6"/>
    <p:sldId id="495" r:id="rId7"/>
    <p:sldId id="304" r:id="rId8"/>
    <p:sldId id="305" r:id="rId9"/>
    <p:sldId id="306" r:id="rId10"/>
    <p:sldId id="49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497" r:id="rId27"/>
    <p:sldId id="322" r:id="rId28"/>
    <p:sldId id="401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D504C8A-5BCD-4664-9D8D-88491AD9C0AB}">
          <p14:sldIdLst>
            <p14:sldId id="297"/>
            <p14:sldId id="298"/>
          </p14:sldIdLst>
        </p14:section>
        <p14:section name="Generics" id="{EC7F5DFE-562D-4009-A729-3F978CC8CBEA}">
          <p14:sldIdLst>
            <p14:sldId id="301"/>
            <p14:sldId id="302"/>
            <p14:sldId id="303"/>
          </p14:sldIdLst>
        </p14:section>
        <p14:section name="Generic Classes" id="{127DFC69-55FB-4A22-B43A-4DB8EA9FDF54}">
          <p14:sldIdLst>
            <p14:sldId id="495"/>
            <p14:sldId id="304"/>
            <p14:sldId id="305"/>
            <p14:sldId id="306"/>
          </p14:sldIdLst>
        </p14:section>
        <p14:section name="Generic Methods" id="{7BD52CA0-5F45-4A4A-B0A0-F5DA513D88B7}">
          <p14:sldIdLst>
            <p14:sldId id="496"/>
            <p14:sldId id="307"/>
            <p14:sldId id="308"/>
            <p14:sldId id="309"/>
            <p14:sldId id="310"/>
            <p14:sldId id="311"/>
            <p14:sldId id="312"/>
          </p14:sldIdLst>
        </p14:section>
        <p14:section name="Generic Constraints" id="{11E343AA-089D-40B3-B00F-41EF1FEA73E2}">
          <p14:sldIdLst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497"/>
          </p14:sldIdLst>
        </p14:section>
        <p14:section name="Conclusion" id="{A6DC8B54-BD2C-4C20-98AA-9F0682CBFB27}">
          <p14:sldIdLst>
            <p14:sldId id="322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7C177F1-75D3-49E7-A390-8A9A5299DE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8424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362F8C-C067-4374-B240-6B2A846168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017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13A0A9-1BE2-4C64-9622-760914CEE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1986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467CFD-265C-49CD-BFAF-2DDFBF293D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503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BE4EF6-0998-402C-8580-C06D33E46D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50163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929A96-A648-49A6-9DC5-7ED1FE9FFB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3837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F8C795-F667-42B2-99E3-E7090270B9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5071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A80377-73D5-4666-911B-5D8567FE6F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0764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1245A33-8E18-411E-B32C-BF44CF98D4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456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2766D-5988-4A85-9A9D-1504D9E40207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4064A2-5070-45A8-AB8E-57C2795880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2864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2D5D21-FA1A-45B7-957E-AAF6003713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6041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86C608F-BE01-45F2-AD91-3D08277B90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10195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7FDB969-373F-46D0-B1F2-1A817F23A7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330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D05E1A1-5B98-4420-970C-1834C03BF8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16484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4DA364-6F44-411F-9F3B-BCBC964C64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31878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910943-FA76-4D17-AE80-036DD590CC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42615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06F36D7-6EF5-415B-8003-266D34043A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3840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3#7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3#8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3#9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83#10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Adding Type Safety and Code Reusability 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63160" y="4714614"/>
            <a:ext cx="3704648" cy="958651"/>
          </a:xfrm>
        </p:spPr>
        <p:txBody>
          <a:bodyPr/>
          <a:lstStyle/>
          <a:p>
            <a:r>
              <a:rPr lang="en-US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63160" y="5238869"/>
            <a:ext cx="3704648" cy="832014"/>
          </a:xfrm>
        </p:spPr>
        <p:txBody>
          <a:bodyPr/>
          <a:lstStyle/>
          <a:p>
            <a:r>
              <a:rPr lang="en-US"/>
              <a:t>Technical Trainers</a:t>
            </a:r>
          </a:p>
          <a:p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574" y="2421840"/>
            <a:ext cx="3985847" cy="237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0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4" y="1143737"/>
            <a:ext cx="3093266" cy="2873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EFD22D-EAFF-4DA0-B340-9BBBBC79E94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Generic Methods</a:t>
            </a:r>
          </a:p>
        </p:txBody>
      </p:sp>
    </p:spTree>
    <p:extLst>
      <p:ext uri="{BB962C8B-B14F-4D97-AF65-F5344CB8AC3E}">
        <p14:creationId xmlns:p14="http://schemas.microsoft.com/office/powerpoint/2010/main" val="36025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Take a </a:t>
            </a:r>
            <a:r>
              <a:rPr lang="en-US" sz="3600" b="1" dirty="0">
                <a:solidFill>
                  <a:schemeClr val="bg1"/>
                </a:solidFill>
              </a:rPr>
              <a:t>certain</a:t>
            </a:r>
            <a:r>
              <a:rPr lang="en-US" sz="3600" dirty="0"/>
              <a:t> input and a </a:t>
            </a:r>
            <a:r>
              <a:rPr lang="en-US" sz="3600" b="1" dirty="0">
                <a:solidFill>
                  <a:schemeClr val="bg1"/>
                </a:solidFill>
              </a:rPr>
              <a:t>certain</a:t>
            </a:r>
            <a:r>
              <a:rPr lang="en-US" sz="3600" dirty="0"/>
              <a:t> output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endParaRPr lang="bg-BG" sz="3600" b="1" dirty="0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Methods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993946"/>
            <a:ext cx="10566256" cy="396548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class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Customer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customer)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	return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removedCustomer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07FC17-20AA-4D01-90AC-0F5B845ABF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75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Take </a:t>
            </a:r>
            <a:r>
              <a:rPr lang="en-US" sz="3600" b="1" dirty="0">
                <a:solidFill>
                  <a:schemeClr val="bg1"/>
                </a:solidFill>
              </a:rPr>
              <a:t>generic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input</a:t>
            </a:r>
            <a:r>
              <a:rPr lang="en-US" sz="3600" dirty="0"/>
              <a:t> and return </a:t>
            </a:r>
            <a:r>
              <a:rPr lang="en-US" sz="3600" b="1" dirty="0">
                <a:solidFill>
                  <a:schemeClr val="bg1"/>
                </a:solidFill>
              </a:rPr>
              <a:t>generic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output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Methods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622281" y="2236095"/>
            <a:ext cx="8947441" cy="329869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itchFamily="49" charset="0"/>
                <a:cs typeface="Consolas" pitchFamily="49" charset="0"/>
              </a:rPr>
              <a:t>public List&lt;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&gt; CreateList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  <a:r>
              <a:rPr lang="en-GB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GB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&gt; list = new List&lt;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&gt;();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AB6A8B-305E-42C9-A94D-6DC54B59C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0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collection, that can store anything and has the </a:t>
            </a:r>
            <a:br>
              <a:rPr lang="en-US" dirty="0"/>
            </a:br>
            <a:r>
              <a:rPr lang="en-US" dirty="0"/>
              <a:t>following </a:t>
            </a:r>
            <a:r>
              <a:rPr lang="en-US" b="1" dirty="0">
                <a:solidFill>
                  <a:schemeClr val="bg1"/>
                </a:solidFill>
              </a:rPr>
              <a:t>methods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should add on top of its contents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should remove the topmost element and </a:t>
            </a:r>
            <a:r>
              <a:rPr lang="en-US" b="1" dirty="0">
                <a:solidFill>
                  <a:schemeClr val="bg1"/>
                </a:solidFill>
              </a:rPr>
              <a:t>return it</a:t>
            </a:r>
          </a:p>
          <a:p>
            <a:pPr>
              <a:lnSpc>
                <a:spcPct val="100000"/>
              </a:lnSpc>
            </a:pPr>
            <a:r>
              <a:rPr lang="en-US" dirty="0"/>
              <a:t>It should have two public methods: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void Add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element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 Remove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int Count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3F14AB3-9FC1-47E6-BBAE-D44648EDE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7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Box of T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192277" y="1179000"/>
            <a:ext cx="9613492" cy="5242314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Box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field "data" and constructor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int Count =&gt; this.data.Count;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void Add(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item) { this.data.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item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5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Remove()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var rem = this.data.Last();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this.data.RemoveAt(this.data.Count - 1);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return rem;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F23D8D3-1C8C-440F-80F1-6A76BE0B6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2E42D-72A2-49CB-99DC-3916DA7FCBD2}"/>
              </a:ext>
            </a:extLst>
          </p:cNvPr>
          <p:cNvSpPr txBox="1"/>
          <p:nvPr/>
        </p:nvSpPr>
        <p:spPr>
          <a:xfrm>
            <a:off x="804928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2"/>
              </a:rPr>
              <a:t>https://judge.softuni.org/Contests/Practice/Index/3183#7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Create a class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ArrayCreator</a:t>
            </a:r>
            <a:r>
              <a:rPr lang="en-US" sz="3600" dirty="0"/>
              <a:t> with a single method: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It should return an array with the given length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Every element should be </a:t>
            </a:r>
            <a:r>
              <a:rPr lang="en-US" sz="3600" b="1" dirty="0">
                <a:solidFill>
                  <a:schemeClr val="bg1"/>
                </a:solidFill>
              </a:rPr>
              <a:t>set to the default item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Generic </a:t>
            </a:r>
            <a:r>
              <a:rPr lang="en-GB" dirty="0"/>
              <a:t>Array Creator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09996" y="1844825"/>
            <a:ext cx="8050300" cy="67385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static T[] Create(int length, T item)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469889-D9AD-4F4E-8EEF-2E4CC5B25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62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Generic Array Creator</a:t>
            </a:r>
            <a:endParaRPr lang="en-US" dirty="0"/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869591" y="1314000"/>
            <a:ext cx="10452821" cy="487305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ArrayCreator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static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Create&lt;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&gt;(int length,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item)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T[]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array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T[length]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for(int i = 0; i &lt; 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array[i] = item;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return array;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B012378-9702-4102-BD80-6ABAA5F853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FDB54C-C24F-43EC-8550-FBCF75CF1E5F}"/>
              </a:ext>
            </a:extLst>
          </p:cNvPr>
          <p:cNvSpPr txBox="1"/>
          <p:nvPr/>
        </p:nvSpPr>
        <p:spPr>
          <a:xfrm>
            <a:off x="763389" y="6299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2"/>
              </a:rPr>
              <a:t>https://judge.softuni.org/Contests/Practice/Index/3183#8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0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127" y="1367522"/>
            <a:ext cx="2531862" cy="277942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8B56FD-70CE-4936-AF39-5699106A26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Apply Restrictions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330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Constraints are represented in generics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200" dirty="0"/>
              <a:t>Restricting generic classes to </a:t>
            </a:r>
            <a:r>
              <a:rPr lang="en-US" sz="3200" b="1" dirty="0">
                <a:solidFill>
                  <a:schemeClr val="bg1"/>
                </a:solidFill>
              </a:rPr>
              <a:t>reference types </a:t>
            </a:r>
            <a:r>
              <a:rPr lang="en-US" sz="3200" dirty="0"/>
              <a:t>only:</a:t>
            </a:r>
          </a:p>
          <a:p>
            <a:pPr>
              <a:lnSpc>
                <a:spcPct val="100000"/>
              </a:lnSpc>
            </a:pPr>
            <a:endParaRPr lang="en-US" sz="2999" dirty="0"/>
          </a:p>
          <a:p>
            <a:pPr marL="0" indent="0">
              <a:lnSpc>
                <a:spcPct val="100000"/>
              </a:lnSpc>
              <a:buNone/>
            </a:pPr>
            <a:endParaRPr lang="en-US" sz="2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/>
              <a:t> is the keyword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2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2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sz="3200" dirty="0"/>
              <a:t> is the keyword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(1)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5400" y="2492897"/>
            <a:ext cx="5879216" cy="1126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2" y="4352753"/>
            <a:ext cx="5879215" cy="1126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struct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D732C8E-5B62-471F-B8AF-2CF738E2D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2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IL generated for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Equals&lt;string&gt;</a:t>
            </a:r>
            <a:r>
              <a:rPr lang="en-US" sz="3600" dirty="0"/>
              <a:t> would be different to that of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Equals&lt;int&gt;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5400" dirty="0"/>
          </a:p>
          <a:p>
            <a:r>
              <a:rPr lang="en-US" sz="3600" dirty="0"/>
              <a:t>The case could be different if the </a:t>
            </a:r>
            <a:r>
              <a:rPr lang="en-US" sz="3600" b="1" dirty="0">
                <a:solidFill>
                  <a:schemeClr val="bg1"/>
                </a:solidFill>
              </a:rPr>
              <a:t>types</a:t>
            </a:r>
            <a:r>
              <a:rPr lang="en-US" sz="3600" dirty="0"/>
              <a:t> that are being </a:t>
            </a:r>
            <a:br>
              <a:rPr lang="en-US" sz="3600" dirty="0"/>
            </a:br>
            <a:r>
              <a:rPr lang="en-US" sz="3600" dirty="0"/>
              <a:t>compared have a </a:t>
            </a:r>
            <a:r>
              <a:rPr lang="en-US" sz="3600" b="1" dirty="0">
                <a:solidFill>
                  <a:schemeClr val="bg1"/>
                </a:solidFill>
              </a:rPr>
              <a:t>new definition of == operator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Constraints?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53256" y="2564904"/>
            <a:ext cx="8869862" cy="203079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public static bool Equals&lt;T&gt; (T t1, T t2)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return 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t1 == t2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02ED539-A49B-4C85-A606-E6F3403C7E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30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742727" indent="-742727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3999" dirty="0">
                <a:cs typeface="Consolas" panose="020B0609020204030204" pitchFamily="49" charset="0"/>
              </a:rPr>
              <a:t>Generics </a:t>
            </a:r>
          </a:p>
          <a:p>
            <a:pPr marL="742727" indent="-742727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3999" dirty="0">
                <a:cs typeface="Consolas" panose="020B0609020204030204" pitchFamily="49" charset="0"/>
              </a:rPr>
              <a:t>Generic Classes</a:t>
            </a:r>
          </a:p>
          <a:p>
            <a:pPr marL="742727" indent="-742727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3999" dirty="0">
                <a:cs typeface="Consolas" panose="020B0609020204030204" pitchFamily="49" charset="0"/>
              </a:rPr>
              <a:t>Generic Methods</a:t>
            </a:r>
          </a:p>
          <a:p>
            <a:pPr marL="742727" indent="-742727">
              <a:lnSpc>
                <a:spcPct val="110000"/>
              </a:lnSpc>
              <a:buClr>
                <a:schemeClr val="tx1"/>
              </a:buClr>
              <a:buSzPct val="100000"/>
            </a:pPr>
            <a:r>
              <a:rPr lang="en-US" sz="3999" dirty="0">
                <a:cs typeface="Consolas" panose="020B0609020204030204" pitchFamily="49" charset="0"/>
              </a:rPr>
              <a:t>Generic Constraints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1682FF-98E9-4E2F-B82D-E7908FB8BC0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6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99" dirty="0"/>
              <a:t>Specifying a </a:t>
            </a:r>
            <a:r>
              <a:rPr lang="en-US" sz="3599" b="1" dirty="0">
                <a:solidFill>
                  <a:schemeClr val="bg1"/>
                </a:solidFill>
              </a:rPr>
              <a:t>constructor</a:t>
            </a:r>
            <a:r>
              <a:rPr lang="en-US" sz="3599" dirty="0"/>
              <a:t> as a constraint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</a:pPr>
            <a:r>
              <a:rPr lang="en-US" sz="3599" dirty="0"/>
              <a:t>Only a </a:t>
            </a:r>
            <a:r>
              <a:rPr lang="en-US" sz="3599" b="1" dirty="0">
                <a:solidFill>
                  <a:schemeClr val="bg1"/>
                </a:solidFill>
              </a:rPr>
              <a:t>default constructor </a:t>
            </a:r>
            <a:r>
              <a:rPr lang="en-US" sz="3599" dirty="0"/>
              <a:t>can be used in the constraints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Parameterized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</a:rPr>
              <a:t>constructor</a:t>
            </a:r>
            <a:r>
              <a:rPr lang="en-US" sz="3599" dirty="0">
                <a:solidFill>
                  <a:schemeClr val="bg1"/>
                </a:solidFill>
              </a:rPr>
              <a:t> </a:t>
            </a:r>
            <a:r>
              <a:rPr lang="en-US" sz="3599" dirty="0"/>
              <a:t>will be a </a:t>
            </a:r>
            <a:r>
              <a:rPr lang="en-US" sz="3599" b="1" dirty="0">
                <a:solidFill>
                  <a:schemeClr val="bg1"/>
                </a:solidFill>
              </a:rPr>
              <a:t>compilation error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1985646"/>
            <a:ext cx="6912677" cy="108331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new()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29336DD-32D8-4C6F-9C44-F84E8C743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94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Specifying a static </a:t>
            </a:r>
            <a:r>
              <a:rPr lang="en-US" sz="3600" b="1" dirty="0">
                <a:solidFill>
                  <a:schemeClr val="bg1"/>
                </a:solidFill>
              </a:rPr>
              <a:t>base class </a:t>
            </a:r>
            <a:r>
              <a:rPr lang="en-US" sz="3600" dirty="0"/>
              <a:t>as a constraint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/>
              <a:t>The type </a:t>
            </a:r>
            <a:r>
              <a:rPr lang="en-US" sz="3600" b="1" dirty="0">
                <a:solidFill>
                  <a:schemeClr val="bg1"/>
                </a:solidFill>
              </a:rPr>
              <a:t>argument</a:t>
            </a:r>
            <a:r>
              <a:rPr lang="en-US" sz="3600" dirty="0"/>
              <a:t> must </a:t>
            </a:r>
            <a:r>
              <a:rPr lang="en-US" sz="3600" b="1" dirty="0">
                <a:solidFill>
                  <a:schemeClr val="bg1"/>
                </a:solidFill>
              </a:rPr>
              <a:t>be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bg1"/>
                </a:solidFill>
              </a:rPr>
              <a:t>derive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from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chemeClr val="bg1"/>
                </a:solidFill>
              </a:rPr>
              <a:t>specified</a:t>
            </a:r>
            <a:r>
              <a:rPr lang="en-US" sz="3600" dirty="0"/>
              <a:t> base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(3)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5400" y="1916832"/>
            <a:ext cx="6712440" cy="237597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4B0A60-6E22-4912-A774-503C66A8A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93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199" dirty="0"/>
              <a:t>Specifying </a:t>
            </a:r>
            <a:r>
              <a:rPr lang="en-US" sz="3199" b="1" dirty="0">
                <a:solidFill>
                  <a:schemeClr val="bg1"/>
                </a:solidFill>
              </a:rPr>
              <a:t>a generic base class </a:t>
            </a:r>
            <a:r>
              <a:rPr lang="en-US" sz="3199" dirty="0"/>
              <a:t>as a constraint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199" dirty="0"/>
              <a:t>The </a:t>
            </a:r>
            <a:r>
              <a:rPr lang="en-US" sz="3199" b="1" dirty="0">
                <a:solidFill>
                  <a:schemeClr val="bg1"/>
                </a:solidFill>
              </a:rPr>
              <a:t>type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argument</a:t>
            </a:r>
            <a:r>
              <a:rPr lang="en-US" sz="3199" dirty="0"/>
              <a:t> supplied for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199" dirty="0"/>
              <a:t> must </a:t>
            </a:r>
            <a:r>
              <a:rPr lang="en-US" sz="3199" b="1" dirty="0">
                <a:solidFill>
                  <a:schemeClr val="bg1"/>
                </a:solidFill>
              </a:rPr>
              <a:t>be</a:t>
            </a:r>
            <a:r>
              <a:rPr lang="en-US" sz="3199" dirty="0"/>
              <a:t> or </a:t>
            </a:r>
            <a:r>
              <a:rPr lang="en-US" sz="3199" b="1" dirty="0">
                <a:solidFill>
                  <a:schemeClr val="bg1"/>
                </a:solidFill>
              </a:rPr>
              <a:t>derive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from</a:t>
            </a:r>
            <a:r>
              <a:rPr lang="en-US" sz="3199" dirty="0"/>
              <a:t> the </a:t>
            </a:r>
            <a:r>
              <a:rPr lang="en-US" sz="3199" b="1" dirty="0">
                <a:solidFill>
                  <a:schemeClr val="bg1"/>
                </a:solidFill>
              </a:rPr>
              <a:t>argument</a:t>
            </a:r>
            <a:r>
              <a:rPr lang="en-US" sz="3199" dirty="0"/>
              <a:t> supplied for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</a:p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dirty="0"/>
              <a:t>comes from the </a:t>
            </a:r>
            <a:r>
              <a:rPr lang="en-US" sz="3199" b="1" dirty="0">
                <a:solidFill>
                  <a:schemeClr val="bg1"/>
                </a:solidFill>
              </a:rPr>
              <a:t>generic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 Constraints (4)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7407" y="1989376"/>
            <a:ext cx="9485997" cy="24831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AddAll&lt;TItem&gt;(List&lt;TItem&gt; items)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TItem : 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561CD52-DB7F-4228-A840-76F2A37EF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56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Specifying </a:t>
            </a:r>
            <a:r>
              <a:rPr lang="en-US" sz="3600" b="1" dirty="0">
                <a:solidFill>
                  <a:schemeClr val="bg1"/>
                </a:solidFill>
              </a:rPr>
              <a:t>a generic base class </a:t>
            </a:r>
            <a:r>
              <a:rPr lang="en-US" sz="3600" dirty="0"/>
              <a:t>as a constraint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Invalid combination of constraints: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/>
              <a:t> and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Combine Generic Constraints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5400" y="1944387"/>
            <a:ext cx="6395530" cy="2483110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MyMethod&lt;T&gt;()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T : BaseClass, new()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...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45F8FD2-A4E8-48CA-9724-0E04719EF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545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599" dirty="0"/>
              <a:t>Create a </a:t>
            </a:r>
            <a:r>
              <a:rPr lang="en-US" sz="3599" noProof="1"/>
              <a:t>class </a:t>
            </a: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EqualityScale&lt;T&gt;</a:t>
            </a:r>
            <a:r>
              <a:rPr lang="en-US" sz="3599" noProof="1"/>
              <a:t> that:</a:t>
            </a:r>
          </a:p>
          <a:p>
            <a:pPr lvl="1"/>
            <a:r>
              <a:rPr lang="en-US" sz="3399" dirty="0"/>
              <a:t>Holds two elements: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en-US" sz="3399" dirty="0"/>
              <a:t> and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r>
              <a:rPr lang="en-US" sz="3399" dirty="0"/>
              <a:t>Receives the elements through its single constructor:</a:t>
            </a:r>
          </a:p>
          <a:p>
            <a:pPr lvl="2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EqualityScale(T left, T right)</a:t>
            </a:r>
          </a:p>
          <a:p>
            <a:pPr lvl="1"/>
            <a:r>
              <a:rPr lang="en-US" sz="3399" noProof="1"/>
              <a:t>Has a method: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bool AreEqual</a:t>
            </a:r>
            <a:r>
              <a:rPr lang="en-US" sz="3399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3599" dirty="0"/>
              <a:t>The greater of the two elements is the heavier</a:t>
            </a:r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Equality Scale</a:t>
            </a:r>
            <a:endParaRPr lang="en-US" dirty="0"/>
          </a:p>
        </p:txBody>
      </p:sp>
      <p:pic>
        <p:nvPicPr>
          <p:cNvPr id="2050" name="Picture 2" descr="Image result for scal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649" y="3429001"/>
            <a:ext cx="1599783" cy="159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592945B4-0975-4B0C-9722-46E4318FE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35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noProof="1"/>
              <a:t>Equality Scale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216397" y="1182392"/>
            <a:ext cx="9759206" cy="5261608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Equality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Scale&lt;T&gt;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left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right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EqualityScale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 left, T right)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this.left = left;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this.right = right;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public bool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AreEqual()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	bool result = this.left.Equals(this.right);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return result;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E5A8D7-24DE-4438-B8EB-A7ED52B7D6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C8E9C-9963-4FBA-813F-9F9E80599207}"/>
              </a:ext>
            </a:extLst>
          </p:cNvPr>
          <p:cNvSpPr txBox="1"/>
          <p:nvPr/>
        </p:nvSpPr>
        <p:spPr>
          <a:xfrm>
            <a:off x="763389" y="643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2"/>
              </a:rPr>
              <a:t>https://judge.softuni.org/Contests/Practice/Index/3183#9</a:t>
            </a:r>
            <a:endParaRPr lang="en-US" sz="17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solution from the "Implementing Array List" lesson and change it to be </a:t>
            </a:r>
            <a:r>
              <a:rPr lang="en-US" b="1" dirty="0">
                <a:solidFill>
                  <a:schemeClr val="bg1"/>
                </a:solidFill>
              </a:rPr>
              <a:t>generic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/>
              <a:t> keyword (it returns the default value of type parameter)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sz="2799" dirty="0"/>
          </a:p>
          <a:p>
            <a:pPr marL="442779" lvl="1" indent="0">
              <a:lnSpc>
                <a:spcPct val="100000"/>
              </a:lnSpc>
              <a:buNone/>
            </a:pPr>
            <a:endParaRPr lang="en-US" sz="1200" dirty="0"/>
          </a:p>
          <a:p>
            <a:pPr lvl="1">
              <a:lnSpc>
                <a:spcPct val="100000"/>
              </a:lnSpc>
            </a:pPr>
            <a:r>
              <a:rPr lang="en-US" sz="3199" noProof="1">
                <a:latin typeface="+mj-lt"/>
                <a:cs typeface="Consolas" pitchFamily="49" charset="0"/>
              </a:rPr>
              <a:t>Becomes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CustomArrayList Generic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27448" y="3568772"/>
            <a:ext cx="9759206" cy="65231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arr[Count - 1]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0CDF0-537D-47E1-A94B-F02B68BF27D6}"/>
              </a:ext>
            </a:extLst>
          </p:cNvPr>
          <p:cNvSpPr txBox="1"/>
          <p:nvPr/>
        </p:nvSpPr>
        <p:spPr>
          <a:xfrm>
            <a:off x="763389" y="621125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/>
              <a:t>Check your solution here: </a:t>
            </a:r>
            <a:r>
              <a:rPr lang="en-US" sz="1799" dirty="0">
                <a:hlinkClick r:id="rId2"/>
              </a:rPr>
              <a:t>https://judge.softuni.org/Contests/Practice/Index/3183#10</a:t>
            </a:r>
            <a:endParaRPr lang="en-US" sz="1799" u="sng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27448" y="5100811"/>
            <a:ext cx="9759206" cy="652316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arr[Count - 1]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default(T)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D33FBDF-E877-4CF6-BB08-8BC2DA8EC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269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268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26520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797" indent="-342797" algn="ctr" defTabSz="914126">
                <a:buFont typeface="Wingdings" panose="05000000000000000000" pitchFamily="2" charset="2"/>
                <a:buChar char="§"/>
                <a:defRPr/>
              </a:pPr>
              <a:endParaRPr lang="ko-KR" altLang="en-US" sz="2398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07188"/>
            <a:ext cx="11811941" cy="519971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defTabSz="1218072">
              <a:lnSpc>
                <a:spcPct val="100000"/>
              </a:lnSpc>
              <a:buClr>
                <a:srgbClr val="FFFFFF"/>
              </a:buClr>
              <a:defRPr/>
            </a:pPr>
            <a:endParaRPr lang="en-US" sz="2799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0690" y="1721285"/>
            <a:ext cx="10795910" cy="3477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Generics</a:t>
            </a:r>
            <a:r>
              <a:rPr lang="en-US" sz="3599" dirty="0">
                <a:solidFill>
                  <a:schemeClr val="bg2"/>
                </a:solidFill>
              </a:rPr>
              <a:t> add type safety</a:t>
            </a:r>
          </a:p>
          <a:p>
            <a:pPr marL="914126" lvl="1" indent="-457063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List</a:t>
            </a:r>
            <a:r>
              <a:rPr lang="en-US" sz="3599" dirty="0">
                <a:solidFill>
                  <a:schemeClr val="bg2"/>
                </a:solidFill>
              </a:rPr>
              <a:t> </a:t>
            </a:r>
            <a:r>
              <a:rPr lang="en-US" sz="3599" dirty="0">
                <a:solidFill>
                  <a:schemeClr val="bg2"/>
                </a:solidFill>
                <a:sym typeface="Wingdings" panose="05000000000000000000" pitchFamily="2" charset="2"/>
              </a:rPr>
              <a:t>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List&lt;T&gt;</a:t>
            </a:r>
            <a:endParaRPr lang="en-US" sz="35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7063" indent="-457063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Generic code is more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reusable</a:t>
            </a:r>
          </a:p>
          <a:p>
            <a:pPr marL="457063" indent="-457063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Classes, interfaces and methods can be generic</a:t>
            </a:r>
          </a:p>
          <a:p>
            <a:pPr marL="457063" indent="-457063"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599" dirty="0">
                <a:solidFill>
                  <a:schemeClr val="bg2"/>
                </a:solidFill>
              </a:rPr>
              <a:t>Generic </a:t>
            </a:r>
            <a:r>
              <a:rPr lang="en-US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constraints</a:t>
            </a:r>
            <a:r>
              <a:rPr lang="en-US" sz="3599" dirty="0">
                <a:solidFill>
                  <a:schemeClr val="bg2"/>
                </a:solidFill>
              </a:rPr>
              <a:t> validate generic types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D2373C6-207F-45B6-B1D1-4F039B92B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26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95247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3A0FA4-A089-4754-803B-3426B38D7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17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3816" y="1109516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/>
              <a:t>Generics introduce the concept of </a:t>
            </a:r>
            <a:r>
              <a:rPr lang="en-US" sz="3400" b="1" dirty="0">
                <a:solidFill>
                  <a:schemeClr val="bg1"/>
                </a:solidFill>
              </a:rPr>
              <a:t>Type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Allow designing classes and methods without 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</a:rPr>
              <a:t>parameter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type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specification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A generic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or a </a:t>
            </a:r>
            <a:r>
              <a:rPr lang="en-US" sz="3400" b="1" dirty="0">
                <a:solidFill>
                  <a:schemeClr val="bg1"/>
                </a:solidFill>
              </a:rPr>
              <a:t>method</a:t>
            </a:r>
            <a:r>
              <a:rPr lang="en-US" sz="3400" dirty="0"/>
              <a:t> accepts a certain type </a:t>
            </a:r>
            <a:br>
              <a:rPr lang="en-US" sz="3400" dirty="0"/>
            </a:br>
            <a:r>
              <a:rPr lang="en-US" sz="3400" dirty="0"/>
              <a:t>when it is </a:t>
            </a:r>
            <a:r>
              <a:rPr lang="en-US" sz="3400" b="1" dirty="0">
                <a:solidFill>
                  <a:schemeClr val="bg1"/>
                </a:solidFill>
              </a:rPr>
              <a:t>instantiated</a:t>
            </a:r>
            <a:r>
              <a:rPr lang="en-US" sz="3400" dirty="0"/>
              <a:t> by client code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Generics?</a:t>
            </a:r>
            <a:endParaRPr lang="bg-BG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95601" y="4221089"/>
            <a:ext cx="8603061" cy="112616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CustomStack&lt;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CustomStack&lt;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&gt; = new CustomStack&lt;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&gt;();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C045673-8F7A-46B1-A7D7-7D1C06F3AB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Add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safety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for the client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Provide a powerful way to </a:t>
            </a:r>
            <a:r>
              <a:rPr lang="en-US" sz="3600" b="1" dirty="0">
                <a:solidFill>
                  <a:schemeClr val="bg1"/>
                </a:solidFill>
              </a:rPr>
              <a:t>reuse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code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600" dirty="0"/>
          </a:p>
          <a:p>
            <a:pPr marL="609036" lvl="1" indent="0">
              <a:lnSpc>
                <a:spcPct val="100000"/>
              </a:lnSpc>
              <a:buNone/>
            </a:pPr>
            <a:endParaRPr lang="en-US" sz="3600" dirty="0"/>
          </a:p>
          <a:p>
            <a:pPr>
              <a:lnSpc>
                <a:spcPct val="100000"/>
              </a:lnSpc>
            </a:pPr>
            <a:r>
              <a:rPr lang="en-US" sz="3600" dirty="0"/>
              <a:t>Example: we need a collection that will store only strings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Generics – Type Safety</a:t>
            </a:r>
            <a:endParaRPr lang="en-US" dirty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04824" y="4797153"/>
            <a:ext cx="9763345" cy="110539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List&lt;string&gt;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strings = new List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&lt;string&gt;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strings.Add(3);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Compile time error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0" y="2658712"/>
            <a:ext cx="9772768" cy="110539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strings = new List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&lt;int&gt;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List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people = new List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&lt;Person&gt;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D5F302-49C6-4422-8685-D99C0A74D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783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Blueprint for a </a:t>
            </a:r>
            <a:r>
              <a:rPr lang="en-US" sz="3600" b="1" dirty="0">
                <a:solidFill>
                  <a:schemeClr val="bg1"/>
                </a:solidFill>
              </a:rPr>
              <a:t>type </a:t>
            </a:r>
            <a:r>
              <a:rPr lang="en-US" sz="3600" dirty="0"/>
              <a:t>-</a:t>
            </a:r>
            <a:r>
              <a:rPr lang="en-US" sz="3600" b="1" dirty="0">
                <a:solidFill>
                  <a:schemeClr val="bg1"/>
                </a:solidFill>
              </a:rPr>
              <a:t> T </a:t>
            </a:r>
            <a:r>
              <a:rPr lang="en-US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Type Parameter</a:t>
            </a:r>
            <a:r>
              <a:rPr lang="en-US" sz="36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You can use it </a:t>
            </a:r>
            <a:r>
              <a:rPr lang="en-US" sz="3600" b="1" dirty="0">
                <a:solidFill>
                  <a:schemeClr val="bg1"/>
                </a:solidFill>
              </a:rPr>
              <a:t>anywhere</a:t>
            </a:r>
            <a:r>
              <a:rPr lang="en-US" sz="3600" dirty="0"/>
              <a:t> inside the </a:t>
            </a:r>
            <a:r>
              <a:rPr lang="en-US" sz="3600" b="1" dirty="0">
                <a:solidFill>
                  <a:schemeClr val="bg1"/>
                </a:solidFill>
              </a:rPr>
              <a:t>generic</a:t>
            </a:r>
            <a:r>
              <a:rPr lang="en-US" sz="3600" dirty="0"/>
              <a:t>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Parameters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5400" y="2557842"/>
            <a:ext cx="7243956" cy="3968429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class List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&lt;T&gt;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Add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 element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Remove () {…}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 get;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36F76C-E91B-4C0C-B3A3-555E532E8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37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744" y="1143737"/>
            <a:ext cx="3093266" cy="2873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AF86737-BE04-46C3-91C6-931911D1AF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18920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675" y="1345140"/>
            <a:ext cx="8120653" cy="5325371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private object[] elements;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public ObjectList ()  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{ this.elements = new object[4]; 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public void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value){}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public object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Get(int index)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  return this.elements[index];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39D66E3-EE57-4852-B95C-98344B652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32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9976E6-2ADB-413C-8F13-DA622235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Non-Generic Classes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CAAB1-1BB5-4293-8AF9-ED1802C6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8" y="1487475"/>
            <a:ext cx="10506767" cy="3366135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objectList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ObjectList();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objectList.Add(1);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objectList.Add(new Customer());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objectList.Add(new Account());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var firItem = objectList[0];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firItem is object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var secItem =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Customer</a:t>
            </a:r>
            <a:r>
              <a:rPr lang="en-US" sz="2799" b="1" noProof="1">
                <a:latin typeface="Consolas" pitchFamily="49" charset="0"/>
              </a:rPr>
              <a:t>)objectList[</a:t>
            </a:r>
            <a:r>
              <a:rPr lang="bg-BG" sz="2799" b="1" noProof="1"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];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cast</a:t>
            </a:r>
            <a:endParaRPr lang="en-US" sz="2799" b="1" noProof="1">
              <a:solidFill>
                <a:schemeClr val="tx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43D1450-3CA5-43CE-840F-39618153B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783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Encapsulate operations to a </a:t>
            </a:r>
            <a:r>
              <a:rPr lang="en-US" sz="3600" b="1" dirty="0">
                <a:solidFill>
                  <a:schemeClr val="bg1"/>
                </a:solidFill>
              </a:rPr>
              <a:t>non particular data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type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Defined with </a:t>
            </a:r>
            <a:r>
              <a:rPr lang="en-US" sz="3600" b="1" dirty="0">
                <a:solidFill>
                  <a:schemeClr val="bg1"/>
                </a:solidFill>
              </a:rPr>
              <a:t>type parameters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bg1"/>
                </a:solidFill>
              </a:rPr>
              <a:t>T</a:t>
            </a: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sz="3600" dirty="0"/>
              <a:t>Most commonly used are </a:t>
            </a:r>
            <a:r>
              <a:rPr lang="en-US" sz="3600" b="1" dirty="0">
                <a:solidFill>
                  <a:schemeClr val="bg1"/>
                </a:solidFill>
              </a:rPr>
              <a:t>generic collections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Linked Lists, Hash tables, Stacks, Queues, Trees, etc.</a:t>
            </a:r>
          </a:p>
          <a:p>
            <a:pPr lvl="1">
              <a:lnSpc>
                <a:spcPct val="100000"/>
              </a:lnSpc>
            </a:pPr>
            <a:r>
              <a:rPr lang="en-US" sz="3400" dirty="0"/>
              <a:t>Collections with </a:t>
            </a:r>
            <a:r>
              <a:rPr lang="en-US" sz="3400" b="1" dirty="0">
                <a:solidFill>
                  <a:schemeClr val="bg1"/>
                </a:solidFill>
              </a:rPr>
              <a:t>multiple</a:t>
            </a:r>
            <a:r>
              <a:rPr lang="en-US" sz="3400" dirty="0"/>
              <a:t> type </a:t>
            </a:r>
            <a:r>
              <a:rPr lang="en-US" sz="3400" b="1" dirty="0">
                <a:solidFill>
                  <a:schemeClr val="bg1"/>
                </a:solidFill>
              </a:rPr>
              <a:t>parameters</a:t>
            </a:r>
            <a:r>
              <a:rPr lang="en-US" sz="3400" dirty="0"/>
              <a:t> – </a:t>
            </a:r>
            <a:r>
              <a:rPr lang="en-US" sz="3400" b="1" noProof="1"/>
              <a:t>Dictionary&lt;</a:t>
            </a:r>
            <a:r>
              <a:rPr lang="en-US" sz="3400" b="1" noProof="1">
                <a:solidFill>
                  <a:schemeClr val="bg1"/>
                </a:solidFill>
              </a:rPr>
              <a:t>T</a:t>
            </a:r>
            <a:r>
              <a:rPr lang="en-US" sz="3400" b="1" noProof="1"/>
              <a:t>, </a:t>
            </a:r>
            <a:r>
              <a:rPr lang="en-US" sz="3400" b="1" noProof="1">
                <a:solidFill>
                  <a:schemeClr val="bg1"/>
                </a:solidFill>
              </a:rPr>
              <a:t>V</a:t>
            </a:r>
            <a:r>
              <a:rPr lang="en-US" sz="3400" b="1" noProof="1"/>
              <a:t>&gt;</a:t>
            </a:r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95400" y="2636913"/>
            <a:ext cx="4904762" cy="1107707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266" tIns="109699" rIns="146266" bIns="109699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List&lt;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 {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31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Stack&lt;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&gt; {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2301557-5A0B-48C0-AF6D-1EACA99A2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944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3276</TotalTime>
  <Words>1733</Words>
  <Application>Microsoft Office PowerPoint</Application>
  <PresentationFormat>Widescreen</PresentationFormat>
  <Paragraphs>303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Generics</vt:lpstr>
      <vt:lpstr>Table of Contents</vt:lpstr>
      <vt:lpstr>What Are Generics?</vt:lpstr>
      <vt:lpstr>Generics – Type Safety</vt:lpstr>
      <vt:lpstr>Type Parameters</vt:lpstr>
      <vt:lpstr>Generic Classes</vt:lpstr>
      <vt:lpstr>Non-Generic Classes (1)</vt:lpstr>
      <vt:lpstr>Non-Generic Classes (2)</vt:lpstr>
      <vt:lpstr>Generic Classes</vt:lpstr>
      <vt:lpstr>Generic Methods</vt:lpstr>
      <vt:lpstr>Non-Generic Methods</vt:lpstr>
      <vt:lpstr>Generic Methods</vt:lpstr>
      <vt:lpstr>Problem: Box of T</vt:lpstr>
      <vt:lpstr>Solution: Box of T</vt:lpstr>
      <vt:lpstr>Problem: Generic Array Creator</vt:lpstr>
      <vt:lpstr>Solution: Generic Array Creator</vt:lpstr>
      <vt:lpstr>Apply Restrictions</vt:lpstr>
      <vt:lpstr>Generic Constraints (1)</vt:lpstr>
      <vt:lpstr>Why Constraints?</vt:lpstr>
      <vt:lpstr>Generic Constraints (2)</vt:lpstr>
      <vt:lpstr>Generic Constraints (3)</vt:lpstr>
      <vt:lpstr>Generic Constraints (4)</vt:lpstr>
      <vt:lpstr>Combine Generic Constraints</vt:lpstr>
      <vt:lpstr>Problem: Equality Scale</vt:lpstr>
      <vt:lpstr>Solution: Equality Scale</vt:lpstr>
      <vt:lpstr>Make CustomArrayList Generic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2021-09-01T17:40:06Z</dcterms:modified>
  <cp:category>programming;education;software engineering;software development</cp:category>
</cp:coreProperties>
</file>