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494" r:id="rId4"/>
    <p:sldId id="327" r:id="rId5"/>
    <p:sldId id="328" r:id="rId6"/>
    <p:sldId id="329" r:id="rId7"/>
    <p:sldId id="330" r:id="rId8"/>
    <p:sldId id="331" r:id="rId9"/>
    <p:sldId id="333" r:id="rId10"/>
    <p:sldId id="496" r:id="rId11"/>
    <p:sldId id="332" r:id="rId12"/>
    <p:sldId id="495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401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866E9D-29DD-4A2E-A6E8-3B1A2849942A}">
          <p14:sldIdLst>
            <p14:sldId id="323"/>
            <p14:sldId id="324"/>
          </p14:sldIdLst>
        </p14:section>
        <p14:section name="Iterators" id="{44CCB9AF-9CC8-44F3-8966-F1B903219A19}">
          <p14:sldIdLst>
            <p14:sldId id="494"/>
            <p14:sldId id="327"/>
            <p14:sldId id="328"/>
            <p14:sldId id="329"/>
            <p14:sldId id="330"/>
            <p14:sldId id="331"/>
            <p14:sldId id="333"/>
            <p14:sldId id="496"/>
            <p14:sldId id="332"/>
          </p14:sldIdLst>
        </p14:section>
        <p14:section name="Comparators" id="{B0953896-2063-4CF9-A3E1-F4C561CAEF21}">
          <p14:sldIdLst>
            <p14:sldId id="495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Conclusion" id="{A12C796A-4826-4BE0-B112-5E7AAC30BD27}">
          <p14:sldIdLst>
            <p14:sldId id="34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AF029D6-DE94-4DEA-89C6-AC558167B8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132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DB0E58-1332-4D84-940A-DC1E2A4E89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482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E19D0-6E18-4798-B005-935A5357CE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37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535ED-92BB-4980-9CCE-68327D70D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0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4ED410BA-735A-4077-BBD5-6C3A8969C1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376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C771A7-2021-4F70-B05A-B551F8DCE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6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258FD-C8DF-4215-B68B-D618109A04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604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DCBCBD-5FC2-4FC0-A385-5A131BD89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16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05C29D-C474-46CB-B57C-CA518B1B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251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31CEA1-281B-42D9-A564-ED7F00B54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820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6B2005-90B7-4618-B021-01A9360B98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0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83#1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3#1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3#1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2561" y="4650556"/>
            <a:ext cx="2950749" cy="95840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2561" y="5174676"/>
            <a:ext cx="2950749" cy="831797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634" y="1320278"/>
            <a:ext cx="4088735" cy="3854399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Inside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400" dirty="0"/>
              <a:t> class create method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GetEnumerator()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/>
              <a:t>which implements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r>
              <a:rPr lang="bg-BG" sz="3400" dirty="0"/>
              <a:t> </a:t>
            </a:r>
            <a:r>
              <a:rPr lang="en-US" sz="3400" dirty="0"/>
              <a:t>and use </a:t>
            </a:r>
            <a:r>
              <a:rPr lang="en-US" sz="3400" b="1" dirty="0">
                <a:solidFill>
                  <a:schemeClr val="bg1"/>
                </a:solidFill>
              </a:rPr>
              <a:t>yield return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Library Iterator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DAB765B-F3C5-45E8-B9F8-F12DDC68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9" y="2564905"/>
            <a:ext cx="9466878" cy="31408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967" y="3519778"/>
            <a:ext cx="1970097" cy="2297488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A4A4E06F-B7D7-4B39-946E-13251B169328}"/>
              </a:ext>
            </a:extLst>
          </p:cNvPr>
          <p:cNvSpPr txBox="1"/>
          <p:nvPr/>
        </p:nvSpPr>
        <p:spPr>
          <a:xfrm>
            <a:off x="763389" y="630012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3"/>
              </a:rPr>
              <a:t>https://judge.softuni.org/Contests/Practice/Index/3183#12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AF4C02F-B96E-4F4E-93CA-6CEE5D4F3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4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In C# methods can take variable number of arguments</a:t>
            </a:r>
          </a:p>
          <a:p>
            <a:pPr lvl="1"/>
            <a:r>
              <a:rPr lang="en-US" sz="3400" dirty="0"/>
              <a:t>Use the </a:t>
            </a:r>
            <a:r>
              <a:rPr lang="en-US" sz="3400" b="1" dirty="0">
                <a:solidFill>
                  <a:schemeClr val="bg1"/>
                </a:solidFill>
              </a:rPr>
              <a:t>params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as shown below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Variable Number of Arguments: 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9" y="2708921"/>
            <a:ext cx="10355469" cy="24623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void PrintNames(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params</a:t>
            </a:r>
            <a:r>
              <a:rPr lang="en-US" sz="2799" b="1" noProof="1">
                <a:latin typeface="Consolas" pitchFamily="49" charset="0"/>
              </a:rPr>
              <a:t> string[] names)</a:t>
            </a:r>
            <a:endParaRPr lang="bg-BG" sz="2799" b="1" noProof="1">
              <a:latin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  <a:endParaRPr lang="bg-BG" sz="2799" b="1" noProof="1">
              <a:latin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foreach(var name in names)</a:t>
            </a:r>
            <a:endParaRPr lang="bg-BG" sz="2799" b="1" noProof="1">
              <a:latin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  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45B889-CEE4-4E88-B79B-24B235E9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5445224"/>
            <a:ext cx="10355469" cy="65308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PrintNames("Pesho", "Stamat", "Jivko");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E7F353-44D0-49DB-81DB-3485E2EF9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61" y="1527455"/>
            <a:ext cx="2654281" cy="23048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IComparable&lt;T&gt; and IComparer&lt;T&gt;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60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0986" y="1257978"/>
            <a:ext cx="9683632" cy="5545145"/>
          </a:xfrm>
        </p:spPr>
        <p:txBody>
          <a:bodyPr>
            <a:normAutofit/>
          </a:bodyPr>
          <a:lstStyle/>
          <a:p>
            <a:r>
              <a:rPr lang="en-US" sz="3599" dirty="0"/>
              <a:t>Reads out as "</a:t>
            </a:r>
            <a:r>
              <a:rPr lang="en-US" sz="3599" b="1" dirty="0">
                <a:solidFill>
                  <a:schemeClr val="bg1"/>
                </a:solidFill>
              </a:rPr>
              <a:t>I am Comparable</a:t>
            </a:r>
            <a:r>
              <a:rPr lang="en-US" sz="3599" dirty="0"/>
              <a:t>"</a:t>
            </a:r>
          </a:p>
          <a:p>
            <a:r>
              <a:rPr lang="en-US" sz="3599" dirty="0"/>
              <a:t>Provides a method of </a:t>
            </a:r>
            <a:r>
              <a:rPr lang="en-US" sz="3599" b="1" dirty="0">
                <a:solidFill>
                  <a:schemeClr val="bg1"/>
                </a:solidFill>
              </a:rPr>
              <a:t>comparing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two objects </a:t>
            </a:r>
            <a:r>
              <a:rPr lang="en-US" sz="3599" dirty="0"/>
              <a:t>of a particular type – </a:t>
            </a: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599" dirty="0"/>
              <a:t>Defines the </a:t>
            </a:r>
            <a:r>
              <a:rPr lang="en-US" sz="3599" b="1" dirty="0">
                <a:solidFill>
                  <a:schemeClr val="bg1"/>
                </a:solidFill>
              </a:rPr>
              <a:t>default sort order </a:t>
            </a:r>
            <a:r>
              <a:rPr lang="en-US" sz="3599" dirty="0"/>
              <a:t>for a particular object type</a:t>
            </a:r>
          </a:p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Affects</a:t>
            </a:r>
            <a:r>
              <a:rPr lang="en-US" sz="3599" dirty="0"/>
              <a:t>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437127-F513-48EB-9665-01C8E5BE31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3" y="2686051"/>
            <a:ext cx="1917147" cy="1917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77" y="1528717"/>
            <a:ext cx="3167134" cy="3167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24" y="2196211"/>
            <a:ext cx="2406987" cy="2406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13" y="2201918"/>
            <a:ext cx="2421871" cy="2421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98" y="1420239"/>
            <a:ext cx="3100002" cy="3100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2129" y="5072854"/>
            <a:ext cx="1943115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8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612" y="5072854"/>
            <a:ext cx="1904504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8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0846" y="5072854"/>
            <a:ext cx="1904504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8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17" y="2578388"/>
            <a:ext cx="1937737" cy="193773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8023" y="1420242"/>
            <a:ext cx="44902" cy="4668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6684" y="1420242"/>
            <a:ext cx="0" cy="4668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6520648B-BA7A-4FB8-8182-AB7576047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40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IComparable&lt;T&gt; –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182020" y="1089610"/>
            <a:ext cx="8997656" cy="54107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5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– otherPoint.Y);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5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201F78-C0EA-4608-80F7-F4368660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2279" y="1109516"/>
            <a:ext cx="10126596" cy="5545145"/>
          </a:xfrm>
        </p:spPr>
        <p:txBody>
          <a:bodyPr/>
          <a:lstStyle/>
          <a:p>
            <a:r>
              <a:rPr lang="en-US" sz="3600" dirty="0"/>
              <a:t>Reads out as "</a:t>
            </a:r>
            <a:r>
              <a:rPr lang="en-US" sz="3600" b="1" dirty="0">
                <a:solidFill>
                  <a:schemeClr val="bg1"/>
                </a:solidFill>
              </a:rPr>
              <a:t>I'm a comparer</a:t>
            </a:r>
            <a:r>
              <a:rPr lang="en-US" sz="3600" b="1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I compare</a:t>
            </a:r>
            <a:r>
              <a:rPr lang="en-US" sz="3600" dirty="0"/>
              <a:t>"</a:t>
            </a:r>
          </a:p>
          <a:p>
            <a:r>
              <a:rPr lang="en-US" sz="3600" dirty="0"/>
              <a:t>Provides a way to </a:t>
            </a:r>
            <a:r>
              <a:rPr lang="en-US" sz="3600" b="1" dirty="0">
                <a:solidFill>
                  <a:schemeClr val="bg1"/>
                </a:solidFill>
              </a:rPr>
              <a:t>customize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sort order </a:t>
            </a:r>
            <a:r>
              <a:rPr lang="en-US" sz="3600" dirty="0"/>
              <a:t>of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collection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Defines a </a:t>
            </a: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that a type implements to </a:t>
            </a:r>
            <a:r>
              <a:rPr lang="en-US" sz="3600" b="1" dirty="0">
                <a:solidFill>
                  <a:schemeClr val="bg1"/>
                </a:solidFill>
              </a:rPr>
              <a:t>compare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sz="3600" dirty="0"/>
              <a:t>Doesn't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affect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original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3631C5-BD00-4CC0-B258-EF2D44648D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–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1943" y="2743379"/>
            <a:ext cx="11801621" cy="2285405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599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2087" y="3073227"/>
            <a:ext cx="10346413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599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8402" y="2902874"/>
            <a:ext cx="7743344" cy="25477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40889" y="5567170"/>
            <a:ext cx="7743344" cy="8861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399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19" y="1579177"/>
            <a:ext cx="3315519" cy="3329538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" y="1241115"/>
            <a:ext cx="7753280" cy="15507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8D2A42-77FA-49C9-A47D-0F377BD9D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6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3199" dirty="0"/>
              <a:t> (which holds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99" dirty="0"/>
              <a:t> and</a:t>
            </a:r>
            <a:r>
              <a:rPr lang="bg-BG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99" dirty="0"/>
              <a:t>)</a:t>
            </a:r>
            <a:endParaRPr lang="bg-BG" sz="29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99" dirty="0"/>
              <a:t>First sort them in </a:t>
            </a:r>
            <a:r>
              <a:rPr lang="bg-BG" sz="3099" b="1" dirty="0">
                <a:solidFill>
                  <a:schemeClr val="bg1"/>
                </a:solidFill>
              </a:rPr>
              <a:t>ascending</a:t>
            </a:r>
            <a:r>
              <a:rPr lang="bg-BG" sz="30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99" b="1" dirty="0">
                <a:solidFill>
                  <a:schemeClr val="bg1"/>
                </a:solidFill>
              </a:rPr>
              <a:t>chronological</a:t>
            </a:r>
            <a:r>
              <a:rPr lang="en-US" sz="30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99" dirty="0"/>
              <a:t>order (by year)</a:t>
            </a:r>
          </a:p>
          <a:p>
            <a:pPr lvl="1">
              <a:lnSpc>
                <a:spcPct val="100000"/>
              </a:lnSpc>
            </a:pPr>
            <a:r>
              <a:rPr lang="en-US" sz="3099" dirty="0"/>
              <a:t>If two books are published in the </a:t>
            </a:r>
            <a:r>
              <a:rPr lang="en-US" sz="3099" b="1" dirty="0">
                <a:solidFill>
                  <a:schemeClr val="bg1"/>
                </a:solidFill>
              </a:rPr>
              <a:t>same</a:t>
            </a:r>
            <a:r>
              <a:rPr lang="en-US" sz="30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99" b="1" dirty="0">
                <a:solidFill>
                  <a:schemeClr val="bg1"/>
                </a:solidFill>
              </a:rPr>
              <a:t>year</a:t>
            </a:r>
            <a:r>
              <a:rPr lang="en-US" sz="3099" dirty="0"/>
              <a:t>, sort them </a:t>
            </a:r>
            <a:r>
              <a:rPr lang="en-US" sz="3099" b="1" dirty="0">
                <a:solidFill>
                  <a:schemeClr val="bg1"/>
                </a:solidFill>
              </a:rPr>
              <a:t>alphabetically</a:t>
            </a:r>
            <a:endParaRPr lang="bg-BG" sz="30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399" dirty="0"/>
              <a:t>Override the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399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9" dirty="0"/>
              <a:t>method in your Book class so it returns a </a:t>
            </a:r>
            <a:br>
              <a:rPr lang="en-US" sz="3399" dirty="0"/>
            </a:br>
            <a:r>
              <a:rPr lang="en-US" sz="3399" dirty="0"/>
              <a:t>string in the format:</a:t>
            </a:r>
          </a:p>
          <a:p>
            <a:pPr lvl="1">
              <a:lnSpc>
                <a:spcPct val="100000"/>
              </a:lnSpc>
            </a:pPr>
            <a:r>
              <a:rPr lang="en-US" sz="3099" dirty="0">
                <a:latin typeface="Consolas" panose="020B0609020204030204" pitchFamily="49" charset="0"/>
              </a:rPr>
              <a:t>"{</a:t>
            </a:r>
            <a:r>
              <a:rPr lang="en-US" sz="3099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099" dirty="0">
                <a:latin typeface="Consolas" panose="020B0609020204030204" pitchFamily="49" charset="0"/>
              </a:rPr>
              <a:t>} - {</a:t>
            </a:r>
            <a:r>
              <a:rPr lang="en-US" sz="3099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099" dirty="0">
                <a:latin typeface="Consolas" panose="020B0609020204030204" pitchFamily="49" charset="0"/>
              </a:rPr>
              <a:t>}"</a:t>
            </a:r>
          </a:p>
          <a:p>
            <a:pPr>
              <a:lnSpc>
                <a:spcPct val="100000"/>
              </a:lnSpc>
            </a:pPr>
            <a:r>
              <a:rPr lang="en-US" dirty="0"/>
              <a:t>Change your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8941C8D-6B48-4C2E-BE2D-B3BD42D3D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6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44" y="1263199"/>
            <a:ext cx="10977115" cy="53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  <a:cs typeface="Consolas" panose="020B0609020204030204" pitchFamily="49" charset="0"/>
              </a:rPr>
              <a:t>  public string Title { get; set; }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  <a:cs typeface="Consolas" panose="020B0609020204030204" pitchFamily="49" charset="0"/>
              </a:rPr>
              <a:t>  public int Year { get; set; }</a:t>
            </a:r>
          </a:p>
          <a:p>
            <a:pPr>
              <a:lnSpc>
                <a:spcPct val="105000"/>
              </a:lnSpc>
            </a:pP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result =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E5B204-E13F-439B-81A2-C3F89C0B4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C442B-439D-4120-96E1-776FD10A7BC7}"/>
              </a:ext>
            </a:extLst>
          </p:cNvPr>
          <p:cNvSpPr txBox="1"/>
          <p:nvPr/>
        </p:nvSpPr>
        <p:spPr>
          <a:xfrm>
            <a:off x="804928" y="61740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2"/>
              </a:rPr>
              <a:t>https://judge.softuni.org/Contests/Practice/Index/3183#13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>
              <a:lnSpc>
                <a:spcPct val="100000"/>
              </a:lnSpc>
            </a:pPr>
            <a:r>
              <a:rPr lang="en-US" dirty="0">
                <a:latin typeface="+mj-lt"/>
              </a:rPr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>
                <a:latin typeface="+mj-lt"/>
              </a:rPr>
              <a:t>Yield return</a:t>
            </a:r>
            <a:endParaRPr lang="bg-BG" noProof="1"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>
                <a:latin typeface="+mj-lt"/>
              </a:rPr>
              <a:t>Params</a:t>
            </a:r>
          </a:p>
          <a:p>
            <a:pPr marL="514196" indent="-514196">
              <a:lnSpc>
                <a:spcPct val="100000"/>
              </a:lnSpc>
            </a:pPr>
            <a:r>
              <a:rPr lang="en-US" noProof="1">
                <a:latin typeface="+mj-lt"/>
              </a:rPr>
              <a:t>Comparators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IComparer&lt;T&gt;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4F7274-6A77-492C-98B2-1D287EAD9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99" dirty="0"/>
              <a:t>Create a </a:t>
            </a:r>
            <a:r>
              <a:rPr lang="en-US" sz="3599" noProof="1"/>
              <a:t>class </a:t>
            </a: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599" noProof="1"/>
              <a:t>, which should implement</a:t>
            </a:r>
            <a:br>
              <a:rPr lang="en-US" sz="3599" noProof="1"/>
            </a:br>
            <a:r>
              <a:rPr lang="en-US" sz="3599" noProof="1"/>
              <a:t>the </a:t>
            </a: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599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599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599" dirty="0"/>
              <a:t> must </a:t>
            </a:r>
            <a:r>
              <a:rPr lang="en-US" sz="3599" b="1" dirty="0">
                <a:solidFill>
                  <a:schemeClr val="bg1"/>
                </a:solidFill>
              </a:rPr>
              <a:t>compare two </a:t>
            </a:r>
            <a:r>
              <a:rPr lang="en-US" sz="3599" dirty="0"/>
              <a:t>books by:</a:t>
            </a:r>
          </a:p>
          <a:p>
            <a:pPr lvl="1"/>
            <a:r>
              <a:rPr lang="en-US" sz="3399" dirty="0"/>
              <a:t>Book title – </a:t>
            </a:r>
            <a:r>
              <a:rPr lang="en-US" sz="3399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399" dirty="0"/>
              <a:t>Year of publishing a book - from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the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599" dirty="0"/>
              <a:t>Modify your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599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F5206F-2FE8-4587-B5F3-079458A45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2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946" y="1314000"/>
            <a:ext cx="9148111" cy="531772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599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F5852D-3C16-4A04-9BA1-05B5D0838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B482A-4846-48BB-A030-883B920C573B}"/>
              </a:ext>
            </a:extLst>
          </p:cNvPr>
          <p:cNvSpPr txBox="1"/>
          <p:nvPr/>
        </p:nvSpPr>
        <p:spPr>
          <a:xfrm>
            <a:off x="763389" y="62190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2"/>
              </a:rPr>
              <a:t>https://judge.softuni.org/Contests/Practice/Index/3183#14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2500" y="1331135"/>
            <a:ext cx="11736705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363" y="1662130"/>
            <a:ext cx="11020355" cy="409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Iterators</a:t>
            </a:r>
          </a:p>
          <a:p>
            <a:pPr marL="1028391" lvl="1" indent="-571329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IEnumerable&lt;T&gt; </a:t>
            </a:r>
            <a:r>
              <a:rPr lang="en-US" sz="3199" noProof="1">
                <a:solidFill>
                  <a:schemeClr val="bg2"/>
                </a:solidFill>
              </a:rPr>
              <a:t>and </a:t>
            </a:r>
            <a:r>
              <a:rPr lang="en-US" sz="3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IEnumerator&lt;T&gt;</a:t>
            </a:r>
            <a:endParaRPr lang="en-US" sz="3399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391" lvl="1" indent="-571329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yield</a:t>
            </a:r>
            <a:r>
              <a:rPr lang="en-US" sz="3399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571329" indent="-571329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3599" noProof="1">
                <a:solidFill>
                  <a:schemeClr val="bg2"/>
                </a:solidFill>
              </a:rPr>
              <a:t>: accept multiple method parameters</a:t>
            </a:r>
            <a:endParaRPr lang="en-US" sz="3599" dirty="0">
              <a:solidFill>
                <a:schemeClr val="bg2"/>
              </a:solidFill>
            </a:endParaRPr>
          </a:p>
          <a:p>
            <a:pPr marL="571329" indent="-571329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Comparators</a:t>
            </a:r>
          </a:p>
          <a:p>
            <a:pPr marL="1028391" lvl="1" indent="-571329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IComparable&lt;T&gt;</a:t>
            </a:r>
            <a:r>
              <a:rPr lang="en-US" sz="3199" dirty="0">
                <a:solidFill>
                  <a:schemeClr val="bg2"/>
                </a:solidFill>
              </a:rPr>
              <a:t> and </a:t>
            </a:r>
            <a:r>
              <a:rPr lang="en-US" sz="3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IComparer&lt;T&gt;</a:t>
            </a:r>
            <a:endParaRPr lang="en-US" sz="4399" b="1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600B407-FE81-4D9E-A0FF-5E291E9BB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4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32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5FE53E-2850-452B-90EA-9388E8E59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542FB7-D148-4040-813E-0DB57CB29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4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84" y="1379391"/>
            <a:ext cx="2528455" cy="25284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IEnumerable&lt;T&gt; and IEnumerator&lt;T&gt;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43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6227" y="984042"/>
            <a:ext cx="9991631" cy="554514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.NET interface for sequences of elements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Enables </a:t>
            </a:r>
            <a:r>
              <a:rPr lang="en-US" sz="3400" b="1" dirty="0">
                <a:solidFill>
                  <a:schemeClr val="bg1"/>
                </a:solidFill>
              </a:rPr>
              <a:t>simple iteration </a:t>
            </a:r>
            <a:r>
              <a:rPr lang="en-US" sz="3400" dirty="0"/>
              <a:t>over a collection</a:t>
            </a:r>
          </a:p>
          <a:p>
            <a:r>
              <a:rPr lang="en-US" sz="3600" dirty="0"/>
              <a:t>Contains a single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, which returns an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r>
              <a:rPr lang="en-US" sz="3600" dirty="0"/>
              <a:t>A class that implements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600" dirty="0"/>
              <a:t> can be </a:t>
            </a:r>
            <a:r>
              <a:rPr lang="en-US" sz="3600" b="1" dirty="0">
                <a:solidFill>
                  <a:schemeClr val="bg1"/>
                </a:solidFill>
              </a:rPr>
              <a:t>used in a </a:t>
            </a:r>
            <a:r>
              <a:rPr lang="en-US" sz="3600" b="1" noProof="1">
                <a:solidFill>
                  <a:schemeClr val="bg1"/>
                </a:solidFill>
              </a:rPr>
              <a:t>foreach</a:t>
            </a:r>
            <a:r>
              <a:rPr lang="en-US" sz="3600" dirty="0"/>
              <a:t> loop traversal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E2A842-2829-4544-87E4-9A7AFC304F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2045" y="1269563"/>
            <a:ext cx="9758493" cy="4872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F9CDC1-D5CD-474F-983C-63C13229C4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400" dirty="0"/>
              <a:t>Provides 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sequential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forward-only iteration </a:t>
            </a:r>
            <a:r>
              <a:rPr lang="en-US" sz="3400" dirty="0"/>
              <a:t>over a collection</a:t>
            </a:r>
            <a:r>
              <a:rPr lang="bg-BG" sz="3400" dirty="0"/>
              <a:t> </a:t>
            </a:r>
            <a:r>
              <a:rPr lang="en-US" sz="3400" dirty="0"/>
              <a:t>of </a:t>
            </a:r>
            <a:r>
              <a:rPr lang="en-US" sz="3400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sz="3400" dirty="0"/>
              <a:t>Methods: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</a:t>
            </a:r>
            <a:r>
              <a:rPr lang="en-US" sz="3200" dirty="0"/>
              <a:t> advances the enumerator to the next element of the collection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</a:t>
            </a:r>
            <a:r>
              <a:rPr lang="en-US" sz="3200" dirty="0"/>
              <a:t> sets the enumerator to its initial position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400" dirty="0"/>
              <a:t>Properties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–</a:t>
            </a:r>
            <a:r>
              <a:rPr lang="en-US" sz="3200" dirty="0"/>
              <a:t> returns the element in the collection at the current position of the enumerator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3999"/>
              </a:lnSpc>
              <a:defRPr/>
            </a:pPr>
            <a:r>
              <a:rPr lang="en-US" dirty="0"/>
              <a:t>IEnumerator&lt;T&gt;</a:t>
            </a:r>
            <a:endParaRPr lang="bg-BG" sz="3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01BA498-2257-4877-AA5F-7D437537A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7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</a:t>
            </a:r>
            <a:r>
              <a:rPr lang="bg-BG" sz="3999" dirty="0"/>
              <a:t>–</a:t>
            </a:r>
            <a:r>
              <a:rPr lang="en-US" noProof="1"/>
              <a:t>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2061" y="1277317"/>
            <a:ext cx="9707878" cy="53908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6462-1EF1-4DCD-8BF9-0696E5C89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6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Indicates that the </a:t>
            </a:r>
            <a:r>
              <a:rPr lang="en-US" sz="3400" b="1" dirty="0">
                <a:solidFill>
                  <a:schemeClr val="bg1"/>
                </a:solidFill>
              </a:rPr>
              <a:t>member</a:t>
            </a:r>
            <a:r>
              <a:rPr lang="bg-BG" sz="3400" dirty="0"/>
              <a:t>,</a:t>
            </a:r>
            <a:r>
              <a:rPr lang="en-US" sz="3400" dirty="0"/>
              <a:t> in which it appears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400" b="1" dirty="0">
                <a:solidFill>
                  <a:schemeClr val="bg1"/>
                </a:solidFill>
              </a:rPr>
              <a:t>an iterator</a:t>
            </a:r>
          </a:p>
          <a:p>
            <a:r>
              <a:rPr lang="en-US" sz="3400" dirty="0"/>
              <a:t>Simplifies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implementations</a:t>
            </a:r>
          </a:p>
          <a:p>
            <a:r>
              <a:rPr lang="en-US" sz="3400" dirty="0"/>
              <a:t>Returns </a:t>
            </a:r>
            <a:r>
              <a:rPr lang="en-US" sz="3400" b="1" dirty="0">
                <a:solidFill>
                  <a:schemeClr val="bg1"/>
                </a:solidFill>
              </a:rPr>
              <a:t>one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upon </a:t>
            </a:r>
            <a:r>
              <a:rPr lang="en-US" sz="3400" b="1" dirty="0">
                <a:solidFill>
                  <a:schemeClr val="bg1"/>
                </a:solidFill>
              </a:rPr>
              <a:t>each</a:t>
            </a:r>
            <a:r>
              <a:rPr lang="en-US" sz="3400" dirty="0"/>
              <a:t> loop cycle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Example: return iterator of integers 10, 20, 30, … 100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3980875"/>
            <a:ext cx="10470495" cy="24623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num = 10; num &lt;= 100; num++)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yield return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E17B5E-8A2C-4704-8F85-8FC78FBF4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6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Create a class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sz="3400" b="1" dirty="0"/>
              <a:t>,</a:t>
            </a:r>
            <a:r>
              <a:rPr lang="en-GB" sz="3400" dirty="0"/>
              <a:t> which should store a collection </a:t>
            </a:r>
            <a:br>
              <a:rPr lang="en-GB" sz="3400" dirty="0"/>
            </a:br>
            <a:r>
              <a:rPr lang="en-GB" sz="3400" dirty="0"/>
              <a:t>of books and </a:t>
            </a:r>
            <a:r>
              <a:rPr lang="en-US" sz="3400" dirty="0"/>
              <a:t>implement the </a:t>
            </a: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400" b="1" dirty="0">
                <a:latin typeface="+mj-lt"/>
              </a:rPr>
              <a:t> </a:t>
            </a:r>
            <a:r>
              <a:rPr lang="en-GB" sz="3400" dirty="0"/>
              <a:t>interface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601255" y="2889140"/>
            <a:ext cx="4799350" cy="1936466"/>
            <a:chOff x="5226904" y="1466399"/>
            <a:chExt cx="3124200" cy="1936970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Book</a:t>
              </a:r>
              <a:endParaRPr lang="en-US" sz="1799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320" y="2885472"/>
            <a:ext cx="5695112" cy="1936466"/>
            <a:chOff x="5226904" y="1466400"/>
            <a:chExt cx="3124200" cy="1528673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5E4D96A1-ABE5-4E26-91F7-0C967677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8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1565</Words>
  <Application>Microsoft Office PowerPoint</Application>
  <PresentationFormat>Widescreen</PresentationFormat>
  <Paragraphs>247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Iterators and Comparators</vt:lpstr>
      <vt:lpstr>Table of Contents</vt:lpstr>
      <vt:lpstr>IEnumerable&lt;T&gt; and IEnumerator&lt;T&gt;</vt:lpstr>
      <vt:lpstr>IEnumerable&lt;T&gt;</vt:lpstr>
      <vt:lpstr>IEnumerable&lt;T&gt; Example</vt:lpstr>
      <vt:lpstr>IEnumerator&lt;T&gt;</vt:lpstr>
      <vt:lpstr>IEnumerator&lt;T&gt; – Example</vt:lpstr>
      <vt:lpstr>Yield Return</vt:lpstr>
      <vt:lpstr>Problem: Library Iterator (1)</vt:lpstr>
      <vt:lpstr>Solution: Library Iterator</vt:lpstr>
      <vt:lpstr>Variable Number of Arguments: Params</vt:lpstr>
      <vt:lpstr>IComparable&lt;T&gt; and IComparer&lt;T&gt;</vt:lpstr>
      <vt:lpstr>IComparable&lt;T&gt;</vt:lpstr>
      <vt:lpstr>CompareTo(T) Method Returns</vt:lpstr>
      <vt:lpstr>IComparable&lt;T&gt; – Example</vt:lpstr>
      <vt:lpstr>IComparer&lt;T&gt;</vt:lpstr>
      <vt:lpstr>IComparer&lt;T&gt; – Example</vt:lpstr>
      <vt:lpstr>Problem: Comparable Book</vt:lpstr>
      <vt:lpstr>Solution: Comparable Book</vt:lpstr>
      <vt:lpstr>Problem: Book Comparer</vt:lpstr>
      <vt:lpstr>Solution: Book Comparer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Comparators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2021-09-01T17:47:21Z</dcterms:modified>
  <cp:category>programming;education;software engineering;software development</cp:category>
</cp:coreProperties>
</file>