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394" r:id="rId2"/>
    <p:sldId id="395" r:id="rId3"/>
    <p:sldId id="425" r:id="rId4"/>
    <p:sldId id="426" r:id="rId5"/>
    <p:sldId id="427" r:id="rId6"/>
    <p:sldId id="428" r:id="rId7"/>
    <p:sldId id="429" r:id="rId8"/>
    <p:sldId id="430" r:id="rId9"/>
    <p:sldId id="432" r:id="rId10"/>
    <p:sldId id="433" r:id="rId11"/>
    <p:sldId id="434" r:id="rId12"/>
    <p:sldId id="435" r:id="rId13"/>
    <p:sldId id="438" r:id="rId14"/>
    <p:sldId id="439" r:id="rId15"/>
    <p:sldId id="478" r:id="rId16"/>
    <p:sldId id="440" r:id="rId17"/>
    <p:sldId id="441" r:id="rId18"/>
    <p:sldId id="442" r:id="rId19"/>
    <p:sldId id="443" r:id="rId20"/>
    <p:sldId id="444" r:id="rId21"/>
    <p:sldId id="445" r:id="rId22"/>
    <p:sldId id="456" r:id="rId23"/>
    <p:sldId id="457" r:id="rId24"/>
    <p:sldId id="458" r:id="rId25"/>
    <p:sldId id="459" r:id="rId26"/>
    <p:sldId id="494" r:id="rId27"/>
    <p:sldId id="526" r:id="rId28"/>
    <p:sldId id="401" r:id="rId29"/>
    <p:sldId id="527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7CD56E91-FAF9-4491-8C02-C5EA484460EA}">
          <p14:sldIdLst>
            <p14:sldId id="394"/>
            <p14:sldId id="395"/>
          </p14:sldIdLst>
        </p14:section>
        <p14:section name="Algorithms" id="{49CEB6FD-120C-4B06-94D4-95A3ED832ECA}">
          <p14:sldIdLst>
            <p14:sldId id="425"/>
            <p14:sldId id="426"/>
            <p14:sldId id="427"/>
            <p14:sldId id="428"/>
            <p14:sldId id="429"/>
          </p14:sldIdLst>
        </p14:section>
        <p14:section name="Algorithm Complexity" id="{E329A533-407A-4515-B251-80BC9354713F}">
          <p14:sldIdLst>
            <p14:sldId id="430"/>
            <p14:sldId id="432"/>
            <p14:sldId id="433"/>
            <p14:sldId id="434"/>
            <p14:sldId id="435"/>
            <p14:sldId id="438"/>
            <p14:sldId id="439"/>
            <p14:sldId id="478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Analyzing the Complexity" id="{C56923B2-D56D-49BC-800B-687E2F22D231}">
          <p14:sldIdLst>
            <p14:sldId id="456"/>
            <p14:sldId id="457"/>
            <p14:sldId id="458"/>
            <p14:sldId id="459"/>
            <p14:sldId id="494"/>
          </p14:sldIdLst>
        </p14:section>
        <p14:section name="Conclusion" id="{EF417161-58EB-47E8-8157-D24FE2B783D1}">
          <p14:sldIdLst>
            <p14:sldId id="526"/>
            <p14:sldId id="401"/>
            <p14:sldId id="527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6F5BF3-869A-4170-BB4E-80701C1F2F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3417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FA59BF-5FD7-42FB-A274-A00076AB2F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146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11BF55-596D-4C43-80D5-B8EF20FD01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536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B346B2-E794-4E0D-8D0A-4A5FFD5DAE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900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70C5F2-247E-4CDA-A1BD-3D886D99A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1852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67ED89-00B2-4005-AD35-CD5A4326BA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1991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D7E63A-4AB7-4E52-A6FF-4AD539025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40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6A172B-48E5-4E83-BE6F-90F3D68A4E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43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D2FF36-952E-4296-9CFE-EE129A311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156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8222CB-B7C3-40BD-A7E4-68AEA80255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67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7A65A9-7300-4B52-B53F-21F34B8C4B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597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3A525-A548-404C-99C8-027807BDB6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970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BC352E-B394-4CB7-A416-44040F649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981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886A89-C7EE-45BF-89FE-49CD52B1F0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361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661285-BBE3-44D6-B1C0-7BF390FC8B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9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oprogramming.info/wp-content/uploads/2018/07/CSharp-Principles-Book-Nakov-v2018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Algorithm Complexity. Asymptotic Notation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and Complexity</a:t>
            </a:r>
          </a:p>
        </p:txBody>
      </p:sp>
      <p:pic>
        <p:nvPicPr>
          <p:cNvPr id="32" name="Picture 2" descr="Yaacov Apelbaum-big-o Plot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67" y="2274971"/>
            <a:ext cx="4056666" cy="2550366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60E7E30-62BF-4287-9C50-A67EF3D7BB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850D494-7513-487F-9BA7-2C8CA9B0D4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525" y="4825337"/>
            <a:ext cx="2979920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260963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What to measure?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CPU time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Memory consumption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steps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particular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disk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network packets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Asymptotic complexity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3" y="1127963"/>
            <a:ext cx="1969529" cy="1063545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90" y="4827291"/>
            <a:ext cx="2063564" cy="1545689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17" y="2378984"/>
            <a:ext cx="1765663" cy="2291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083C6-3E29-4118-BEAD-9388FB970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826" y="2611499"/>
            <a:ext cx="2432369" cy="162729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409CC18-4DFE-4E06-ADB3-C0EC6C476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72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bound on the running time for any input of given size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Typically, algorithms performance is measured for their worst case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running time averaged over all possible inputs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Used to measure algorithms that are repeated many times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(the optimal case)</a:t>
            </a:r>
            <a:endParaRPr lang="bg-BG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Complexity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B18B5F-3A14-4ECE-A3B2-79B1519FD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5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600" dirty="0">
                <a:ea typeface="굴림" pitchFamily="50" charset="-127"/>
              </a:rPr>
              <a:t>Sequential search in a list of size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400" dirty="0">
                <a:ea typeface="굴림" pitchFamily="50" charset="-127"/>
              </a:rPr>
              <a:t>Worst-case: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3200" dirty="0">
                <a:ea typeface="굴림" pitchFamily="50" charset="-127"/>
              </a:rPr>
              <a:t> comparisons</a:t>
            </a:r>
          </a:p>
          <a:p>
            <a:pPr marL="899979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400" dirty="0">
                <a:ea typeface="굴림" pitchFamily="50" charset="-127"/>
              </a:rPr>
              <a:t>Best-case: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lang="en-US" altLang="ko-KR" sz="3200" dirty="0">
                <a:ea typeface="굴림" pitchFamily="50" charset="-127"/>
              </a:rPr>
              <a:t> comparison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400" dirty="0">
                <a:ea typeface="굴림" pitchFamily="50" charset="-127"/>
              </a:rPr>
              <a:t>Average-case: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sz="3200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200" dirty="0">
                <a:ea typeface="굴림" pitchFamily="50" charset="-127"/>
              </a:rPr>
              <a:t>comparisons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The algorithm runs in </a:t>
            </a:r>
            <a:r>
              <a:rPr lang="en-US" sz="3600" b="1" dirty="0">
                <a:solidFill>
                  <a:schemeClr val="bg1"/>
                </a:solidFill>
              </a:rPr>
              <a:t>linear time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400" dirty="0">
                <a:ea typeface="굴림" pitchFamily="50" charset="-127"/>
              </a:rPr>
              <a:t>Linear number of operations</a:t>
            </a:r>
            <a:endParaRPr lang="bg-BG" altLang="ko-KR" sz="3400" dirty="0">
              <a:ea typeface="굴림" pitchFamily="50" charset="-127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Complexity: Example</a:t>
            </a:r>
            <a:endParaRPr lang="bg-BG" dirty="0"/>
          </a:p>
        </p:txBody>
      </p:sp>
      <p:sp>
        <p:nvSpPr>
          <p:cNvPr id="10" name="Freeform 9"/>
          <p:cNvSpPr/>
          <p:nvPr/>
        </p:nvSpPr>
        <p:spPr>
          <a:xfrm>
            <a:off x="6248364" y="1981578"/>
            <a:ext cx="5027889" cy="2209225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0839"/>
              </p:ext>
            </p:extLst>
          </p:nvPr>
        </p:nvGraphicFramePr>
        <p:xfrm>
          <a:off x="6732730" y="2591019"/>
          <a:ext cx="4025204" cy="5322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8574977" y="1382474"/>
            <a:ext cx="348428" cy="4012828"/>
          </a:xfrm>
          <a:prstGeom prst="leftBrace">
            <a:avLst>
              <a:gd name="adj1" fmla="val 91897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1132" y="3515357"/>
            <a:ext cx="45516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5122" name="Picture 2" descr="http://phptest15.firsttech.net/wp-content/uploads/2015/04/icon-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13" y="4527444"/>
            <a:ext cx="3021761" cy="179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034140D-4C02-4C6C-BC25-64F68D00A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7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55" y="1196126"/>
            <a:ext cx="11930091" cy="5561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Algorithm complexity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rough estimation of the </a:t>
            </a:r>
            <a:r>
              <a:rPr lang="en-US" sz="3400" b="1" dirty="0">
                <a:solidFill>
                  <a:schemeClr val="bg1"/>
                </a:solidFill>
              </a:rPr>
              <a:t>number of steps </a:t>
            </a:r>
            <a:r>
              <a:rPr lang="en-US" sz="3400" dirty="0"/>
              <a:t>of a given computation, depending on the </a:t>
            </a:r>
            <a:r>
              <a:rPr lang="en-US" sz="3400" b="1" dirty="0">
                <a:solidFill>
                  <a:schemeClr val="bg1"/>
                </a:solidFill>
              </a:rPr>
              <a:t>size of the input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Measured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asymptotic notation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O(g)</a:t>
            </a:r>
            <a:r>
              <a:rPr lang="en-US" sz="3000" dirty="0"/>
              <a:t> where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3000" dirty="0"/>
              <a:t> is a function of the size of the input data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dirty="0"/>
              <a:t>Examples: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Linear complexity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O(n)</a:t>
            </a:r>
            <a:endParaRPr lang="en-US" sz="3200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All elements are processed once (or constant number of times)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Quadratic complexity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3200" b="1" baseline="30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/>
              <a:t>Each of the elements is processed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dirty="0"/>
              <a:t> times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06CAAB-6BFD-4E6A-9927-DAF127906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75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400" dirty="0">
                <a:ea typeface="굴림" pitchFamily="50" charset="-127"/>
              </a:rPr>
              <a:t>Asymptotic upper bound</a:t>
            </a:r>
          </a:p>
          <a:p>
            <a:pPr lvl="1">
              <a:lnSpc>
                <a:spcPct val="90000"/>
              </a:lnSpc>
            </a:pPr>
            <a:r>
              <a:rPr lang="en-US" altLang="ko-KR" sz="3200" dirty="0">
                <a:ea typeface="굴림" pitchFamily="50" charset="-127"/>
                <a:sym typeface="Symbol" pitchFamily="18" charset="2"/>
              </a:rPr>
              <a:t>O-</a:t>
            </a:r>
            <a:r>
              <a:rPr lang="en-US" altLang="ko-KR" sz="3200" dirty="0">
                <a:ea typeface="굴림" pitchFamily="50" charset="-127"/>
              </a:rPr>
              <a:t>notation </a:t>
            </a:r>
            <a:r>
              <a:rPr lang="en-US" altLang="ko-KR" sz="3200" b="1" dirty="0">
                <a:solidFill>
                  <a:schemeClr val="bg1"/>
                </a:solidFill>
                <a:ea typeface="굴림" pitchFamily="50" charset="-127"/>
              </a:rPr>
              <a:t>(Big O notation)</a:t>
            </a:r>
          </a:p>
          <a:p>
            <a:pPr>
              <a:lnSpc>
                <a:spcPct val="90000"/>
              </a:lnSpc>
            </a:pPr>
            <a:r>
              <a:rPr lang="en-US" altLang="ko-KR" sz="3400" dirty="0">
                <a:ea typeface="굴림" pitchFamily="50" charset="-127"/>
              </a:rPr>
              <a:t>For a given function </a:t>
            </a:r>
            <a:r>
              <a:rPr lang="en-US" altLang="ko-KR" sz="3400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400" dirty="0">
                <a:ea typeface="굴림" pitchFamily="50" charset="-127"/>
              </a:rPr>
              <a:t>, we denote by </a:t>
            </a:r>
            <a:r>
              <a:rPr lang="en-US" altLang="ko-KR" sz="3400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3400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400" dirty="0">
                <a:ea typeface="굴림" pitchFamily="50" charset="-127"/>
              </a:rPr>
              <a:t>the set of functions that are different than </a:t>
            </a:r>
            <a:r>
              <a:rPr lang="en-US" altLang="ko-KR" sz="3400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400" dirty="0">
                <a:ea typeface="굴림" pitchFamily="50" charset="-127"/>
              </a:rPr>
              <a:t> by a constant</a:t>
            </a:r>
          </a:p>
          <a:p>
            <a:pPr>
              <a:lnSpc>
                <a:spcPct val="90000"/>
              </a:lnSpc>
            </a:pPr>
            <a:endParaRPr lang="en-US" altLang="ko-KR" sz="32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endParaRPr lang="en-US" altLang="ko-KR" sz="3200" dirty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3400" dirty="0">
                <a:ea typeface="굴림" pitchFamily="50" charset="-127"/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sz="32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32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3200" b="1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32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32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sz="32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32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12 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∈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3200" b="1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3200" b="1" baseline="-25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32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32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∈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32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32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3200" b="1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3200" b="1" dirty="0">
                <a:ea typeface="굴림" pitchFamily="50" charset="-127"/>
              </a:rPr>
              <a:t> </a:t>
            </a:r>
            <a:r>
              <a:rPr lang="en-US" altLang="ko-KR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3200" b="1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Asymptotic Notation: Definition</a:t>
            </a:r>
            <a:endParaRPr lang="bg-BG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95401" y="3442457"/>
            <a:ext cx="9455201" cy="10684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999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999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sz="2999" dirty="0">
                <a:effectLst/>
                <a:ea typeface="굴림" pitchFamily="50" charset="-127"/>
              </a:rPr>
              <a:t> </a:t>
            </a:r>
            <a:r>
              <a:rPr lang="en-US" altLang="ko-KR" sz="2999" dirty="0">
                <a:solidFill>
                  <a:schemeClr val="tx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sz="2999" dirty="0">
                <a:solidFill>
                  <a:schemeClr val="tx1"/>
                </a:solidFill>
                <a:effectLst/>
                <a:ea typeface="굴림" pitchFamily="50" charset="-127"/>
              </a:rPr>
              <a:t> {</a:t>
            </a:r>
            <a:r>
              <a:rPr lang="en-US" altLang="ko-KR" sz="2999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999" dirty="0">
                <a:solidFill>
                  <a:schemeClr val="tx1"/>
                </a:solidFill>
                <a:effectLst/>
                <a:ea typeface="굴림" pitchFamily="50" charset="-127"/>
              </a:rPr>
              <a:t>:</a:t>
            </a:r>
            <a:r>
              <a:rPr lang="en-US" altLang="ko-KR" sz="2999" dirty="0">
                <a:effectLst/>
                <a:ea typeface="굴림" pitchFamily="50" charset="-127"/>
              </a:rPr>
              <a:t> </a:t>
            </a:r>
            <a:r>
              <a:rPr lang="en-US" altLang="ko-KR" sz="2999" dirty="0">
                <a:solidFill>
                  <a:schemeClr val="tx1"/>
                </a:solidFill>
                <a:effectLst/>
                <a:ea typeface="굴림" pitchFamily="50" charset="-127"/>
              </a:rPr>
              <a:t>there exist positive constants </a:t>
            </a:r>
            <a:r>
              <a:rPr lang="en-US" altLang="ko-KR" sz="2999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en-US" altLang="ko-KR" sz="2999" dirty="0">
                <a:effectLst/>
                <a:ea typeface="굴림" pitchFamily="50" charset="-127"/>
              </a:rPr>
              <a:t> </a:t>
            </a:r>
            <a:r>
              <a:rPr lang="en-US" altLang="ko-KR" sz="2999" dirty="0">
                <a:solidFill>
                  <a:schemeClr val="tx1"/>
                </a:solidFill>
                <a:effectLst/>
                <a:ea typeface="굴림" pitchFamily="50" charset="-127"/>
              </a:rPr>
              <a:t>and</a:t>
            </a:r>
            <a:r>
              <a:rPr lang="en-US" altLang="ko-KR" sz="2999" dirty="0">
                <a:effectLst/>
                <a:ea typeface="굴림" pitchFamily="50" charset="-127"/>
              </a:rPr>
              <a:t> </a:t>
            </a:r>
            <a:r>
              <a:rPr lang="en-US" altLang="ko-KR" sz="2999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999" baseline="-25000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999" dirty="0">
                <a:effectLst/>
                <a:ea typeface="굴림" pitchFamily="50" charset="-127"/>
              </a:rPr>
              <a:t> </a:t>
            </a:r>
            <a:r>
              <a:rPr lang="en-US" altLang="ko-KR" sz="2999" dirty="0">
                <a:solidFill>
                  <a:schemeClr val="tx1"/>
                </a:solidFill>
                <a:effectLst/>
                <a:ea typeface="굴림" pitchFamily="50" charset="-127"/>
              </a:rPr>
              <a:t>such that </a:t>
            </a:r>
            <a:r>
              <a:rPr lang="en-US" altLang="ko-KR" sz="2999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999" dirty="0">
                <a:solidFill>
                  <a:schemeClr val="bg1"/>
                </a:solidFill>
                <a:effectLst/>
                <a:ea typeface="굴림" pitchFamily="50" charset="-127"/>
              </a:rPr>
              <a:t> </a:t>
            </a:r>
            <a:r>
              <a:rPr lang="en-US" altLang="ko-KR" sz="2999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sz="2999" dirty="0">
                <a:solidFill>
                  <a:schemeClr val="bg1"/>
                </a:solidFill>
                <a:effectLst/>
                <a:ea typeface="굴림" pitchFamily="50" charset="-127"/>
              </a:rPr>
              <a:t> </a:t>
            </a:r>
            <a:r>
              <a:rPr lang="en-US" altLang="ko-KR" sz="2999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sz="2999" dirty="0">
                <a:solidFill>
                  <a:schemeClr val="bg1"/>
                </a:solidFill>
                <a:effectLst/>
                <a:ea typeface="굴림" pitchFamily="50" charset="-127"/>
              </a:rPr>
              <a:t> </a:t>
            </a:r>
            <a:r>
              <a:rPr lang="en-US" altLang="ko-KR" sz="2999" dirty="0">
                <a:solidFill>
                  <a:schemeClr val="tx1"/>
                </a:solidFill>
                <a:effectLst/>
                <a:ea typeface="굴림" pitchFamily="50" charset="-127"/>
              </a:rPr>
              <a:t>for all </a:t>
            </a:r>
            <a:r>
              <a:rPr lang="en-US" altLang="ko-KR" sz="2999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999" dirty="0">
                <a:solidFill>
                  <a:schemeClr val="bg1"/>
                </a:solidFill>
                <a:effectLst/>
                <a:ea typeface="굴림" pitchFamily="50" charset="-127"/>
              </a:rPr>
              <a:t> </a:t>
            </a:r>
            <a:r>
              <a:rPr lang="en-US" altLang="ko-KR" sz="2999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sz="2999" dirty="0">
                <a:solidFill>
                  <a:schemeClr val="bg1"/>
                </a:solidFill>
                <a:effectLst/>
                <a:ea typeface="굴림" pitchFamily="50" charset="-127"/>
              </a:rPr>
              <a:t> </a:t>
            </a:r>
            <a:r>
              <a:rPr lang="en-US" altLang="ko-KR" sz="2999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999" baseline="-25000" dirty="0">
                <a:solidFill>
                  <a:schemeClr val="bg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999" dirty="0">
                <a:solidFill>
                  <a:schemeClr val="tx1"/>
                </a:solidFill>
                <a:effectLst/>
                <a:ea typeface="굴림" pitchFamily="50" charset="-127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B74D47-A15B-4045-B631-21B9D513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8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О(</a:t>
            </a:r>
            <a:r>
              <a:rPr lang="en-US" b="1" dirty="0">
                <a:solidFill>
                  <a:schemeClr val="bg1"/>
                </a:solidFill>
              </a:rPr>
              <a:t>n)</a:t>
            </a:r>
            <a:r>
              <a:rPr lang="en-US" dirty="0"/>
              <a:t> means a function grows </a:t>
            </a:r>
            <a:br>
              <a:rPr lang="en-US" dirty="0"/>
            </a:br>
            <a:r>
              <a:rPr lang="en-US" dirty="0"/>
              <a:t>linearly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increases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O(n</a:t>
            </a:r>
            <a:r>
              <a:rPr lang="en-US" b="1" baseline="30000" dirty="0">
                <a:solidFill>
                  <a:schemeClr val="bg1"/>
                </a:solidFill>
              </a:rPr>
              <a:t>2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r>
              <a:rPr lang="en-US" dirty="0"/>
              <a:t>means a function grows </a:t>
            </a:r>
            <a:br>
              <a:rPr lang="en-US" dirty="0"/>
            </a:br>
            <a:r>
              <a:rPr lang="en-US" dirty="0"/>
              <a:t>exponentially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increases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O(1)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means a function does not</a:t>
            </a:r>
            <a:br>
              <a:rPr lang="en-US" dirty="0"/>
            </a:br>
            <a:r>
              <a:rPr lang="en-US" dirty="0"/>
              <a:t>grow when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E.g.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Growth Rate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2590"/>
              </p:ext>
            </p:extLst>
          </p:nvPr>
        </p:nvGraphicFramePr>
        <p:xfrm>
          <a:off x="7020827" y="1421154"/>
          <a:ext cx="4387989" cy="5211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238477" y="4893253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Oval 10"/>
          <p:cNvSpPr/>
          <p:nvPr/>
        </p:nvSpPr>
        <p:spPr>
          <a:xfrm>
            <a:off x="9262921" y="382408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Oval 11"/>
          <p:cNvSpPr/>
          <p:nvPr/>
        </p:nvSpPr>
        <p:spPr>
          <a:xfrm>
            <a:off x="9780794" y="325971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Oval 12"/>
          <p:cNvSpPr/>
          <p:nvPr/>
        </p:nvSpPr>
        <p:spPr>
          <a:xfrm>
            <a:off x="10305539" y="2702910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42329" y="6394256"/>
            <a:ext cx="4646990" cy="4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74890" y="6000804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1" name="TextBox 60"/>
          <p:cNvSpPr txBox="1"/>
          <p:nvPr/>
        </p:nvSpPr>
        <p:spPr>
          <a:xfrm>
            <a:off x="11495434" y="5929432"/>
            <a:ext cx="4638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49463" y="1074165"/>
            <a:ext cx="79229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447817" y="5174198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9" name="Oval 88"/>
          <p:cNvSpPr/>
          <p:nvPr/>
        </p:nvSpPr>
        <p:spPr>
          <a:xfrm>
            <a:off x="7715723" y="517538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03" name="Straight Connector 102"/>
          <p:cNvCxnSpPr>
            <a:cxnSpLocks/>
            <a:endCxn id="138" idx="6"/>
          </p:cNvCxnSpPr>
          <p:nvPr/>
        </p:nvCxnSpPr>
        <p:spPr>
          <a:xfrm>
            <a:off x="7251072" y="5253787"/>
            <a:ext cx="4238309" cy="10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456240" y="4905350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9" name="Oval 108"/>
          <p:cNvSpPr/>
          <p:nvPr/>
        </p:nvSpPr>
        <p:spPr>
          <a:xfrm>
            <a:off x="7720142" y="3531547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0" name="Oval 109"/>
          <p:cNvSpPr/>
          <p:nvPr/>
        </p:nvSpPr>
        <p:spPr>
          <a:xfrm>
            <a:off x="7980762" y="1888673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1819649" y="2296447"/>
            <a:ext cx="2413452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199" dirty="0">
                <a:solidFill>
                  <a:schemeClr val="bg1"/>
                </a:solidFill>
                <a:effectLst/>
              </a:rPr>
              <a:t>ƒ(n)=n+1</a:t>
            </a:r>
            <a:endParaRPr lang="en-US" altLang="ko-KR" sz="3199" noProof="1">
              <a:solidFill>
                <a:schemeClr val="bg1"/>
              </a:solidFill>
              <a:effectLst/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1819648" y="4103826"/>
            <a:ext cx="3016680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199" dirty="0">
                <a:solidFill>
                  <a:srgbClr val="0070C0"/>
                </a:solidFill>
                <a:effectLst/>
              </a:rPr>
              <a:t>ƒ(n)=n</a:t>
            </a:r>
            <a:r>
              <a:rPr lang="en-US" sz="3199" baseline="30000" dirty="0">
                <a:solidFill>
                  <a:srgbClr val="0070C0"/>
                </a:solidFill>
                <a:effectLst/>
              </a:rPr>
              <a:t>2</a:t>
            </a:r>
            <a:r>
              <a:rPr lang="en-US" sz="3199" dirty="0">
                <a:solidFill>
                  <a:srgbClr val="0070C0"/>
                </a:solidFill>
                <a:effectLst/>
              </a:rPr>
              <a:t>+2n+2</a:t>
            </a:r>
            <a:endParaRPr lang="en-US" altLang="ko-KR" sz="3199" noProof="1">
              <a:solidFill>
                <a:srgbClr val="0070C0"/>
              </a:solidFill>
              <a:effectLst/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1819649" y="5940498"/>
            <a:ext cx="1766479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199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ƒ(n)=4</a:t>
            </a:r>
            <a:endParaRPr lang="en-US" altLang="ko-KR" sz="3199" b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810528" y="2147636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6" name="Oval 125"/>
          <p:cNvSpPr/>
          <p:nvPr/>
        </p:nvSpPr>
        <p:spPr>
          <a:xfrm>
            <a:off x="7972097" y="5170253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7" name="Oval 126"/>
          <p:cNvSpPr/>
          <p:nvPr/>
        </p:nvSpPr>
        <p:spPr>
          <a:xfrm>
            <a:off x="8240003" y="517143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8" name="Oval 127"/>
          <p:cNvSpPr/>
          <p:nvPr/>
        </p:nvSpPr>
        <p:spPr>
          <a:xfrm>
            <a:off x="8483940" y="517022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9" name="Oval 128"/>
          <p:cNvSpPr/>
          <p:nvPr/>
        </p:nvSpPr>
        <p:spPr>
          <a:xfrm>
            <a:off x="8751846" y="5171405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0" name="Oval 129"/>
          <p:cNvSpPr/>
          <p:nvPr/>
        </p:nvSpPr>
        <p:spPr>
          <a:xfrm>
            <a:off x="9262921" y="518146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1" name="Oval 130"/>
          <p:cNvSpPr/>
          <p:nvPr/>
        </p:nvSpPr>
        <p:spPr>
          <a:xfrm>
            <a:off x="9530827" y="5182650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2" name="Oval 131"/>
          <p:cNvSpPr/>
          <p:nvPr/>
        </p:nvSpPr>
        <p:spPr>
          <a:xfrm>
            <a:off x="9781033" y="518028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3" name="Oval 132"/>
          <p:cNvSpPr/>
          <p:nvPr/>
        </p:nvSpPr>
        <p:spPr>
          <a:xfrm>
            <a:off x="10048939" y="5181466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4" name="Oval 133"/>
          <p:cNvSpPr/>
          <p:nvPr/>
        </p:nvSpPr>
        <p:spPr>
          <a:xfrm>
            <a:off x="10299145" y="5181840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5" name="Oval 134"/>
          <p:cNvSpPr/>
          <p:nvPr/>
        </p:nvSpPr>
        <p:spPr>
          <a:xfrm>
            <a:off x="10567051" y="5183024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6" name="Oval 135"/>
          <p:cNvSpPr/>
          <p:nvPr/>
        </p:nvSpPr>
        <p:spPr>
          <a:xfrm>
            <a:off x="10810528" y="5191367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7" name="Oval 136"/>
          <p:cNvSpPr/>
          <p:nvPr/>
        </p:nvSpPr>
        <p:spPr>
          <a:xfrm>
            <a:off x="11078434" y="519255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8" name="Oval 137"/>
          <p:cNvSpPr/>
          <p:nvPr/>
        </p:nvSpPr>
        <p:spPr>
          <a:xfrm>
            <a:off x="11335495" y="518859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Oval 9"/>
          <p:cNvSpPr/>
          <p:nvPr/>
        </p:nvSpPr>
        <p:spPr>
          <a:xfrm>
            <a:off x="8751846" y="435336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203573" y="1838339"/>
            <a:ext cx="4045300" cy="4323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166149" y="5735882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0" name="TextBox 139"/>
          <p:cNvSpPr txBox="1"/>
          <p:nvPr/>
        </p:nvSpPr>
        <p:spPr>
          <a:xfrm>
            <a:off x="7166168" y="6420349"/>
            <a:ext cx="429860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39597" y="1554804"/>
            <a:ext cx="412030" cy="500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 dirty="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 algn="r"/>
            <a:r>
              <a:rPr lang="en-US" sz="1600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716485" y="5453033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70968" y="1161925"/>
            <a:ext cx="17559" cy="524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999732" y="5169049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Freeform 13"/>
          <p:cNvSpPr/>
          <p:nvPr/>
        </p:nvSpPr>
        <p:spPr>
          <a:xfrm>
            <a:off x="7247381" y="1395246"/>
            <a:ext cx="879628" cy="4409038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rgbClr val="0070C0"/>
              </a:solidFill>
            </a:endParaRPr>
          </a:p>
        </p:txBody>
      </p:sp>
      <p:sp>
        <p:nvSpPr>
          <p:cNvPr id="47" name="Slide Number">
            <a:extLst>
              <a:ext uri="{FF2B5EF4-FFF2-40B4-BE49-F238E27FC236}">
                <a16:creationId xmlns:a16="http://schemas.microsoft.com/office/drawing/2014/main" id="{99F8757F-4463-4A13-ABFD-C77E2A31E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09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Positive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Asymptotic Notation: </a:t>
            </a:r>
            <a:r>
              <a:rPr lang="en-US"/>
              <a:t>Examples</a:t>
            </a:r>
            <a:endParaRPr lang="en-US" dirty="0"/>
          </a:p>
        </p:txBody>
      </p:sp>
      <p:pic>
        <p:nvPicPr>
          <p:cNvPr id="7" name="Picture 6" descr="Screen Shot 2015-06-25 at 3.27.1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20"/>
          <a:stretch/>
        </p:blipFill>
        <p:spPr>
          <a:xfrm>
            <a:off x="1147290" y="1809423"/>
            <a:ext cx="4081333" cy="47105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Screen Shot 2015-06-25 at 3.27.2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942" y="2971921"/>
            <a:ext cx="3732828" cy="25130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152432" y="2404044"/>
            <a:ext cx="3617057" cy="5251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99" dirty="0"/>
              <a:t>Negative examples: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5731EC-9025-488F-8B36-F54D61576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8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Functions</a:t>
            </a:r>
          </a:p>
        </p:txBody>
      </p:sp>
      <p:pic>
        <p:nvPicPr>
          <p:cNvPr id="5" name="Picture 2" descr="Yaacov Apelbaum-big-o Plo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11" y="1290606"/>
            <a:ext cx="8532178" cy="5364054"/>
          </a:xfrm>
          <a:prstGeom prst="roundRect">
            <a:avLst>
              <a:gd name="adj" fmla="val 1214"/>
            </a:avLst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7F9C92E-6F78-4B81-B3C0-E97A81920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2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43447270"/>
              </p:ext>
            </p:extLst>
          </p:nvPr>
        </p:nvGraphicFramePr>
        <p:xfrm>
          <a:off x="688797" y="1292154"/>
          <a:ext cx="10814409" cy="5226715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36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/>
                          </a:solidFill>
                          <a:effectLst/>
                        </a:rPr>
                        <a:t>Complexity</a:t>
                      </a:r>
                      <a:endParaRPr lang="en-US" sz="3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/>
                          </a:solidFill>
                          <a:effectLst/>
                        </a:rPr>
                        <a:t>Notation</a:t>
                      </a:r>
                      <a:endParaRPr lang="en-US" sz="3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/>
                          </a:solidFill>
                          <a:effectLst/>
                        </a:rPr>
                        <a:t>Description</a:t>
                      </a:r>
                      <a:endParaRPr lang="en-US" sz="3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constant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Constant number of operations, not depending on the input data size, e.g.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1 000 000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1-2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1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logarithmic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Number of operations </a:t>
                      </a:r>
                      <a:r>
                        <a:rPr kumimoji="0" lang="en-US" sz="28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proportional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to log</a:t>
                      </a:r>
                      <a:r>
                        <a:rPr kumimoji="0" lang="en-US" sz="2800" b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(n) where n is the size of the input data, e.g.</a:t>
                      </a:r>
                      <a:b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1 000 000 000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30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linear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Number of operations proportional to the input data size, e. g. n = 10 000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5 000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9653FC61-6B38-4341-838F-BF19E0AC8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9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Complexities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16237248"/>
              </p:ext>
            </p:extLst>
          </p:nvPr>
        </p:nvGraphicFramePr>
        <p:xfrm>
          <a:off x="688797" y="1443265"/>
          <a:ext cx="10814409" cy="5062934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36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0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/>
                          </a:solidFill>
                          <a:effectLst/>
                        </a:rPr>
                        <a:t>Complexity</a:t>
                      </a:r>
                      <a:endParaRPr lang="en-US" sz="3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/>
                          </a:solidFill>
                          <a:effectLst/>
                        </a:rPr>
                        <a:t>Notation</a:t>
                      </a:r>
                      <a:endParaRPr lang="en-US" sz="3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chemeClr val="tx2"/>
                          </a:solidFill>
                          <a:effectLst/>
                        </a:rPr>
                        <a:t>Description</a:t>
                      </a:r>
                      <a:endParaRPr lang="en-US" sz="3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9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quadratic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en-US" sz="3000" b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Number of operations proportional to the square of the size of the input data, e.g.</a:t>
                      </a:r>
                      <a:b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500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250 000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cubic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en-US" sz="3000" b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Number of operations </a:t>
                      </a:r>
                      <a:r>
                        <a:rPr kumimoji="0" lang="en-US" sz="28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propor-tional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to the cube of the size of the input data, e.g. n = 200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8 000 000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36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exponential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O(2</a:t>
                      </a:r>
                      <a:r>
                        <a:rPr kumimoji="0" lang="en-US" sz="3000" b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</a:t>
                      </a:r>
                      <a:r>
                        <a:rPr kumimoji="0" lang="en-US" sz="30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en-US" sz="3000" b="1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O(n!)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Exponential number of operations, fast growing, e.g. n = 20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1 048 576 operations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049E8104-CD20-42FE-B3CA-43DFC526B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89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10578218" cy="5354910"/>
          </a:xfrm>
        </p:spPr>
        <p:txBody>
          <a:bodyPr>
            <a:normAutofit/>
          </a:bodyPr>
          <a:lstStyle/>
          <a:p>
            <a:pPr marL="442780" indent="-442780">
              <a:buClr>
                <a:schemeClr val="tx1"/>
              </a:buClr>
              <a:buFontTx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Algorithms</a:t>
            </a:r>
          </a:p>
          <a:p>
            <a:pPr marL="723683" lvl="1" indent="-376125"/>
            <a:r>
              <a:rPr lang="en-US" dirty="0"/>
              <a:t>Sorting and Searching, </a:t>
            </a:r>
            <a:r>
              <a:rPr lang="en-US" noProof="1"/>
              <a:t>Combinatorics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Dynamic Programming, Graphs, Others</a:t>
            </a:r>
          </a:p>
          <a:p>
            <a:pPr marL="442780" indent="-442780">
              <a:buClr>
                <a:schemeClr val="tx1"/>
              </a:buClr>
              <a:buFontTx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Complexity of Algorithms</a:t>
            </a:r>
          </a:p>
          <a:p>
            <a:pPr marL="723683" lvl="1" indent="-376125"/>
            <a:r>
              <a:rPr lang="en-US" dirty="0"/>
              <a:t>Time and Space Complexity</a:t>
            </a:r>
          </a:p>
          <a:p>
            <a:pPr marL="723683" lvl="1" indent="-376125"/>
            <a:r>
              <a:rPr lang="en-US" dirty="0"/>
              <a:t>Mean, Average and Worst Case</a:t>
            </a:r>
          </a:p>
          <a:p>
            <a:pPr marL="723683" lvl="1" indent="-376125"/>
            <a:r>
              <a:rPr lang="en-US" dirty="0"/>
              <a:t>Asymptotic Notation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O(g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6F1662-C8EA-4C6B-AD2B-731C9C9A13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Values</a:t>
            </a:r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7" y="1311775"/>
            <a:ext cx="10666809" cy="532322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1D80AEA-3F93-43EB-B094-878E961B1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4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and Program Speed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68774"/>
              </p:ext>
            </p:extLst>
          </p:nvPr>
        </p:nvGraphicFramePr>
        <p:xfrm>
          <a:off x="625428" y="1429122"/>
          <a:ext cx="10941147" cy="5104075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048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/>
                        </a:rPr>
                        <a:t>Complexity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1 000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10 000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100 000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O(log(n))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20 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5 hours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231 days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O(2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260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O(n!)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6CBE70E3-FA4E-45FD-8EAA-7923315BE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90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144991">
            <a:off x="748659" y="1686517"/>
            <a:ext cx="2834226" cy="911701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O(n+m)</a:t>
            </a:r>
          </a:p>
        </p:txBody>
      </p:sp>
      <p:sp>
        <p:nvSpPr>
          <p:cNvPr id="7" name="TextBox 6"/>
          <p:cNvSpPr txBox="1"/>
          <p:nvPr/>
        </p:nvSpPr>
        <p:spPr>
          <a:xfrm rot="20623615">
            <a:off x="8867156" y="1861638"/>
            <a:ext cx="2157690" cy="1015399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</a:t>
            </a:r>
            <a:r>
              <a:rPr lang="en-US" sz="4799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348258">
            <a:off x="8779452" y="3529383"/>
            <a:ext cx="2302643" cy="67807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O(n*m)</a:t>
            </a:r>
          </a:p>
        </p:txBody>
      </p:sp>
      <p:sp>
        <p:nvSpPr>
          <p:cNvPr id="10" name="TextBox 9"/>
          <p:cNvSpPr txBox="1"/>
          <p:nvPr/>
        </p:nvSpPr>
        <p:spPr>
          <a:xfrm rot="611563">
            <a:off x="1069553" y="3223290"/>
            <a:ext cx="2298176" cy="90530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3740" y="435049"/>
            <a:ext cx="1580260" cy="665988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DA69B5-F469-4A86-9BF8-9C3A6570ED02}"/>
              </a:ext>
            </a:extLst>
          </p:cNvPr>
          <p:cNvSpPr txBox="1">
            <a:spLocks noChangeArrowheads="1"/>
          </p:cNvSpPr>
          <p:nvPr/>
        </p:nvSpPr>
        <p:spPr>
          <a:xfrm>
            <a:off x="382489" y="4691988"/>
            <a:ext cx="11606977" cy="765617"/>
          </a:xfrm>
          <a:prstGeom prst="rect">
            <a:avLst/>
          </a:prstGeom>
        </p:spPr>
        <p:txBody>
          <a:bodyPr/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5398" dirty="0"/>
          </a:p>
        </p:txBody>
      </p:sp>
      <p:sp>
        <p:nvSpPr>
          <p:cNvPr id="15" name="Заглавие 14">
            <a:extLst>
              <a:ext uri="{FF2B5EF4-FFF2-40B4-BE49-F238E27FC236}">
                <a16:creationId xmlns:a16="http://schemas.microsoft.com/office/drawing/2014/main" id="{BA147575-C6C6-4E10-BBCF-4B85855495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Examples</a:t>
            </a:r>
            <a:endParaRPr lang="bg-BG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381A-91C4-44C5-B431-68A11AEF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18" y="1774634"/>
            <a:ext cx="2663489" cy="17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339952"/>
            <a:ext cx="11815018" cy="13155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08174" y="1340768"/>
            <a:ext cx="10575653" cy="3892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int max = array[0];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array.length;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if (array[i] &gt; max)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max = array[i];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CC3457-1FCC-4478-8EE3-486A458B1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0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29767"/>
            <a:ext cx="11815018" cy="13155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="1" baseline="30000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solidFill>
                  <a:schemeClr val="bg1"/>
                </a:solidFill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where </a:t>
            </a:r>
            <a:r>
              <a:rPr lang="en-US" altLang="ko-KR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(n+1)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(2)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j = i + 1; j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1DE03E-9DBB-4D07-9D95-2E64562C8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3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94964"/>
            <a:ext cx="11815018" cy="136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cubic time </a:t>
            </a:r>
            <a:r>
              <a:rPr lang="en-US" altLang="ko-KR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="1" baseline="30000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="1" baseline="30000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endParaRPr lang="en-US" b="1" baseline="30000" dirty="0">
              <a:solidFill>
                <a:schemeClr val="bg1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(3)</a:t>
            </a:r>
            <a:endParaRPr lang="bg-BG" dirty="0"/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for (int c = 0; c &lt; 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E1112B-99FC-40EB-BF86-0D354272C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4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294964"/>
            <a:ext cx="11815018" cy="13605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quadratic time </a:t>
            </a:r>
            <a:r>
              <a:rPr lang="en-US" altLang="ko-KR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="1" baseline="30000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dirty="0"/>
              <a:t> – think why!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="1" baseline="30000" dirty="0">
                <a:solidFill>
                  <a:schemeClr val="bg1"/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endParaRPr lang="en-US" b="1" baseline="30000" dirty="0">
              <a:solidFill>
                <a:schemeClr val="bg1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(4)</a:t>
            </a:r>
            <a:endParaRPr lang="bg-BG" dirty="0"/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4"/>
            <a:ext cx="10512862" cy="37846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SpecialCalculation(int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if (a ==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for (int c = 0; c &lt; n; c++)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462C95-D2E2-4120-97BB-2ACA904F9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40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36039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742" y="1633556"/>
              <a:ext cx="83629" cy="4621179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8581" y="188529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1" y="1643647"/>
            <a:ext cx="7807716" cy="4735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599" b="1" dirty="0">
              <a:solidFill>
                <a:schemeClr val="bg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A211C5A-E956-4FBC-BAC8-DCB3E55DCED3}"/>
              </a:ext>
            </a:extLst>
          </p:cNvPr>
          <p:cNvSpPr txBox="1">
            <a:spLocks/>
          </p:cNvSpPr>
          <p:nvPr/>
        </p:nvSpPr>
        <p:spPr>
          <a:xfrm>
            <a:off x="676308" y="1542171"/>
            <a:ext cx="10911026" cy="503280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Algorithms</a:t>
            </a:r>
            <a:r>
              <a:rPr lang="en-US" sz="3199" dirty="0">
                <a:solidFill>
                  <a:schemeClr val="bg2"/>
                </a:solidFill>
              </a:rPr>
              <a:t> are sequences of steps for calculating / doing something</a:t>
            </a:r>
          </a:p>
          <a:p>
            <a:pPr>
              <a:buClr>
                <a:schemeClr val="bg2"/>
              </a:buClr>
            </a:pP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Algorithm complexity </a:t>
            </a:r>
            <a:r>
              <a:rPr lang="en-US" sz="3199" dirty="0">
                <a:solidFill>
                  <a:schemeClr val="bg2"/>
                </a:solidFill>
              </a:rPr>
              <a:t>is a rough estimation of the </a:t>
            </a:r>
            <a:r>
              <a:rPr lang="en-US" sz="31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number of steps </a:t>
            </a:r>
            <a:r>
              <a:rPr lang="en-US" sz="3199" dirty="0">
                <a:solidFill>
                  <a:schemeClr val="bg2"/>
                </a:solidFill>
              </a:rPr>
              <a:t>performed by given</a:t>
            </a:r>
            <a:r>
              <a:rPr lang="en-US" sz="3199" dirty="0"/>
              <a:t> </a:t>
            </a:r>
            <a:r>
              <a:rPr lang="en-US" sz="3199" dirty="0">
                <a:solidFill>
                  <a:schemeClr val="bg2"/>
                </a:solidFill>
              </a:rPr>
              <a:t>computation</a:t>
            </a:r>
          </a:p>
          <a:p>
            <a:pPr lvl="1"/>
            <a:r>
              <a:rPr lang="en-US" sz="2999" dirty="0">
                <a:solidFill>
                  <a:schemeClr val="bg2"/>
                </a:solidFill>
              </a:rPr>
              <a:t>Can be </a:t>
            </a:r>
            <a:r>
              <a:rPr lang="en-US" sz="2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logarithmic</a:t>
            </a:r>
            <a:r>
              <a:rPr lang="en-US" sz="2999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linear</a:t>
            </a:r>
            <a:r>
              <a:rPr lang="en-US" sz="2999" dirty="0">
                <a:solidFill>
                  <a:schemeClr val="bg2"/>
                </a:solidFill>
              </a:rPr>
              <a:t>, </a:t>
            </a:r>
            <a:r>
              <a:rPr lang="en-US" sz="2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sz="2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log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sz="2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999" dirty="0">
                <a:solidFill>
                  <a:schemeClr val="bg2"/>
                </a:solidFill>
              </a:rPr>
              <a:t>, </a:t>
            </a:r>
            <a:r>
              <a:rPr lang="en-US" sz="2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square</a:t>
            </a:r>
            <a:r>
              <a:rPr lang="en-US" sz="2999" dirty="0">
                <a:solidFill>
                  <a:schemeClr val="bg2"/>
                </a:solidFill>
              </a:rPr>
              <a:t> (</a:t>
            </a:r>
            <a:r>
              <a:rPr lang="en-US" sz="2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999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999" dirty="0">
                <a:solidFill>
                  <a:schemeClr val="bg2"/>
                </a:solidFill>
              </a:rPr>
              <a:t>), </a:t>
            </a:r>
            <a:r>
              <a:rPr lang="en-US" sz="2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cubic </a:t>
            </a:r>
            <a:r>
              <a:rPr lang="en-US" sz="2999" dirty="0">
                <a:solidFill>
                  <a:schemeClr val="bg2"/>
                </a:solidFill>
              </a:rPr>
              <a:t>(</a:t>
            </a:r>
            <a:r>
              <a:rPr lang="en-US" sz="2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999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999" dirty="0">
                <a:solidFill>
                  <a:schemeClr val="bg2"/>
                </a:solidFill>
              </a:rPr>
              <a:t>), </a:t>
            </a:r>
            <a:r>
              <a:rPr lang="en-US" sz="29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exponential</a:t>
            </a:r>
            <a:r>
              <a:rPr lang="en-US" sz="2999" dirty="0">
                <a:solidFill>
                  <a:schemeClr val="bg2"/>
                </a:solidFill>
              </a:rPr>
              <a:t>, etc.</a:t>
            </a:r>
          </a:p>
          <a:p>
            <a:pPr lvl="1"/>
            <a:r>
              <a:rPr lang="en-US" sz="2999" dirty="0">
                <a:solidFill>
                  <a:schemeClr val="bg2"/>
                </a:solidFill>
              </a:rPr>
              <a:t>Complexity predicts the speed of given code before its execution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B0EFF1-7144-4621-9E8D-0E555BB23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705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783627D-5C6E-46A7-9FFC-6B7C20EB7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"Fundamentals of Computer Programming with C#“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"Data Structures and Algorithm Complexity"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pages 787-798</a:t>
            </a:r>
          </a:p>
          <a:p>
            <a:pPr lvl="1"/>
            <a:r>
              <a:rPr lang="en-US" dirty="0">
                <a:hlinkClick r:id="rId2"/>
              </a:rPr>
              <a:t>https://introprogramming.info/wp-content/uploads/2018/07/CSharp-Principles-Book-Nakov-v2018.pdf</a:t>
            </a:r>
            <a:endParaRPr lang="en-US" dirty="0"/>
          </a:p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2B3C0D4-411F-4656-8EBE-D2CA01C0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400603-B117-461C-9BA5-A35BC0332B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ames, logic, pack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78" y="1809424"/>
            <a:ext cx="2025204" cy="20252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6005">
            <a:off x="9234038" y="1747781"/>
            <a:ext cx="1619137" cy="19199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33" y="1981983"/>
            <a:ext cx="2025204" cy="1312333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10D7AB58-FD88-4714-A3C2-83221399DB9A}"/>
              </a:ext>
            </a:extLst>
          </p:cNvPr>
          <p:cNvSpPr txBox="1">
            <a:spLocks/>
          </p:cNvSpPr>
          <p:nvPr/>
        </p:nvSpPr>
        <p:spPr>
          <a:xfrm>
            <a:off x="616536" y="5447634"/>
            <a:ext cx="10958928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3999" b="0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2533ADB-ECFC-427C-AC49-627198B27D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78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34AA9-899E-47A6-A8ED-0A840FC68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92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term </a:t>
            </a:r>
            <a:r>
              <a:rPr lang="en-US" dirty="0">
                <a:solidFill>
                  <a:schemeClr val="accent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>
                <a:solidFill>
                  <a:schemeClr val="accent1"/>
                </a:solidFill>
              </a:rPr>
              <a:t>" </a:t>
            </a:r>
            <a:r>
              <a:rPr lang="en-US" dirty="0"/>
              <a:t>means "</a:t>
            </a:r>
            <a:r>
              <a:rPr lang="en-US" b="1" dirty="0"/>
              <a:t>a sequence of steps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Derived from </a:t>
            </a:r>
            <a:r>
              <a:rPr lang="en-US" b="1" noProof="1">
                <a:solidFill>
                  <a:schemeClr val="bg1"/>
                </a:solidFill>
              </a:rPr>
              <a:t>Muḥammad Al-Khwārizmī'</a:t>
            </a:r>
            <a:r>
              <a:rPr lang="en-US" dirty="0"/>
              <a:t>, a Persia</a:t>
            </a:r>
            <a:r>
              <a:rPr lang="bg-BG" dirty="0"/>
              <a:t> </a:t>
            </a:r>
            <a:r>
              <a:rPr lang="en-US" dirty="0"/>
              <a:t>mathematician and astronomer</a:t>
            </a:r>
          </a:p>
          <a:p>
            <a:pPr lvl="2"/>
            <a:r>
              <a:rPr lang="en-US" dirty="0"/>
              <a:t>He described an algorithm for solving quadratic equations in </a:t>
            </a:r>
            <a:r>
              <a:rPr lang="bg-BG" dirty="0"/>
              <a:t>825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192278" y="3706076"/>
            <a:ext cx="10208141" cy="2827117"/>
          </a:xfrm>
          <a:prstGeom prst="roundRect">
            <a:avLst>
              <a:gd name="adj" fmla="val 17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dirty="0"/>
              <a:t>“In mathematics and computer science, an </a:t>
            </a:r>
            <a:r>
              <a:rPr lang="en-US" sz="3399" b="1" dirty="0">
                <a:solidFill>
                  <a:schemeClr val="bg1"/>
                </a:solidFill>
              </a:rPr>
              <a:t>algorithm</a:t>
            </a:r>
            <a:r>
              <a:rPr lang="en-US" sz="33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b="1" dirty="0"/>
              <a:t>is a step-by-step procedure for calculations. An algorithm is an effective method expressed as a finite list of well-defined instructions for calculating a function.”</a:t>
            </a:r>
          </a:p>
          <a:p>
            <a:pPr algn="r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i="1" dirty="0"/>
              <a:t>-- Wikipedia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2BE287-0A00-49AD-A4D2-4F9CEE2F4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57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Algorithms are fundamental in programming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Imperative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(traditional, algorithmic) programming means to </a:t>
            </a:r>
            <a:r>
              <a:rPr lang="en-US" b="1" dirty="0">
                <a:solidFill>
                  <a:schemeClr val="bg1"/>
                </a:solidFill>
              </a:rPr>
              <a:t>describe in formal steps </a:t>
            </a:r>
            <a:r>
              <a:rPr lang="en-US" dirty="0"/>
              <a:t>how to do something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== sequence of operations (steps)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Can include branches (conditional blocks) and repeated logic (loops)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Algorithmic thinking </a:t>
            </a:r>
            <a:r>
              <a:rPr lang="en-US" dirty="0"/>
              <a:t>(mathematical thinking, logical thinking, engineering thinking)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Ability to decompose the problems into formal sequences of steps (algorithms)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 dirty="0"/>
              <a:t>Algorithms in Computer Science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19B8F-AC90-45FE-9B98-1E4F2F448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89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Algorithms</a:t>
            </a:r>
            <a:r>
              <a:rPr lang="en-US" sz="3199" dirty="0"/>
              <a:t> can be expressed as </a:t>
            </a:r>
            <a:r>
              <a:rPr lang="en-US" sz="3199" b="1" dirty="0">
                <a:solidFill>
                  <a:schemeClr val="bg1"/>
                </a:solidFill>
              </a:rPr>
              <a:t>pseudocode</a:t>
            </a:r>
            <a:r>
              <a:rPr lang="en-US" sz="3199" dirty="0"/>
              <a:t>, through </a:t>
            </a:r>
            <a:r>
              <a:rPr lang="en-US" sz="3199" b="1" dirty="0">
                <a:solidFill>
                  <a:schemeClr val="bg1"/>
                </a:solidFill>
              </a:rPr>
              <a:t>flowcharts</a:t>
            </a:r>
            <a:r>
              <a:rPr lang="en-US" sz="3199" dirty="0"/>
              <a:t> or </a:t>
            </a:r>
            <a:r>
              <a:rPr lang="en-US" sz="3199" b="1" dirty="0">
                <a:solidFill>
                  <a:schemeClr val="bg1"/>
                </a:solidFill>
              </a:rPr>
              <a:t>program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and Flowcharts  </a:t>
            </a:r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4569280" y="2416701"/>
            <a:ext cx="2672971" cy="3540995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6840" y="2407885"/>
            <a:ext cx="3654659" cy="3553893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18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1899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848" y="6040878"/>
            <a:ext cx="3656648" cy="492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99" b="1" dirty="0"/>
              <a:t>Pseudo</a:t>
            </a:r>
            <a:r>
              <a:rPr lang="bg-BG" sz="2599" b="1" dirty="0"/>
              <a:t>-</a:t>
            </a:r>
            <a:r>
              <a:rPr lang="en-US" sz="2599" b="1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1411" y="6040878"/>
            <a:ext cx="1564031" cy="492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99" b="1" dirty="0"/>
              <a:t>Flowchart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619606" y="2409016"/>
            <a:ext cx="4015519" cy="3548678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DFS(Node node)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Print(node.Name);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node.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Children.Count;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(!visited[node.Id])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DFS(node.Children[i]);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visited[node.Id]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9606" y="6040877"/>
            <a:ext cx="4015519" cy="492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99" b="1" dirty="0"/>
              <a:t>Source code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8286B66-E754-4AAA-AE7C-61DE47136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48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Sorting and searching</a:t>
            </a:r>
          </a:p>
          <a:p>
            <a:r>
              <a:rPr lang="en-US" dirty="0"/>
              <a:t>Combinatorial algorithms</a:t>
            </a:r>
          </a:p>
          <a:p>
            <a:pPr lvl="1"/>
            <a:r>
              <a:rPr lang="en-US" dirty="0"/>
              <a:t>Recursive algorithms</a:t>
            </a:r>
            <a:endParaRPr lang="bg-BG" dirty="0"/>
          </a:p>
          <a:p>
            <a:r>
              <a:rPr lang="en-US" dirty="0"/>
              <a:t>Dynamic programming</a:t>
            </a:r>
          </a:p>
          <a:p>
            <a:r>
              <a:rPr lang="en-US" dirty="0"/>
              <a:t>Graph algorithms</a:t>
            </a:r>
          </a:p>
          <a:p>
            <a:pPr lvl="1"/>
            <a:r>
              <a:rPr lang="en-US" dirty="0"/>
              <a:t>DFS and BFS traversals</a:t>
            </a:r>
          </a:p>
          <a:p>
            <a:r>
              <a:rPr lang="en-US" dirty="0"/>
              <a:t>Other algorithms</a:t>
            </a:r>
          </a:p>
          <a:p>
            <a:pPr lvl="1"/>
            <a:r>
              <a:rPr lang="en-US" dirty="0"/>
              <a:t>Greedy algorithms, computational geometry, randomized algorithms, parallel algorithms, genetic algorithms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Algorithms in Programming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65636" y="1667225"/>
            <a:ext cx="5685651" cy="3741260"/>
            <a:chOff x="5256212" y="990600"/>
            <a:chExt cx="6255845" cy="4528105"/>
          </a:xfrm>
        </p:grpSpPr>
        <p:pic>
          <p:nvPicPr>
            <p:cNvPr id="2050" name="Picture 2" descr="http://lukeblower.com/wp-content/uploads/2013/07/algorithm_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212" y="1252813"/>
              <a:ext cx="6255845" cy="4265892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hart, flo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990600"/>
              <a:ext cx="31860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3412CC1-4BB5-41A3-9A91-72058022A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60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caddtutorialsonline.com/images/16-Abstract-world-with-rising-su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460" y="2016837"/>
            <a:ext cx="2689080" cy="134927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BFA766-39C3-4A6A-BD9E-B8458802408C}"/>
              </a:ext>
            </a:extLst>
          </p:cNvPr>
          <p:cNvSpPr txBox="1">
            <a:spLocks/>
          </p:cNvSpPr>
          <p:nvPr/>
        </p:nvSpPr>
        <p:spPr>
          <a:xfrm>
            <a:off x="2823101" y="4508719"/>
            <a:ext cx="6545796" cy="820386"/>
          </a:xfrm>
          <a:prstGeom prst="rect">
            <a:avLst/>
          </a:prstGeom>
        </p:spPr>
        <p:txBody>
          <a:bodyPr/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398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E3CE43-B845-49D8-9920-2685BCEF84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Asymptotic Notation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293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Why should we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Predict the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resources</a:t>
            </a:r>
            <a:r>
              <a:rPr lang="en-US" altLang="ko-KR" dirty="0">
                <a:ea typeface="굴림" pitchFamily="50" charset="-127"/>
              </a:rPr>
              <a:t> the algorithm will need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Computational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time</a:t>
            </a:r>
            <a:r>
              <a:rPr lang="en-US" altLang="ko-KR" dirty="0">
                <a:ea typeface="굴림" pitchFamily="50" charset="-127"/>
              </a:rPr>
              <a:t> (CPU consumption)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Memory</a:t>
            </a:r>
            <a:r>
              <a:rPr lang="en-US" altLang="ko-KR" dirty="0">
                <a:ea typeface="굴림" pitchFamily="50" charset="-127"/>
              </a:rPr>
              <a:t> space (RAM consumption)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Communication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bandwidth</a:t>
            </a:r>
            <a:r>
              <a:rPr lang="en-US" altLang="ko-KR" dirty="0">
                <a:ea typeface="굴림" pitchFamily="50" charset="-127"/>
              </a:rPr>
              <a:t> consumption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expected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running time </a:t>
            </a:r>
            <a:r>
              <a:rPr lang="en-US" altLang="ko-KR" dirty="0">
                <a:ea typeface="굴림" pitchFamily="50" charset="-127"/>
              </a:rPr>
              <a:t>of an algorithm is: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total number of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primitive operations </a:t>
            </a:r>
            <a:r>
              <a:rPr lang="en-US" altLang="ko-KR" dirty="0">
                <a:ea typeface="굴림" pitchFamily="50" charset="-127"/>
              </a:rPr>
              <a:t>executed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(machine independent steps)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Also known as 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algorithm complexity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Analysis</a:t>
            </a:r>
            <a:endParaRPr lang="bg-BG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89" y="2976994"/>
            <a:ext cx="1371242" cy="1371242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25" y="1295957"/>
            <a:ext cx="1371244" cy="1371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3461" y="4724065"/>
            <a:ext cx="1360188" cy="1598445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0B64DF6-BE2F-4561-9FCD-342950591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0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2188</Words>
  <Application>Microsoft Office PowerPoint</Application>
  <PresentationFormat>Widescreen</PresentationFormat>
  <Paragraphs>401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Algorithms and Complexity</vt:lpstr>
      <vt:lpstr>Table of Contents</vt:lpstr>
      <vt:lpstr>Overview</vt:lpstr>
      <vt:lpstr>What is an Algorithm?</vt:lpstr>
      <vt:lpstr>Algorithms in Computer Science</vt:lpstr>
      <vt:lpstr>Pseudocode and Flowcharts  </vt:lpstr>
      <vt:lpstr>Some Algorithms in Programming</vt:lpstr>
      <vt:lpstr>Asymptotic Notation</vt:lpstr>
      <vt:lpstr>Algorithm Analysis</vt:lpstr>
      <vt:lpstr>Algorithmic Complexity</vt:lpstr>
      <vt:lpstr>Time Complexity</vt:lpstr>
      <vt:lpstr>Time Complexity: Example</vt:lpstr>
      <vt:lpstr>Algorithms Complexity</vt:lpstr>
      <vt:lpstr>Asymptotic Notation: Definition</vt:lpstr>
      <vt:lpstr>Functions Growth Rate</vt:lpstr>
      <vt:lpstr>Asymptotic Notation: Examples</vt:lpstr>
      <vt:lpstr>Asymptotic Functions</vt:lpstr>
      <vt:lpstr>Typical Complexities</vt:lpstr>
      <vt:lpstr>Typical Complexities (2)</vt:lpstr>
      <vt:lpstr>Function Values</vt:lpstr>
      <vt:lpstr>Time Complexity and Program Speed</vt:lpstr>
      <vt:lpstr>Examples</vt:lpstr>
      <vt:lpstr>Complexity Examples</vt:lpstr>
      <vt:lpstr>Complexity Examples (2)</vt:lpstr>
      <vt:lpstr>Complexity Examples (3)</vt:lpstr>
      <vt:lpstr>Complexity Examples (4)</vt:lpstr>
      <vt:lpstr>Summary</vt:lpstr>
      <vt:lpstr>Questions?</vt:lpstr>
      <vt:lpstr>Resources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Complexity</dc:title>
  <dc:subject>Software Development Course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9</cp:revision>
  <dcterms:created xsi:type="dcterms:W3CDTF">2018-05-23T13:08:44Z</dcterms:created>
  <dcterms:modified xsi:type="dcterms:W3CDTF">2021-09-01T13:20:52Z</dcterms:modified>
  <cp:category>© SoftUni – https://softuni.org</cp:category>
</cp:coreProperties>
</file>