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657" r:id="rId2"/>
    <p:sldId id="504" r:id="rId3"/>
    <p:sldId id="627" r:id="rId4"/>
    <p:sldId id="645" r:id="rId5"/>
    <p:sldId id="629" r:id="rId6"/>
    <p:sldId id="626" r:id="rId7"/>
    <p:sldId id="628" r:id="rId8"/>
    <p:sldId id="583" r:id="rId9"/>
    <p:sldId id="658" r:id="rId10"/>
    <p:sldId id="584" r:id="rId11"/>
    <p:sldId id="585" r:id="rId12"/>
    <p:sldId id="587" r:id="rId13"/>
    <p:sldId id="586" r:id="rId14"/>
    <p:sldId id="588" r:id="rId15"/>
    <p:sldId id="589" r:id="rId16"/>
    <p:sldId id="590" r:id="rId17"/>
    <p:sldId id="591" r:id="rId18"/>
    <p:sldId id="592" r:id="rId19"/>
    <p:sldId id="620" r:id="rId20"/>
    <p:sldId id="621" r:id="rId21"/>
    <p:sldId id="622" r:id="rId22"/>
    <p:sldId id="623" r:id="rId23"/>
    <p:sldId id="624" r:id="rId24"/>
    <p:sldId id="625" r:id="rId25"/>
    <p:sldId id="571" r:id="rId26"/>
    <p:sldId id="401" r:id="rId27"/>
    <p:sldId id="4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D6C025A-AA26-42EC-B3A3-9A9F8D4BFD70}">
          <p14:sldIdLst>
            <p14:sldId id="657"/>
            <p14:sldId id="504"/>
          </p14:sldIdLst>
        </p14:section>
        <p14:section name="Recursion" id="{E7DE7863-A6AF-453B-AD04-791AC9817CD4}">
          <p14:sldIdLst>
            <p14:sldId id="627"/>
            <p14:sldId id="645"/>
            <p14:sldId id="629"/>
            <p14:sldId id="626"/>
            <p14:sldId id="628"/>
            <p14:sldId id="583"/>
          </p14:sldIdLst>
        </p14:section>
        <p14:section name="Live Exercises" id="{F2039FF4-ED2F-4DB3-8088-F41256A6D15E}">
          <p14:sldIdLst>
            <p14:sldId id="658"/>
            <p14:sldId id="584"/>
            <p14:sldId id="585"/>
            <p14:sldId id="587"/>
            <p14:sldId id="586"/>
            <p14:sldId id="588"/>
            <p14:sldId id="589"/>
            <p14:sldId id="590"/>
            <p14:sldId id="591"/>
            <p14:sldId id="592"/>
          </p14:sldIdLst>
        </p14:section>
        <p14:section name="Rrcursion or Iteration" id="{65BA65C7-9D7B-4ABE-98AC-2A5A0B4C0438}">
          <p14:sldIdLst>
            <p14:sldId id="620"/>
            <p14:sldId id="621"/>
            <p14:sldId id="622"/>
            <p14:sldId id="623"/>
            <p14:sldId id="624"/>
            <p14:sldId id="625"/>
          </p14:sldIdLst>
        </p14:section>
        <p14:section name="Conclusion" id="{12BD4728-E627-49AE-B313-2A368AC558C0}">
          <p14:sldIdLst>
            <p14:sldId id="571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158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3B690E2-59DB-4979-AF09-DB569A09F5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672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4FFCD97-AFE2-4A71-89CA-90ECE5A00A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0766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08EEF3F-73BA-46A9-B6AD-4E0FD6C70D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2199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AAED44F-38FD-4074-B930-734520A012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79659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about.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85#0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85#2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85#3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>
            <a:extLst>
              <a:ext uri="{FF2B5EF4-FFF2-40B4-BE49-F238E27FC236}">
                <a16:creationId xmlns:a16="http://schemas.microsoft.com/office/drawing/2014/main" id="{182C5A17-4F05-4FA8-9ABA-F632F2E0359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4859" y="6189709"/>
            <a:ext cx="2950749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https://about.softuni.bg/</a:t>
            </a:r>
            <a:endParaRPr lang="en-US" dirty="0"/>
          </a:p>
        </p:txBody>
      </p:sp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EA97D5F2-B459-4D69-A190-B3EDD5CDDD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74859" y="5807556"/>
            <a:ext cx="2950749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Текстов контейнер 9">
            <a:extLst>
              <a:ext uri="{FF2B5EF4-FFF2-40B4-BE49-F238E27FC236}">
                <a16:creationId xmlns:a16="http://schemas.microsoft.com/office/drawing/2014/main" id="{B7354D76-EFA3-4591-A171-C16A596696F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3160" y="5432608"/>
            <a:ext cx="370464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Текстов контейнер 8">
            <a:extLst>
              <a:ext uri="{FF2B5EF4-FFF2-40B4-BE49-F238E27FC236}">
                <a16:creationId xmlns:a16="http://schemas.microsoft.com/office/drawing/2014/main" id="{1E401F33-4FEF-4C34-BACA-79E8EB7A97D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3160" y="4940668"/>
            <a:ext cx="370464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C1FEC6C3-EF99-4EAF-AD14-E78D870516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Recursion, Recursion vs Iteration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66845F1-B3E5-4ABB-BDB8-947F3903D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bg-BG" dirty="0"/>
          </a:p>
        </p:txBody>
      </p:sp>
      <p:pic>
        <p:nvPicPr>
          <p:cNvPr id="11" name="Picture 2" descr="Svetlin Nakov - Svetlin Nakov – Official Web Site and Blog » Индиректна  рекурсия">
            <a:extLst>
              <a:ext uri="{FF2B5EF4-FFF2-40B4-BE49-F238E27FC236}">
                <a16:creationId xmlns:a16="http://schemas.microsoft.com/office/drawing/2014/main" id="{4EBDC6DA-E373-4F9D-AF9E-CA62399A8D77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790" y="2391287"/>
            <a:ext cx="5437187" cy="208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23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Array Sum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4579" y="1151532"/>
            <a:ext cx="11801576" cy="556908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Create a </a:t>
            </a:r>
            <a:r>
              <a:rPr lang="en-US" sz="3600" b="1" dirty="0">
                <a:solidFill>
                  <a:schemeClr val="bg1"/>
                </a:solidFill>
              </a:rPr>
              <a:t>recursive method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that 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Finds the sum of all numbers stored in an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int[] array</a:t>
            </a:r>
            <a:endParaRPr lang="bg-BG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GB" sz="3400" dirty="0"/>
              <a:t>Read the numbers from the console</a:t>
            </a:r>
            <a:endParaRPr lang="en-US" sz="3400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371180" y="3616218"/>
            <a:ext cx="532543" cy="2809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4176" y="3500697"/>
            <a:ext cx="168532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348" y="3500697"/>
            <a:ext cx="77022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2010" y="4327695"/>
            <a:ext cx="1407495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-1 0 1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348" y="4327695"/>
            <a:ext cx="52864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1" name="Right Arrow 14">
            <a:extLst>
              <a:ext uri="{FF2B5EF4-FFF2-40B4-BE49-F238E27FC236}">
                <a16:creationId xmlns:a16="http://schemas.microsoft.com/office/drawing/2014/main" id="{BB7724A8-2B11-4A82-AA6A-78339B1E9513}"/>
              </a:ext>
            </a:extLst>
          </p:cNvPr>
          <p:cNvSpPr/>
          <p:nvPr/>
        </p:nvSpPr>
        <p:spPr>
          <a:xfrm>
            <a:off x="5364155" y="4448758"/>
            <a:ext cx="532543" cy="2809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471BFC0-219F-4D6C-AFA5-3B97BA8760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69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  <p:bldP spid="2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00463" y="1494000"/>
            <a:ext cx="9495538" cy="4410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static int </a:t>
            </a:r>
            <a:r>
              <a:rPr lang="en-US" dirty="0">
                <a:solidFill>
                  <a:schemeClr val="bg1"/>
                </a:solidFill>
              </a:rPr>
              <a:t>Sum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/>
              <a:t>int[] array, int index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if (</a:t>
            </a:r>
            <a:r>
              <a:rPr lang="en-US" dirty="0">
                <a:solidFill>
                  <a:schemeClr val="bg1"/>
                </a:solidFill>
              </a:rPr>
              <a:t>index</a:t>
            </a:r>
            <a:r>
              <a:rPr lang="en-US" dirty="0"/>
              <a:t> == </a:t>
            </a:r>
            <a:r>
              <a:rPr lang="en-US" dirty="0">
                <a:solidFill>
                  <a:schemeClr val="bg1"/>
                </a:solidFill>
              </a:rPr>
              <a:t>array.Length - 1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return array[index];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</a:t>
            </a:r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en-US" dirty="0"/>
              <a:t> array[index] + </a:t>
            </a:r>
            <a:r>
              <a:rPr lang="en-US" dirty="0">
                <a:solidFill>
                  <a:schemeClr val="bg1"/>
                </a:solidFill>
              </a:rPr>
              <a:t>Sum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/>
              <a:t>array, index + 1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Array Sum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248543" y="2812189"/>
            <a:ext cx="2148272" cy="578731"/>
          </a:xfrm>
          <a:prstGeom prst="wedgeRoundRectCallout">
            <a:avLst>
              <a:gd name="adj1" fmla="val -69202"/>
              <a:gd name="adj2" fmla="val -355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Base case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9090928" y="5373217"/>
            <a:ext cx="2543917" cy="578731"/>
          </a:xfrm>
          <a:prstGeom prst="wedgeRoundRectCallout">
            <a:avLst>
              <a:gd name="adj1" fmla="val -59365"/>
              <a:gd name="adj2" fmla="val -520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Recursive call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A02DF43-31F2-46B5-B88B-1614963F32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E0BFBCB0-07CD-4C61-985D-A4E1331DF148}"/>
              </a:ext>
            </a:extLst>
          </p:cNvPr>
          <p:cNvSpPr txBox="1"/>
          <p:nvPr/>
        </p:nvSpPr>
        <p:spPr>
          <a:xfrm>
            <a:off x="801479" y="6222212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https://judge.softuni.org/Contests/Practice/Index/3185#0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53778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Create a </a:t>
            </a:r>
            <a:r>
              <a:rPr lang="en-US" sz="3600" b="1" dirty="0">
                <a:solidFill>
                  <a:schemeClr val="bg1"/>
                </a:solidFill>
              </a:rPr>
              <a:t>recursive method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that calculates </a:t>
            </a:r>
            <a:r>
              <a:rPr lang="en-US" sz="3600" b="1" dirty="0">
                <a:solidFill>
                  <a:schemeClr val="bg1"/>
                </a:solidFill>
              </a:rPr>
              <a:t>n!</a:t>
            </a:r>
          </a:p>
          <a:p>
            <a:pPr lvl="1"/>
            <a:r>
              <a:rPr lang="en-US" sz="3400" dirty="0"/>
              <a:t>Read n from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Factorial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211390" y="3177584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383" y="3115316"/>
            <a:ext cx="66828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515" y="3115316"/>
            <a:ext cx="102429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120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210988" y="4556593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383" y="4494324"/>
            <a:ext cx="66828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111" y="4494324"/>
            <a:ext cx="2042886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3628800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AD65D72-E6B1-4CFB-8184-BF1A5C718F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07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4" grpId="0" animBg="1"/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A2F47F91-50B2-477D-B697-359993464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Recursive definition of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n!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(n factorial):</a:t>
            </a:r>
          </a:p>
          <a:p>
            <a:endParaRPr lang="bg-BG" dirty="0"/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US" dirty="0"/>
              <a:t>Recursive Factorial – Example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96925" y="1954435"/>
            <a:ext cx="9605048" cy="892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599" b="1" noProof="1">
                <a:latin typeface="Consolas" pitchFamily="49" charset="0"/>
                <a:cs typeface="Consolas" pitchFamily="49" charset="0"/>
              </a:rPr>
              <a:t>n! = n * (n–1)! for n &gt;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599" b="1" noProof="1">
                <a:latin typeface="Consolas" pitchFamily="49" charset="0"/>
                <a:cs typeface="Consolas" pitchFamily="49" charset="0"/>
              </a:rPr>
              <a:t>0! = 1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721" y="3115316"/>
            <a:ext cx="85695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3!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514" y="3115316"/>
            <a:ext cx="160062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3 * 2!</a:t>
            </a:r>
          </a:p>
        </p:txBody>
      </p:sp>
      <p:sp>
        <p:nvSpPr>
          <p:cNvPr id="8" name="Equal 7"/>
          <p:cNvSpPr/>
          <p:nvPr/>
        </p:nvSpPr>
        <p:spPr bwMode="auto">
          <a:xfrm>
            <a:off x="5124052" y="3115316"/>
            <a:ext cx="457081" cy="523084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721" y="3964221"/>
            <a:ext cx="85695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2!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514" y="3964221"/>
            <a:ext cx="160062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2 * 1!</a:t>
            </a:r>
          </a:p>
        </p:txBody>
      </p:sp>
      <p:sp>
        <p:nvSpPr>
          <p:cNvPr id="21" name="Equal 20"/>
          <p:cNvSpPr/>
          <p:nvPr/>
        </p:nvSpPr>
        <p:spPr bwMode="auto">
          <a:xfrm>
            <a:off x="5124052" y="3964221"/>
            <a:ext cx="457081" cy="523084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721" y="4813127"/>
            <a:ext cx="85695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514" y="4813127"/>
            <a:ext cx="160062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 * 0!</a:t>
            </a:r>
          </a:p>
        </p:txBody>
      </p:sp>
      <p:sp>
        <p:nvSpPr>
          <p:cNvPr id="24" name="Equal 23"/>
          <p:cNvSpPr/>
          <p:nvPr/>
        </p:nvSpPr>
        <p:spPr bwMode="auto">
          <a:xfrm>
            <a:off x="5124052" y="4813127"/>
            <a:ext cx="457081" cy="523084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721" y="5662033"/>
            <a:ext cx="85695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0!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514" y="5662033"/>
            <a:ext cx="160062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7" name="Equal 26"/>
          <p:cNvSpPr/>
          <p:nvPr/>
        </p:nvSpPr>
        <p:spPr bwMode="auto">
          <a:xfrm>
            <a:off x="5124052" y="5662033"/>
            <a:ext cx="457081" cy="523084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DDC5F9C9-9A4D-4307-A264-3A375C2758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815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731000" y="1837578"/>
            <a:ext cx="7716317" cy="344131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static long </a:t>
            </a:r>
            <a:r>
              <a:rPr lang="en-US" dirty="0">
                <a:solidFill>
                  <a:schemeClr val="bg1"/>
                </a:solidFill>
              </a:rPr>
              <a:t>GetFactorial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/>
              <a:t>int num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if (num == 0)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return 1;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dirty="0"/>
              <a:t> num * </a:t>
            </a:r>
            <a:r>
              <a:rPr lang="en-US" dirty="0">
                <a:solidFill>
                  <a:schemeClr val="bg1"/>
                </a:solidFill>
              </a:rPr>
              <a:t>GetFactorial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/>
              <a:t>num - 1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Recursive Factorial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735960" y="2924945"/>
            <a:ext cx="2148272" cy="578731"/>
          </a:xfrm>
          <a:prstGeom prst="wedgeRoundRectCallout">
            <a:avLst>
              <a:gd name="adj1" fmla="val -64244"/>
              <a:gd name="adj2" fmla="val -186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Base case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112225" y="4869161"/>
            <a:ext cx="2543917" cy="578731"/>
          </a:xfrm>
          <a:prstGeom prst="wedgeRoundRectCallout">
            <a:avLst>
              <a:gd name="adj1" fmla="val -56573"/>
              <a:gd name="adj2" fmla="val -551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Recursive call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F1E8156-8EA8-447A-A131-1632FE94DB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A690EEB7-DEE4-4347-B620-4CA3891E21FF}"/>
              </a:ext>
            </a:extLst>
          </p:cNvPr>
          <p:cNvSpPr txBox="1"/>
          <p:nvPr/>
        </p:nvSpPr>
        <p:spPr>
          <a:xfrm>
            <a:off x="801479" y="6302066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https://judge.softuni.org/Contests/Practice/Index/3185#2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98678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F9A9CDFE-64AD-42E0-A197-63345A6711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Direct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recursion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 method directly calls itself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Indirect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recursion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A </a:t>
            </a:r>
            <a:r>
              <a:rPr lang="en-US" dirty="0"/>
              <a:t>calls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, method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 calls </a:t>
            </a:r>
            <a:r>
              <a:rPr lang="en-US" b="1" dirty="0">
                <a:solidFill>
                  <a:schemeClr val="bg1"/>
                </a:solidFill>
              </a:rPr>
              <a:t>A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Or even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B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A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US" dirty="0"/>
              <a:t>Direct and Indirect Recursion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3186C01-79AB-4910-A1D9-3E347F0DD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072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8ED86BC-B254-45CA-B8D3-FB1BC3B79ED4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>
              <a:lnSpc>
                <a:spcPct val="100000"/>
              </a:lnSpc>
            </a:pPr>
            <a:r>
              <a:rPr lang="en-US"/>
              <a:t>Recursive methods have </a:t>
            </a:r>
            <a:r>
              <a:rPr lang="en-US" b="1">
                <a:solidFill>
                  <a:schemeClr val="bg1"/>
                </a:solidFill>
              </a:rPr>
              <a:t>three</a:t>
            </a:r>
            <a:r>
              <a:rPr lang="en-US"/>
              <a:t> parts:</a:t>
            </a:r>
          </a:p>
          <a:p>
            <a:pPr marL="1066099" lvl="1" indent="-457063">
              <a:lnSpc>
                <a:spcPct val="100000"/>
              </a:lnSpc>
              <a:buClr>
                <a:schemeClr val="tx1"/>
              </a:buClr>
            </a:pPr>
            <a:r>
              <a:rPr lang="en-US" sz="3397" b="1">
                <a:solidFill>
                  <a:schemeClr val="bg1"/>
                </a:solidFill>
              </a:rPr>
              <a:t>Pre-actions</a:t>
            </a:r>
            <a:r>
              <a:rPr lang="en-US"/>
              <a:t> (before calling the recursion)</a:t>
            </a:r>
          </a:p>
          <a:p>
            <a:pPr marL="1066099" lvl="1" indent="-457063">
              <a:lnSpc>
                <a:spcPct val="100000"/>
              </a:lnSpc>
              <a:buClr>
                <a:schemeClr val="tx1"/>
              </a:buClr>
            </a:pPr>
            <a:r>
              <a:rPr lang="en-US" sz="3397" b="1">
                <a:solidFill>
                  <a:schemeClr val="bg1"/>
                </a:solidFill>
              </a:rPr>
              <a:t>Recursive calls </a:t>
            </a:r>
            <a:r>
              <a:rPr lang="en-US"/>
              <a:t>(step-in)</a:t>
            </a:r>
          </a:p>
          <a:p>
            <a:pPr marL="1066099" lvl="1" indent="-457063">
              <a:lnSpc>
                <a:spcPct val="100000"/>
              </a:lnSpc>
              <a:buClr>
                <a:schemeClr val="tx1"/>
              </a:buClr>
            </a:pPr>
            <a:r>
              <a:rPr lang="en-US" sz="3397" b="1">
                <a:solidFill>
                  <a:schemeClr val="bg1"/>
                </a:solidFill>
              </a:rPr>
              <a:t>Post-actions</a:t>
            </a:r>
            <a:r>
              <a:rPr lang="en-US"/>
              <a:t> (after returning from recursion)</a:t>
            </a:r>
          </a:p>
          <a:p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507DA04-B523-493D-BCB3-52B5AD83058A}"/>
              </a:ext>
            </a:extLst>
          </p:cNvPr>
          <p:cNvSpPr txBox="1">
            <a:spLocks/>
          </p:cNvSpPr>
          <p:nvPr/>
        </p:nvSpPr>
        <p:spPr>
          <a:xfrm>
            <a:off x="1341884" y="3922746"/>
            <a:ext cx="5760640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err="1"/>
              <a:t>static</a:t>
            </a:r>
            <a:r>
              <a:rPr lang="fr-FR" sz="2400" dirty="0"/>
              <a:t> </a:t>
            </a:r>
            <a:r>
              <a:rPr lang="fr-FR" sz="2400" dirty="0" err="1"/>
              <a:t>void</a:t>
            </a:r>
            <a:r>
              <a:rPr lang="fr-FR" sz="2400" dirty="0"/>
              <a:t> </a:t>
            </a:r>
            <a:r>
              <a:rPr lang="fr-FR" sz="2400" dirty="0" err="1"/>
              <a:t>Recursion</a:t>
            </a:r>
            <a:r>
              <a:rPr lang="fr-FR" sz="2400" dirty="0"/>
              <a:t>()</a:t>
            </a:r>
          </a:p>
          <a:p>
            <a:r>
              <a:rPr lang="fr-FR" sz="2400" dirty="0"/>
              <a:t>{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>
                <a:solidFill>
                  <a:schemeClr val="accent2"/>
                </a:solidFill>
              </a:rPr>
              <a:t>// Pre-actions</a:t>
            </a:r>
          </a:p>
          <a:p>
            <a:r>
              <a:rPr lang="fr-FR" sz="2400" dirty="0"/>
              <a:t>  </a:t>
            </a:r>
            <a:r>
              <a:rPr lang="fr-FR" sz="2400" dirty="0" err="1"/>
              <a:t>Recursion</a:t>
            </a:r>
            <a:r>
              <a:rPr lang="fr-FR" sz="2400" dirty="0"/>
              <a:t>();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 sz="2400" dirty="0"/>
              <a:t>  </a:t>
            </a:r>
            <a:r>
              <a:rPr lang="fr-FR" sz="2400" dirty="0">
                <a:solidFill>
                  <a:schemeClr val="accent2"/>
                </a:solidFill>
              </a:rPr>
              <a:t>// Post-actions</a:t>
            </a:r>
            <a:br>
              <a:rPr lang="fr-FR" sz="2400" dirty="0"/>
            </a:br>
            <a:r>
              <a:rPr lang="fr-FR" sz="2400" dirty="0"/>
              <a:t>} 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9C61473F-E6D0-4FD1-8EDD-F7C321F83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dirty="0"/>
              <a:t>Recursion Pre-Actions and Post-Actions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3605540-AD34-4A88-A7AF-2BBE31D00D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27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Create a </a:t>
            </a:r>
            <a:r>
              <a:rPr lang="en-US" sz="3600" b="1" dirty="0">
                <a:solidFill>
                  <a:schemeClr val="bg1"/>
                </a:solidFill>
              </a:rPr>
              <a:t>recursive method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that draws the following figure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Drawing</a:t>
            </a:r>
          </a:p>
        </p:txBody>
      </p:sp>
      <p:sp>
        <p:nvSpPr>
          <p:cNvPr id="10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4261379" y="3914009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871" y="3851740"/>
            <a:ext cx="66828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385" y="1913254"/>
            <a:ext cx="2406952" cy="4400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*****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###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####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#####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B912C589-704F-4B14-8790-1852E911E743}"/>
              </a:ext>
            </a:extLst>
          </p:cNvPr>
          <p:cNvSpPr txBox="1"/>
          <p:nvPr/>
        </p:nvSpPr>
        <p:spPr>
          <a:xfrm>
            <a:off x="801479" y="6396416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https://judge.softuni.org/Contests/Practice/Index/3185#3</a:t>
            </a:r>
            <a:endParaRPr lang="en-US" sz="19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A1D0548-D11B-4D59-A4D3-5F611980C5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143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74683" y="1584000"/>
            <a:ext cx="10836275" cy="47232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static void PrintFigure(int n)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    if (n == 0)</a:t>
            </a:r>
            <a:endParaRPr lang="en-US" sz="2799" dirty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      return;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endParaRPr lang="en-US" sz="2799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    </a:t>
            </a:r>
            <a:r>
              <a:rPr lang="en-US" sz="2799" dirty="0">
                <a:solidFill>
                  <a:schemeClr val="accent2"/>
                </a:solidFill>
              </a:rPr>
              <a:t>// TODO: Pre-action: print n asterisks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    PrintFigure(n - 1);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    </a:t>
            </a:r>
            <a:r>
              <a:rPr lang="en-US" sz="2799" dirty="0">
                <a:solidFill>
                  <a:schemeClr val="accent2"/>
                </a:solidFill>
              </a:rPr>
              <a:t>// TODO: Post-action: print n hashtags</a:t>
            </a:r>
            <a:endParaRPr lang="en-US" sz="2799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Pre-Actions and Post-Actions –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F159F7F-50ED-4294-B2FD-F2CD0F3E94A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1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0ED09F0-F607-41CC-8FC8-BF522A4C31E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When to Use and When to Avoid Recursion?</a:t>
            </a:r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4842082" y="1785626"/>
            <a:ext cx="2455690" cy="159941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797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|| I</a:t>
            </a:r>
          </a:p>
        </p:txBody>
      </p:sp>
    </p:spTree>
    <p:extLst>
      <p:ext uri="{BB962C8B-B14F-4D97-AF65-F5344CB8AC3E}">
        <p14:creationId xmlns:p14="http://schemas.microsoft.com/office/powerpoint/2010/main" val="296958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Recursion</a:t>
            </a:r>
          </a:p>
          <a:p>
            <a:pPr lvl="1"/>
            <a:r>
              <a:rPr lang="en-US" dirty="0"/>
              <a:t>A function calls itself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Recursion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Iteration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Harmful Recursion and Optimizing Bad Recursion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675AE48-8E69-414B-8291-4B7FB792FC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05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Recursion vs. Iteration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999" dirty="0"/>
              <a:t>Recursive calls are </a:t>
            </a:r>
            <a:r>
              <a:rPr lang="en-US" sz="2999" b="1" dirty="0">
                <a:solidFill>
                  <a:schemeClr val="bg1"/>
                </a:solidFill>
              </a:rPr>
              <a:t>slower</a:t>
            </a:r>
            <a:r>
              <a:rPr lang="en-US" sz="2999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999" dirty="0"/>
              <a:t>Parameters and return values </a:t>
            </a:r>
            <a:r>
              <a:rPr lang="en-US" sz="2999" b="1" dirty="0">
                <a:solidFill>
                  <a:schemeClr val="bg1"/>
                </a:solidFill>
              </a:rPr>
              <a:t>travel</a:t>
            </a:r>
            <a:r>
              <a:rPr lang="en-US" sz="2999" dirty="0"/>
              <a:t> through the stack</a:t>
            </a:r>
          </a:p>
          <a:p>
            <a:pPr>
              <a:lnSpc>
                <a:spcPct val="100000"/>
              </a:lnSpc>
            </a:pPr>
            <a:r>
              <a:rPr lang="en-US" sz="2999" dirty="0"/>
              <a:t>Good for </a:t>
            </a:r>
            <a:r>
              <a:rPr lang="en-US" sz="2999" b="1" dirty="0">
                <a:solidFill>
                  <a:schemeClr val="bg1"/>
                </a:solidFill>
              </a:rPr>
              <a:t>branching</a:t>
            </a:r>
            <a:r>
              <a:rPr lang="en-US" sz="2999" dirty="0"/>
              <a:t> problems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999" dirty="0"/>
              <a:t>No function call </a:t>
            </a:r>
            <a:r>
              <a:rPr lang="en-US" sz="2999" b="1" dirty="0">
                <a:solidFill>
                  <a:schemeClr val="bg1"/>
                </a:solidFill>
              </a:rPr>
              <a:t>cost</a:t>
            </a:r>
          </a:p>
          <a:p>
            <a:r>
              <a:rPr lang="en-US" sz="2999" dirty="0"/>
              <a:t>Creates </a:t>
            </a:r>
            <a:r>
              <a:rPr lang="en-US" sz="2999" b="1" dirty="0">
                <a:solidFill>
                  <a:schemeClr val="bg1"/>
                </a:solidFill>
              </a:rPr>
              <a:t>local</a:t>
            </a:r>
            <a:r>
              <a:rPr lang="en-US" sz="2999" dirty="0"/>
              <a:t> variables</a:t>
            </a:r>
          </a:p>
          <a:p>
            <a:r>
              <a:rPr lang="en-US" sz="2999" dirty="0"/>
              <a:t>Good for </a:t>
            </a:r>
            <a:r>
              <a:rPr lang="en-US" sz="2999" b="1" dirty="0">
                <a:solidFill>
                  <a:schemeClr val="bg1"/>
                </a:solidFill>
              </a:rPr>
              <a:t>linear</a:t>
            </a:r>
            <a:r>
              <a:rPr lang="en-US" sz="2999" dirty="0"/>
              <a:t> problems (no branching)</a:t>
            </a:r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830821" y="3500981"/>
            <a:ext cx="4041498" cy="24648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1999" dirty="0"/>
              <a:t>static long Fact(int n</a:t>
            </a:r>
            <a:r>
              <a:rPr lang="bg-BG" sz="1999" dirty="0"/>
              <a:t>)</a:t>
            </a:r>
            <a:endParaRPr lang="en-US" sz="1999" dirty="0"/>
          </a:p>
          <a:p>
            <a:pPr>
              <a:buClr>
                <a:srgbClr val="F2B254"/>
              </a:buClr>
              <a:buSzPct val="100000"/>
            </a:pPr>
            <a:r>
              <a:rPr lang="bg-BG" sz="1999" dirty="0"/>
              <a:t>{</a:t>
            </a:r>
            <a:br>
              <a:rPr lang="bg-BG" sz="1999" dirty="0"/>
            </a:br>
            <a:r>
              <a:rPr lang="en-US" sz="1999" dirty="0"/>
              <a:t>  </a:t>
            </a:r>
            <a:r>
              <a:rPr lang="bg-BG" sz="1999" dirty="0"/>
              <a:t>if (</a:t>
            </a:r>
            <a:r>
              <a:rPr lang="en-US" sz="1999" dirty="0"/>
              <a:t>n</a:t>
            </a:r>
            <a:r>
              <a:rPr lang="bg-BG" sz="1999" dirty="0"/>
              <a:t> </a:t>
            </a:r>
            <a:r>
              <a:rPr lang="en-US" sz="1999" dirty="0"/>
              <a:t>==</a:t>
            </a:r>
            <a:r>
              <a:rPr lang="bg-BG" sz="1999" dirty="0"/>
              <a:t> </a:t>
            </a:r>
            <a:r>
              <a:rPr lang="en-US" sz="1999" dirty="0"/>
              <a:t>0</a:t>
            </a:r>
            <a:r>
              <a:rPr lang="bg-BG" sz="1999" dirty="0"/>
              <a:t>) </a:t>
            </a:r>
            <a:r>
              <a:rPr lang="en-US" sz="1999" dirty="0"/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99" dirty="0"/>
              <a:t>    </a:t>
            </a:r>
            <a:r>
              <a:rPr lang="bg-BG" sz="1999" dirty="0"/>
              <a:t>return 1;</a:t>
            </a:r>
            <a:r>
              <a:rPr lang="en-US" sz="1999" dirty="0"/>
              <a:t>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99" dirty="0"/>
              <a:t>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99" dirty="0"/>
              <a:t>  </a:t>
            </a:r>
            <a:r>
              <a:rPr lang="bg-BG" sz="1999" dirty="0"/>
              <a:t>return n * </a:t>
            </a:r>
            <a:r>
              <a:rPr lang="en-US" sz="1999" dirty="0"/>
              <a:t>Fact</a:t>
            </a:r>
            <a:r>
              <a:rPr lang="bg-BG" sz="1999" dirty="0"/>
              <a:t>(n - 1); </a:t>
            </a:r>
            <a:br>
              <a:rPr lang="bg-BG" sz="1999" dirty="0"/>
            </a:br>
            <a:r>
              <a:rPr lang="bg-BG" sz="1999" dirty="0"/>
              <a:t>} </a:t>
            </a:r>
            <a:endParaRPr lang="en-US" sz="1999" dirty="0"/>
          </a:p>
        </p:txBody>
      </p:sp>
      <p:sp>
        <p:nvSpPr>
          <p:cNvPr id="14" name="Text Placeholder 6"/>
          <p:cNvSpPr txBox="1">
            <a:spLocks/>
          </p:cNvSpPr>
          <p:nvPr/>
        </p:nvSpPr>
        <p:spPr>
          <a:xfrm>
            <a:off x="7178074" y="3513733"/>
            <a:ext cx="4723748" cy="24648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1999" dirty="0"/>
              <a:t>static long Fact(int n</a:t>
            </a:r>
            <a:r>
              <a:rPr lang="bg-BG" sz="1999" dirty="0"/>
              <a:t>)</a:t>
            </a:r>
            <a:r>
              <a:rPr lang="en-US" sz="1999" dirty="0"/>
              <a:t> </a:t>
            </a:r>
          </a:p>
          <a:p>
            <a:pPr>
              <a:buClr>
                <a:srgbClr val="F2B254"/>
              </a:buClr>
              <a:buSzPct val="100000"/>
            </a:pPr>
            <a:r>
              <a:rPr lang="bg-BG" sz="1999" dirty="0"/>
              <a:t>{</a:t>
            </a:r>
            <a:br>
              <a:rPr lang="bg-BG" sz="1999" dirty="0"/>
            </a:br>
            <a:r>
              <a:rPr lang="en-US" sz="1999" dirty="0"/>
              <a:t>  long result = 1;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99" dirty="0"/>
              <a:t>  for (int i = 1; i &lt;=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99" dirty="0"/>
              <a:t>    result *= i;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99" dirty="0"/>
              <a:t>  return result;</a:t>
            </a:r>
            <a:br>
              <a:rPr lang="bg-BG" sz="1999" dirty="0"/>
            </a:br>
            <a:r>
              <a:rPr lang="bg-BG" sz="1999" dirty="0"/>
              <a:t>} </a:t>
            </a:r>
            <a:r>
              <a:rPr lang="en-US" sz="1999" dirty="0"/>
              <a:t> 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0FEEE5E-9640-4271-9A0B-ECE0C0F6A1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7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Infinite recursion </a:t>
            </a:r>
            <a:r>
              <a:rPr lang="en-US" dirty="0"/>
              <a:t>== a method calls itself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infinitely</a:t>
            </a:r>
          </a:p>
          <a:p>
            <a:pPr lvl="1"/>
            <a:r>
              <a:rPr lang="en-US" dirty="0"/>
              <a:t>Typically, infinite recursion == bug in the program</a:t>
            </a:r>
          </a:p>
          <a:p>
            <a:pPr lvl="1"/>
            <a:r>
              <a:rPr lang="en-US" dirty="0"/>
              <a:t>The bottom of the recursion is missing or wrong</a:t>
            </a:r>
          </a:p>
          <a:p>
            <a:pPr lvl="1"/>
            <a:r>
              <a:rPr lang="en-US" dirty="0"/>
              <a:t>In C# / Java / C++ causes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stack overflow</a:t>
            </a:r>
            <a:r>
              <a:rPr lang="en-US" dirty="0"/>
              <a:t>" error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Recursion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CF7CD68C-B0AB-42EE-BFC8-8C11F24F8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083" y="4134099"/>
            <a:ext cx="6705782" cy="167644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113DDA1B-FA42-4ABF-BEBF-BD233A0894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02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599" dirty="0"/>
              <a:t>When used incorrectly recursion could take too much </a:t>
            </a:r>
            <a:r>
              <a:rPr lang="en-US" sz="3599" b="1" dirty="0">
                <a:solidFill>
                  <a:schemeClr val="bg1"/>
                </a:solidFill>
              </a:rPr>
              <a:t>memory</a:t>
            </a:r>
            <a:r>
              <a:rPr lang="en-US" sz="3599" dirty="0"/>
              <a:t> and </a:t>
            </a:r>
            <a:r>
              <a:rPr lang="en-US" sz="3599" b="1" dirty="0">
                <a:solidFill>
                  <a:schemeClr val="bg1"/>
                </a:solidFill>
              </a:rPr>
              <a:t>computing power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Can Be Harmful!</a:t>
            </a: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645895" y="2490604"/>
            <a:ext cx="9624483" cy="40741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static long CalcFib(int number)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if (number &lt;= 1)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  return 1;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return CalcFib(number - 1) + CalcFib(number - 2);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Console.WriteLine(CalcFib(10)); </a:t>
            </a:r>
            <a:r>
              <a:rPr lang="en-US" sz="2397" dirty="0">
                <a:solidFill>
                  <a:schemeClr val="accent2"/>
                </a:solidFill>
              </a:rPr>
              <a:t>// 89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Console.WriteLine(CalcFib(50)); </a:t>
            </a:r>
            <a:r>
              <a:rPr lang="en-US" sz="2397" dirty="0">
                <a:solidFill>
                  <a:schemeClr val="accent2"/>
                </a:solidFill>
              </a:rPr>
              <a:t>// This will hang!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DB70E6E-1292-44E7-B12D-B01D25B01A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608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fib(n)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makes about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fib(n)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recursive calls</a:t>
            </a:r>
          </a:p>
          <a:p>
            <a:r>
              <a:rPr lang="en-US" dirty="0"/>
              <a:t>The same value is calculated many, many times!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the Recursive Fibonacci Calculation Works?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34" y="2663288"/>
            <a:ext cx="9293335" cy="38473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E0EE242-3C57-4FE7-B11D-AFDB6524BC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350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399" dirty="0"/>
              <a:t>Avoid recursion when an </a:t>
            </a:r>
            <a:r>
              <a:rPr lang="en-US" sz="3399" b="1" dirty="0">
                <a:solidFill>
                  <a:schemeClr val="bg1"/>
                </a:solidFill>
              </a:rPr>
              <a:t>obvious</a:t>
            </a:r>
            <a:r>
              <a:rPr lang="en-US" sz="3399" dirty="0"/>
              <a:t> iterative            algorithm </a:t>
            </a:r>
            <a:r>
              <a:rPr lang="en-US" sz="3399" b="1" dirty="0">
                <a:solidFill>
                  <a:schemeClr val="bg1"/>
                </a:solidFill>
              </a:rPr>
              <a:t>exists</a:t>
            </a:r>
          </a:p>
          <a:p>
            <a:pPr lvl="1">
              <a:lnSpc>
                <a:spcPct val="110000"/>
              </a:lnSpc>
            </a:pPr>
            <a:r>
              <a:rPr lang="en-US" sz="3399" dirty="0"/>
              <a:t>Examples: </a:t>
            </a:r>
            <a:r>
              <a:rPr lang="en-US" sz="3399" b="1" dirty="0">
                <a:solidFill>
                  <a:schemeClr val="bg1"/>
                </a:solidFill>
              </a:rPr>
              <a:t>factorial</a:t>
            </a:r>
            <a:r>
              <a:rPr lang="en-US" sz="3399" dirty="0"/>
              <a:t>, </a:t>
            </a:r>
            <a:r>
              <a:rPr lang="en-US" sz="3399" b="1" dirty="0">
                <a:solidFill>
                  <a:schemeClr val="bg1"/>
                </a:solidFill>
              </a:rPr>
              <a:t>fibonacci</a:t>
            </a:r>
            <a:r>
              <a:rPr lang="en-US" sz="3399" dirty="0"/>
              <a:t> numbers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3399" dirty="0"/>
              <a:t>Use recursion for </a:t>
            </a:r>
            <a:r>
              <a:rPr lang="en-US" sz="3399" b="1" dirty="0">
                <a:solidFill>
                  <a:schemeClr val="bg1"/>
                </a:solidFill>
              </a:rPr>
              <a:t>combinatorial</a:t>
            </a:r>
            <a:r>
              <a:rPr lang="en-US" sz="3399" dirty="0"/>
              <a:t> algorithms where:</a:t>
            </a:r>
          </a:p>
          <a:p>
            <a:pPr lvl="1">
              <a:lnSpc>
                <a:spcPct val="110000"/>
              </a:lnSpc>
            </a:pPr>
            <a:r>
              <a:rPr lang="en-US" sz="3399" dirty="0"/>
              <a:t>At each step you need to </a:t>
            </a:r>
            <a:r>
              <a:rPr lang="en-US" sz="3399" b="1" dirty="0">
                <a:solidFill>
                  <a:schemeClr val="bg1"/>
                </a:solidFill>
              </a:rPr>
              <a:t>recursively</a:t>
            </a:r>
            <a:r>
              <a:rPr lang="en-US" sz="3399" dirty="0"/>
              <a:t> explore more than one possible continuation, i.e. </a:t>
            </a:r>
            <a:r>
              <a:rPr lang="en-US" sz="3399" b="1" dirty="0">
                <a:solidFill>
                  <a:schemeClr val="bg1"/>
                </a:solidFill>
              </a:rPr>
              <a:t>branched</a:t>
            </a:r>
            <a:r>
              <a:rPr lang="en-US" sz="3399" dirty="0"/>
              <a:t> recursive algorithms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Recursion?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D4E78C5-31FA-4DE7-B91F-3B45E044CAF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5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9186" y="1357922"/>
            <a:ext cx="1173362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55852" y="1726159"/>
            <a:ext cx="11094649" cy="4734091"/>
          </a:xfrm>
          <a:prstGeom prst="rect">
            <a:avLst/>
          </a:prstGeom>
        </p:spPr>
        <p:txBody>
          <a:bodyPr vert="horz" lIns="107944" tIns="35982" rIns="107944" bIns="35982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Recursion</a:t>
            </a:r>
            <a:r>
              <a:rPr lang="en-US" sz="3600" dirty="0">
                <a:solidFill>
                  <a:schemeClr val="bg2"/>
                </a:solidFill>
              </a:rPr>
              <a:t>: a method calls itself with different input</a:t>
            </a: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Pre-actions </a:t>
            </a:r>
            <a:r>
              <a:rPr lang="en-US" sz="3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sz="3200" dirty="0">
                <a:solidFill>
                  <a:schemeClr val="bg2"/>
                </a:solidFill>
              </a:rPr>
              <a:t> recursion </a:t>
            </a:r>
            <a:r>
              <a:rPr lang="en-US" sz="3200" dirty="0">
                <a:solidFill>
                  <a:schemeClr val="bg2"/>
                </a:solidFill>
                <a:sym typeface="Wingdings" panose="05000000000000000000" pitchFamily="2" charset="2"/>
              </a:rPr>
              <a:t>  post-actions</a:t>
            </a:r>
            <a:endParaRPr lang="en-US" sz="3200" dirty="0">
              <a:solidFill>
                <a:schemeClr val="bg1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When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to use recursion</a:t>
            </a:r>
            <a:r>
              <a:rPr lang="en-US" sz="3600" dirty="0">
                <a:solidFill>
                  <a:schemeClr val="bg2"/>
                </a:solidFill>
              </a:rPr>
              <a:t>?</a:t>
            </a: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Branched recursive process</a:t>
            </a:r>
            <a:endParaRPr lang="en-US" sz="32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When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to use iteration</a:t>
            </a:r>
            <a:r>
              <a:rPr lang="en-US" sz="3600" dirty="0">
                <a:solidFill>
                  <a:schemeClr val="bg2"/>
                </a:solidFill>
              </a:rPr>
              <a:t>?</a:t>
            </a: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Linear recursive process</a:t>
            </a:r>
            <a:endParaRPr lang="en-US" sz="32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endParaRPr lang="en-US" sz="31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E4E851B-9F50-4D02-821B-3F11375863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835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95210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515E80B-C712-41C0-B440-26B188A938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816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9F79433-A70E-4E3B-936C-72D4BC1075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What is Recursion?</a:t>
            </a:r>
            <a:endParaRPr lang="bg-BG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527278-A961-4FC9-8203-C5BB91AB1F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020" y="1676858"/>
            <a:ext cx="1675963" cy="1675963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4125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3600" dirty="0"/>
              <a:t>A </a:t>
            </a:r>
            <a:r>
              <a:rPr lang="en-US" sz="3600" dirty="0"/>
              <a:t>function or a method that </a:t>
            </a:r>
            <a:r>
              <a:rPr lang="en-US" sz="3600" b="1" dirty="0">
                <a:solidFill>
                  <a:schemeClr val="bg1"/>
                </a:solidFill>
              </a:rPr>
              <a:t>calls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itself</a:t>
            </a:r>
            <a:r>
              <a:rPr lang="en-US" sz="3600" dirty="0"/>
              <a:t> one or more times until a specified </a:t>
            </a:r>
            <a:r>
              <a:rPr lang="en-US" sz="3600" b="1" dirty="0">
                <a:solidFill>
                  <a:schemeClr val="bg1"/>
                </a:solidFill>
              </a:rPr>
              <a:t>condition</a:t>
            </a:r>
            <a:r>
              <a:rPr lang="en-US" sz="3600" dirty="0"/>
              <a:t> is </a:t>
            </a:r>
            <a:r>
              <a:rPr lang="en-US" sz="3600" b="1" dirty="0">
                <a:solidFill>
                  <a:schemeClr val="bg1"/>
                </a:solidFill>
              </a:rPr>
              <a:t>met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3400" dirty="0"/>
              <a:t>After the recursive call the rest code is processed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from</a:t>
            </a:r>
            <a:r>
              <a:rPr lang="en-US" sz="3400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last</a:t>
            </a:r>
            <a:r>
              <a:rPr lang="en-US" sz="3400" dirty="0"/>
              <a:t> one called </a:t>
            </a:r>
            <a:r>
              <a:rPr lang="en-US" sz="3400" b="1" dirty="0">
                <a:solidFill>
                  <a:schemeClr val="bg1"/>
                </a:solidFill>
              </a:rPr>
              <a:t>to</a:t>
            </a:r>
            <a:r>
              <a:rPr lang="en-US" sz="3400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first</a:t>
            </a:r>
            <a:endParaRPr lang="en-GB" sz="3400" b="1" dirty="0">
              <a:solidFill>
                <a:schemeClr val="bg1"/>
              </a:solidFill>
            </a:endParaRP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  <a:endParaRPr lang="bg-BG" dirty="0"/>
          </a:p>
        </p:txBody>
      </p:sp>
      <p:grpSp>
        <p:nvGrpSpPr>
          <p:cNvPr id="18" name="Group 17"/>
          <p:cNvGrpSpPr/>
          <p:nvPr/>
        </p:nvGrpSpPr>
        <p:grpSpPr>
          <a:xfrm>
            <a:off x="7568317" y="3867017"/>
            <a:ext cx="3617613" cy="2137245"/>
            <a:chOff x="2491976" y="3560542"/>
            <a:chExt cx="3774882" cy="23075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1976" y="4044779"/>
              <a:ext cx="3602436" cy="1823346"/>
            </a:xfrm>
            <a:prstGeom prst="rect">
              <a:avLst/>
            </a:prstGeom>
          </p:spPr>
        </p:pic>
        <p:sp>
          <p:nvSpPr>
            <p:cNvPr id="11" name="Curved Down Arrow 10"/>
            <p:cNvSpPr/>
            <p:nvPr/>
          </p:nvSpPr>
          <p:spPr bwMode="auto">
            <a:xfrm rot="1488117">
              <a:off x="4151484" y="4031871"/>
              <a:ext cx="692744" cy="44372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Curved Down Arrow 19"/>
            <p:cNvSpPr/>
            <p:nvPr/>
          </p:nvSpPr>
          <p:spPr bwMode="auto">
            <a:xfrm rot="1674301">
              <a:off x="3221882" y="3560542"/>
              <a:ext cx="749699" cy="61048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Curved Down Arrow 28"/>
            <p:cNvSpPr/>
            <p:nvPr/>
          </p:nvSpPr>
          <p:spPr bwMode="auto">
            <a:xfrm rot="1488117">
              <a:off x="5015661" y="4380807"/>
              <a:ext cx="639945" cy="447034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Curved Down Arrow 29"/>
            <p:cNvSpPr/>
            <p:nvPr/>
          </p:nvSpPr>
          <p:spPr bwMode="auto">
            <a:xfrm rot="1488117">
              <a:off x="5769334" y="4793715"/>
              <a:ext cx="497524" cy="377126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31B83CF7-5045-49B0-925D-FBB84E18A652}"/>
              </a:ext>
            </a:extLst>
          </p:cNvPr>
          <p:cNvSpPr txBox="1">
            <a:spLocks/>
          </p:cNvSpPr>
          <p:nvPr/>
        </p:nvSpPr>
        <p:spPr>
          <a:xfrm>
            <a:off x="2674243" y="3867018"/>
            <a:ext cx="4086305" cy="2137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int f(int n)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if (n &gt; 1)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  return n * f(n-1);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}</a:t>
            </a:r>
            <a:endParaRPr lang="en-US" sz="2397" dirty="0">
              <a:solidFill>
                <a:schemeClr val="accent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26AD599-648F-4DA7-8791-2E33C71507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9946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Recursion</a:t>
            </a:r>
            <a:r>
              <a:rPr lang="en-US" sz="3600" dirty="0"/>
              <a:t>  == method solving problems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400" dirty="0"/>
              <a:t>Where the solution depends on the solutions of smaller instances of the same problem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A common </a:t>
            </a:r>
            <a:r>
              <a:rPr lang="en-US" sz="3600" b="1" dirty="0">
                <a:solidFill>
                  <a:schemeClr val="bg1"/>
                </a:solidFill>
              </a:rPr>
              <a:t>computer programing approach </a:t>
            </a:r>
            <a:r>
              <a:rPr lang="en-US" sz="3600" dirty="0"/>
              <a:t>is to: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Divide</a:t>
            </a:r>
            <a:r>
              <a:rPr lang="en-US" sz="3400" dirty="0"/>
              <a:t> a problem into </a:t>
            </a:r>
            <a:r>
              <a:rPr lang="en-US" sz="3400" b="1" dirty="0">
                <a:solidFill>
                  <a:schemeClr val="bg1"/>
                </a:solidFill>
              </a:rPr>
              <a:t>sub-problems</a:t>
            </a:r>
            <a:r>
              <a:rPr lang="en-US" sz="3400" dirty="0"/>
              <a:t> of the same type as the original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Solve</a:t>
            </a:r>
            <a:r>
              <a:rPr lang="en-US" sz="3400" dirty="0"/>
              <a:t> those sub-problems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Combine</a:t>
            </a:r>
            <a:r>
              <a:rPr lang="en-US" sz="3400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results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Recursion?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402C0DA-67D9-4F29-BE15-F74846BE1B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Stack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"The stack"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small </a:t>
            </a:r>
            <a:r>
              <a:rPr lang="en-US" sz="3399" b="1" dirty="0">
                <a:solidFill>
                  <a:schemeClr val="bg1"/>
                </a:solidFill>
              </a:rPr>
              <a:t>fixed-size</a:t>
            </a:r>
            <a:r>
              <a:rPr lang="en-US" dirty="0"/>
              <a:t> chunk of memory</a:t>
            </a:r>
            <a:br>
              <a:rPr lang="en-US" dirty="0"/>
            </a:br>
            <a:r>
              <a:rPr lang="en-US" dirty="0"/>
              <a:t>(e. g. 1MB)</a:t>
            </a:r>
          </a:p>
          <a:p>
            <a:r>
              <a:rPr lang="en-GB" dirty="0"/>
              <a:t>Keeps track of </a:t>
            </a:r>
            <a:r>
              <a:rPr lang="en-GB" sz="3399" b="1" dirty="0">
                <a:solidFill>
                  <a:schemeClr val="bg1"/>
                </a:solidFill>
              </a:rPr>
              <a:t>the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399" b="1" dirty="0">
                <a:solidFill>
                  <a:schemeClr val="bg1"/>
                </a:solidFill>
              </a:rPr>
              <a:t>point</a:t>
            </a:r>
            <a:r>
              <a:rPr lang="en-GB" dirty="0"/>
              <a:t> to which each active subroutine should </a:t>
            </a:r>
            <a:r>
              <a:rPr lang="en-GB" sz="3399" b="1" dirty="0">
                <a:solidFill>
                  <a:schemeClr val="bg1"/>
                </a:solidFill>
              </a:rPr>
              <a:t>return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399" b="1" dirty="0">
                <a:solidFill>
                  <a:schemeClr val="bg1"/>
                </a:solidFill>
              </a:rPr>
              <a:t>control</a:t>
            </a:r>
            <a:r>
              <a:rPr lang="en-GB" b="1" dirty="0"/>
              <a:t> </a:t>
            </a:r>
            <a:r>
              <a:rPr lang="en-GB" dirty="0"/>
              <a:t>when it </a:t>
            </a:r>
            <a:r>
              <a:rPr lang="en-GB" sz="3399" b="1" dirty="0">
                <a:solidFill>
                  <a:schemeClr val="bg1"/>
                </a:solidFill>
              </a:rPr>
              <a:t>finishes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399" b="1" dirty="0">
                <a:solidFill>
                  <a:schemeClr val="bg1"/>
                </a:solidFill>
              </a:rPr>
              <a:t>executing</a:t>
            </a:r>
            <a:endParaRPr lang="en-US" sz="3399" b="1" dirty="0">
              <a:solidFill>
                <a:schemeClr val="bg1"/>
              </a:solidFill>
            </a:endParaRPr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8027119" y="3844506"/>
            <a:ext cx="1828325" cy="5537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51" name="TextBox 50"/>
          <p:cNvSpPr txBox="1"/>
          <p:nvPr/>
        </p:nvSpPr>
        <p:spPr>
          <a:xfrm>
            <a:off x="8027120" y="3871556"/>
            <a:ext cx="1828324" cy="70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999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  <a:p>
            <a:pPr algn="ctr"/>
            <a:endParaRPr lang="en-US" sz="1999" dirty="0"/>
          </a:p>
        </p:txBody>
      </p:sp>
      <p:grpSp>
        <p:nvGrpSpPr>
          <p:cNvPr id="52" name="Group 51"/>
          <p:cNvGrpSpPr/>
          <p:nvPr/>
        </p:nvGrpSpPr>
        <p:grpSpPr>
          <a:xfrm>
            <a:off x="10103956" y="4579258"/>
            <a:ext cx="1530012" cy="1331778"/>
            <a:chOff x="7871782" y="4724400"/>
            <a:chExt cx="1804030" cy="1577874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36"/>
            <a:stretch/>
          </p:blipFill>
          <p:spPr>
            <a:xfrm>
              <a:off x="7871782" y="4724400"/>
              <a:ext cx="1804030" cy="1577874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736" y="5342474"/>
              <a:ext cx="1565941" cy="9598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3858172" y="4108569"/>
            <a:ext cx="1027944" cy="800956"/>
            <a:chOff x="2867036" y="4066509"/>
            <a:chExt cx="1028212" cy="801165"/>
          </a:xfrm>
        </p:grpSpPr>
        <p:sp>
          <p:nvSpPr>
            <p:cNvPr id="56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99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799" dirty="0"/>
                <a:t>call</a:t>
              </a:r>
            </a:p>
          </p:txBody>
        </p:sp>
      </p:grpSp>
      <p:sp>
        <p:nvSpPr>
          <p:cNvPr id="59" name="Text Placeholder 7"/>
          <p:cNvSpPr txBox="1">
            <a:spLocks/>
          </p:cNvSpPr>
          <p:nvPr/>
        </p:nvSpPr>
        <p:spPr>
          <a:xfrm>
            <a:off x="2580726" y="5008241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Main</a:t>
            </a:r>
          </a:p>
        </p:txBody>
      </p:sp>
      <p:sp>
        <p:nvSpPr>
          <p:cNvPr id="60" name="Text Placeholder 7"/>
          <p:cNvSpPr txBox="1">
            <a:spLocks/>
          </p:cNvSpPr>
          <p:nvPr/>
        </p:nvSpPr>
        <p:spPr>
          <a:xfrm>
            <a:off x="4482741" y="5002909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Method A</a:t>
            </a:r>
          </a:p>
        </p:txBody>
      </p:sp>
      <p:sp>
        <p:nvSpPr>
          <p:cNvPr id="61" name="Text Placeholder 7"/>
          <p:cNvSpPr txBox="1">
            <a:spLocks/>
          </p:cNvSpPr>
          <p:nvPr/>
        </p:nvSpPr>
        <p:spPr>
          <a:xfrm>
            <a:off x="6303517" y="5000370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Method 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5779427" y="4129264"/>
            <a:ext cx="1027944" cy="780261"/>
            <a:chOff x="4788791" y="4087210"/>
            <a:chExt cx="1028212" cy="780464"/>
          </a:xfrm>
        </p:grpSpPr>
        <p:sp>
          <p:nvSpPr>
            <p:cNvPr id="63" name="Rectangle 62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799" dirty="0"/>
                <a:t>call</a:t>
              </a:r>
            </a:p>
          </p:txBody>
        </p:sp>
        <p:sp>
          <p:nvSpPr>
            <p:cNvPr id="64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9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676238" y="5674338"/>
            <a:ext cx="1243520" cy="648829"/>
            <a:chOff x="4685576" y="5632686"/>
            <a:chExt cx="1243844" cy="648998"/>
          </a:xfrm>
        </p:grpSpPr>
        <p:sp>
          <p:nvSpPr>
            <p:cNvPr id="66" name="Rectangle 65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799" dirty="0"/>
                <a:t>return</a:t>
              </a:r>
            </a:p>
          </p:txBody>
        </p:sp>
        <p:sp>
          <p:nvSpPr>
            <p:cNvPr id="67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9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747097" y="5671291"/>
            <a:ext cx="1243520" cy="656569"/>
            <a:chOff x="2755932" y="5629638"/>
            <a:chExt cx="1243844" cy="656740"/>
          </a:xfrm>
        </p:grpSpPr>
        <p:sp>
          <p:nvSpPr>
            <p:cNvPr id="69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99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799" dirty="0"/>
                <a:t>return</a:t>
              </a:r>
            </a:p>
          </p:txBody>
        </p:sp>
      </p:grpSp>
      <p:sp>
        <p:nvSpPr>
          <p:cNvPr id="25" name="Slide Number">
            <a:extLst>
              <a:ext uri="{FF2B5EF4-FFF2-40B4-BE49-F238E27FC236}">
                <a16:creationId xmlns:a16="http://schemas.microsoft.com/office/drawing/2014/main" id="{019FA8BF-A9D1-4EE7-B284-E6B70236C7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11 2.59259E-6 L 0.29857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44444E-6 L 0.14167 -0.090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-453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67 -0.09051 L -3.125E-6 -4.44444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44" y="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856 0.00023 L -3.95833E-6 2.59259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1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1" grpId="0" animBg="1"/>
      <p:bldP spid="6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627" y="1196126"/>
            <a:ext cx="12096747" cy="5561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3600" dirty="0"/>
              <a:t>Problem solving technique (in CS)</a:t>
            </a:r>
          </a:p>
          <a:p>
            <a:pPr lvl="1">
              <a:lnSpc>
                <a:spcPct val="100000"/>
              </a:lnSpc>
            </a:pPr>
            <a:r>
              <a:rPr lang="en-GB" sz="3400" dirty="0"/>
              <a:t>Involves a </a:t>
            </a:r>
            <a:r>
              <a:rPr lang="en-GB" sz="3400" b="1" dirty="0">
                <a:solidFill>
                  <a:schemeClr val="bg1"/>
                </a:solidFill>
              </a:rPr>
              <a:t>function calling itself</a:t>
            </a:r>
            <a:endParaRPr lang="bg-BG" sz="34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sz="3400" dirty="0"/>
              <a:t>The function should have a </a:t>
            </a:r>
            <a:r>
              <a:rPr lang="en-GB" sz="3400" b="1" dirty="0">
                <a:solidFill>
                  <a:schemeClr val="bg1"/>
                </a:solidFill>
              </a:rPr>
              <a:t>base 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Each step </a:t>
            </a:r>
            <a:r>
              <a:rPr lang="en-GB" sz="3400" dirty="0"/>
              <a:t>of the recursion should </a:t>
            </a:r>
            <a:r>
              <a:rPr lang="en-GB" sz="3400" b="1" dirty="0">
                <a:solidFill>
                  <a:schemeClr val="bg1"/>
                </a:solidFill>
              </a:rPr>
              <a:t>move towards </a:t>
            </a:r>
            <a:r>
              <a:rPr lang="en-GB" sz="3400" dirty="0"/>
              <a:t>the </a:t>
            </a:r>
            <a:r>
              <a:rPr lang="en-GB" sz="3400" b="1" dirty="0">
                <a:solidFill>
                  <a:schemeClr val="bg1"/>
                </a:solidFill>
              </a:rPr>
              <a:t>base case</a:t>
            </a:r>
            <a:endParaRPr lang="bg-BG" sz="34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Recursion: Other Definition</a:t>
            </a:r>
          </a:p>
        </p:txBody>
      </p:sp>
      <p:sp>
        <p:nvSpPr>
          <p:cNvPr id="10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7328531" y="5296617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D2693811-17BD-4FFE-96C6-562C7595424A}"/>
              </a:ext>
            </a:extLst>
          </p:cNvPr>
          <p:cNvSpPr>
            <a:spLocks/>
          </p:cNvSpPr>
          <p:nvPr/>
        </p:nvSpPr>
        <p:spPr bwMode="auto">
          <a:xfrm rot="5400000">
            <a:off x="2999766" y="3514281"/>
            <a:ext cx="287262" cy="2709911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BFE530-54EC-46A0-8449-CC92519BD3A8}"/>
              </a:ext>
            </a:extLst>
          </p:cNvPr>
          <p:cNvSpPr txBox="1"/>
          <p:nvPr/>
        </p:nvSpPr>
        <p:spPr>
          <a:xfrm>
            <a:off x="2251206" y="4150267"/>
            <a:ext cx="1784383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Sum(array)</a:t>
            </a: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8A8A7BDC-39A0-4BFC-BDE0-E43A88957E79}"/>
              </a:ext>
            </a:extLst>
          </p:cNvPr>
          <p:cNvSpPr>
            <a:spLocks/>
          </p:cNvSpPr>
          <p:nvPr/>
        </p:nvSpPr>
        <p:spPr bwMode="auto">
          <a:xfrm rot="5400000">
            <a:off x="8696137" y="3726642"/>
            <a:ext cx="287262" cy="2199730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8B4037-671C-4200-B186-D1D9DE1A0A62}"/>
              </a:ext>
            </a:extLst>
          </p:cNvPr>
          <p:cNvSpPr txBox="1"/>
          <p:nvPr/>
        </p:nvSpPr>
        <p:spPr>
          <a:xfrm>
            <a:off x="6216301" y="4130812"/>
            <a:ext cx="4068928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dirty="0"/>
              <a:t>array[0] + Sum(sub-array)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71704"/>
              </p:ext>
            </p:extLst>
          </p:nvPr>
        </p:nvGraphicFramePr>
        <p:xfrm>
          <a:off x="1781651" y="5182686"/>
          <a:ext cx="2742485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497">
                  <a:extLst>
                    <a:ext uri="{9D8B030D-6E8A-4147-A177-3AD203B41FA5}">
                      <a16:colId xmlns:a16="http://schemas.microsoft.com/office/drawing/2014/main" val="2266978195"/>
                    </a:ext>
                  </a:extLst>
                </a:gridCol>
                <a:gridCol w="548497">
                  <a:extLst>
                    <a:ext uri="{9D8B030D-6E8A-4147-A177-3AD203B41FA5}">
                      <a16:colId xmlns:a16="http://schemas.microsoft.com/office/drawing/2014/main" val="1895795396"/>
                    </a:ext>
                  </a:extLst>
                </a:gridCol>
                <a:gridCol w="548497">
                  <a:extLst>
                    <a:ext uri="{9D8B030D-6E8A-4147-A177-3AD203B41FA5}">
                      <a16:colId xmlns:a16="http://schemas.microsoft.com/office/drawing/2014/main" val="1851605980"/>
                    </a:ext>
                  </a:extLst>
                </a:gridCol>
                <a:gridCol w="548497">
                  <a:extLst>
                    <a:ext uri="{9D8B030D-6E8A-4147-A177-3AD203B41FA5}">
                      <a16:colId xmlns:a16="http://schemas.microsoft.com/office/drawing/2014/main" val="2206337226"/>
                    </a:ext>
                  </a:extLst>
                </a:gridCol>
                <a:gridCol w="548497">
                  <a:extLst>
                    <a:ext uri="{9D8B030D-6E8A-4147-A177-3AD203B41FA5}">
                      <a16:colId xmlns:a16="http://schemas.microsoft.com/office/drawing/2014/main" val="343143975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0291606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078117"/>
              </p:ext>
            </p:extLst>
          </p:nvPr>
        </p:nvGraphicFramePr>
        <p:xfrm>
          <a:off x="7739903" y="5182686"/>
          <a:ext cx="2229900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7475">
                  <a:extLst>
                    <a:ext uri="{9D8B030D-6E8A-4147-A177-3AD203B41FA5}">
                      <a16:colId xmlns:a16="http://schemas.microsoft.com/office/drawing/2014/main" val="482027775"/>
                    </a:ext>
                  </a:extLst>
                </a:gridCol>
                <a:gridCol w="557475">
                  <a:extLst>
                    <a:ext uri="{9D8B030D-6E8A-4147-A177-3AD203B41FA5}">
                      <a16:colId xmlns:a16="http://schemas.microsoft.com/office/drawing/2014/main" val="1179951204"/>
                    </a:ext>
                  </a:extLst>
                </a:gridCol>
                <a:gridCol w="557475">
                  <a:extLst>
                    <a:ext uri="{9D8B030D-6E8A-4147-A177-3AD203B41FA5}">
                      <a16:colId xmlns:a16="http://schemas.microsoft.com/office/drawing/2014/main" val="4130443918"/>
                    </a:ext>
                  </a:extLst>
                </a:gridCol>
                <a:gridCol w="557475">
                  <a:extLst>
                    <a:ext uri="{9D8B030D-6E8A-4147-A177-3AD203B41FA5}">
                      <a16:colId xmlns:a16="http://schemas.microsoft.com/office/drawing/2014/main" val="1872290254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66557040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17455"/>
              </p:ext>
            </p:extLst>
          </p:nvPr>
        </p:nvGraphicFramePr>
        <p:xfrm>
          <a:off x="6633113" y="5182505"/>
          <a:ext cx="512586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2586">
                  <a:extLst>
                    <a:ext uri="{9D8B030D-6E8A-4147-A177-3AD203B41FA5}">
                      <a16:colId xmlns:a16="http://schemas.microsoft.com/office/drawing/2014/main" val="33706368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11361186"/>
                  </a:ext>
                </a:extLst>
              </a:tr>
            </a:tbl>
          </a:graphicData>
        </a:graphic>
      </p:graphicFrame>
      <p:sp>
        <p:nvSpPr>
          <p:cNvPr id="16" name="Slide Number">
            <a:extLst>
              <a:ext uri="{FF2B5EF4-FFF2-40B4-BE49-F238E27FC236}">
                <a16:creationId xmlns:a16="http://schemas.microsoft.com/office/drawing/2014/main" id="{F6576F0F-2193-49B9-91DC-196FBF4B0B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06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Sum – Example</a:t>
            </a:r>
            <a:endParaRPr lang="bg-BG" dirty="0"/>
          </a:p>
        </p:txBody>
      </p:sp>
      <p:sp>
        <p:nvSpPr>
          <p:cNvPr id="4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6042056" y="2537495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92AF2E12-96F2-4972-9625-8A9EBD5137FD}"/>
              </a:ext>
            </a:extLst>
          </p:cNvPr>
          <p:cNvSpPr/>
          <p:nvPr/>
        </p:nvSpPr>
        <p:spPr>
          <a:xfrm>
            <a:off x="6059850" y="4259107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16" name="Plus Sign 15">
            <a:extLst>
              <a:ext uri="{FF2B5EF4-FFF2-40B4-BE49-F238E27FC236}">
                <a16:creationId xmlns:a16="http://schemas.microsoft.com/office/drawing/2014/main" id="{35ABAF50-C3DA-4CED-8A32-841932B1F37E}"/>
              </a:ext>
            </a:extLst>
          </p:cNvPr>
          <p:cNvSpPr/>
          <p:nvPr/>
        </p:nvSpPr>
        <p:spPr>
          <a:xfrm>
            <a:off x="6042098" y="5752495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19" name="Plus Sign 18">
            <a:extLst>
              <a:ext uri="{FF2B5EF4-FFF2-40B4-BE49-F238E27FC236}">
                <a16:creationId xmlns:a16="http://schemas.microsoft.com/office/drawing/2014/main" id="{D56849F6-0509-4197-8015-EA52B96B0421}"/>
              </a:ext>
            </a:extLst>
          </p:cNvPr>
          <p:cNvSpPr/>
          <p:nvPr/>
        </p:nvSpPr>
        <p:spPr>
          <a:xfrm>
            <a:off x="7202552" y="4262037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23" name="Plus Sign 22">
            <a:extLst>
              <a:ext uri="{FF2B5EF4-FFF2-40B4-BE49-F238E27FC236}">
                <a16:creationId xmlns:a16="http://schemas.microsoft.com/office/drawing/2014/main" id="{D3BD8231-376F-4EB6-BF14-2F86022C1CBD}"/>
              </a:ext>
            </a:extLst>
          </p:cNvPr>
          <p:cNvSpPr/>
          <p:nvPr/>
        </p:nvSpPr>
        <p:spPr>
          <a:xfrm>
            <a:off x="7184801" y="5752495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24" name="Plus Sign 23">
            <a:extLst>
              <a:ext uri="{FF2B5EF4-FFF2-40B4-BE49-F238E27FC236}">
                <a16:creationId xmlns:a16="http://schemas.microsoft.com/office/drawing/2014/main" id="{36083BE1-A32C-475D-90A2-D1B2454CD5B9}"/>
              </a:ext>
            </a:extLst>
          </p:cNvPr>
          <p:cNvSpPr/>
          <p:nvPr/>
        </p:nvSpPr>
        <p:spPr>
          <a:xfrm>
            <a:off x="8327503" y="5752495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24F4E25-8C4E-4828-895B-96AF70948576}"/>
              </a:ext>
            </a:extLst>
          </p:cNvPr>
          <p:cNvSpPr/>
          <p:nvPr/>
        </p:nvSpPr>
        <p:spPr>
          <a:xfrm>
            <a:off x="4214916" y="2397527"/>
            <a:ext cx="378391" cy="48278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964F49-3D29-43FE-930A-4C01FF3BA3AC}"/>
              </a:ext>
            </a:extLst>
          </p:cNvPr>
          <p:cNvSpPr txBox="1"/>
          <p:nvPr/>
        </p:nvSpPr>
        <p:spPr>
          <a:xfrm>
            <a:off x="1699500" y="1388122"/>
            <a:ext cx="1232709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Sum(n)</a:t>
            </a:r>
          </a:p>
        </p:txBody>
      </p:sp>
      <p:sp>
        <p:nvSpPr>
          <p:cNvPr id="43" name="AutoShape 25">
            <a:extLst>
              <a:ext uri="{FF2B5EF4-FFF2-40B4-BE49-F238E27FC236}">
                <a16:creationId xmlns:a16="http://schemas.microsoft.com/office/drawing/2014/main" id="{F833F77A-C1FF-491C-A11E-F3FDB7A62BC3}"/>
              </a:ext>
            </a:extLst>
          </p:cNvPr>
          <p:cNvSpPr>
            <a:spLocks/>
          </p:cNvSpPr>
          <p:nvPr/>
        </p:nvSpPr>
        <p:spPr bwMode="auto">
          <a:xfrm rot="5400000">
            <a:off x="2200487" y="1027005"/>
            <a:ext cx="230734" cy="219398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ED558C-9698-4BAD-8AF8-94EF89468E28}"/>
              </a:ext>
            </a:extLst>
          </p:cNvPr>
          <p:cNvSpPr txBox="1"/>
          <p:nvPr/>
        </p:nvSpPr>
        <p:spPr>
          <a:xfrm>
            <a:off x="6463886" y="1372859"/>
            <a:ext cx="1689446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Sum(n - 1)</a:t>
            </a:r>
          </a:p>
        </p:txBody>
      </p:sp>
      <p:sp>
        <p:nvSpPr>
          <p:cNvPr id="45" name="AutoShape 25">
            <a:extLst>
              <a:ext uri="{FF2B5EF4-FFF2-40B4-BE49-F238E27FC236}">
                <a16:creationId xmlns:a16="http://schemas.microsoft.com/office/drawing/2014/main" id="{9EA3CC27-8D7F-4F27-B2D2-CAC37F6A4A34}"/>
              </a:ext>
            </a:extLst>
          </p:cNvPr>
          <p:cNvSpPr>
            <a:spLocks/>
          </p:cNvSpPr>
          <p:nvPr/>
        </p:nvSpPr>
        <p:spPr bwMode="auto">
          <a:xfrm rot="5400000">
            <a:off x="7189196" y="1335016"/>
            <a:ext cx="173959" cy="1645490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9AC616-8394-4F9E-B7A1-7D4CBFB40AB0}"/>
              </a:ext>
            </a:extLst>
          </p:cNvPr>
          <p:cNvSpPr txBox="1"/>
          <p:nvPr/>
        </p:nvSpPr>
        <p:spPr>
          <a:xfrm>
            <a:off x="7508735" y="3229234"/>
            <a:ext cx="2433046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Sum((n - 1) - 1)</a:t>
            </a:r>
          </a:p>
        </p:txBody>
      </p:sp>
      <p:sp>
        <p:nvSpPr>
          <p:cNvPr id="48" name="AutoShape 25">
            <a:extLst>
              <a:ext uri="{FF2B5EF4-FFF2-40B4-BE49-F238E27FC236}">
                <a16:creationId xmlns:a16="http://schemas.microsoft.com/office/drawing/2014/main" id="{41CF1A5B-50AB-4DDE-A084-A942F1AE4837}"/>
              </a:ext>
            </a:extLst>
          </p:cNvPr>
          <p:cNvSpPr>
            <a:spLocks/>
          </p:cNvSpPr>
          <p:nvPr/>
        </p:nvSpPr>
        <p:spPr bwMode="auto">
          <a:xfrm rot="5400000">
            <a:off x="8089716" y="3374834"/>
            <a:ext cx="174460" cy="1103941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AutoShape 25">
            <a:extLst>
              <a:ext uri="{FF2B5EF4-FFF2-40B4-BE49-F238E27FC236}">
                <a16:creationId xmlns:a16="http://schemas.microsoft.com/office/drawing/2014/main" id="{62073257-D078-42A8-BBB8-F879E272CDFC}"/>
              </a:ext>
            </a:extLst>
          </p:cNvPr>
          <p:cNvSpPr>
            <a:spLocks/>
          </p:cNvSpPr>
          <p:nvPr/>
        </p:nvSpPr>
        <p:spPr bwMode="auto">
          <a:xfrm rot="5400000">
            <a:off x="8883098" y="5167374"/>
            <a:ext cx="179594" cy="53049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AE8248-65B4-43A2-A37C-9F6CD8A99BAC}"/>
              </a:ext>
            </a:extLst>
          </p:cNvPr>
          <p:cNvSpPr txBox="1"/>
          <p:nvPr/>
        </p:nvSpPr>
        <p:spPr>
          <a:xfrm>
            <a:off x="8611797" y="4741249"/>
            <a:ext cx="3107733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Sum(((n - 1) - 1) - 1)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53367"/>
              </p:ext>
            </p:extLst>
          </p:nvPr>
        </p:nvGraphicFramePr>
        <p:xfrm>
          <a:off x="1218859" y="2397526"/>
          <a:ext cx="2193988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497">
                  <a:extLst>
                    <a:ext uri="{9D8B030D-6E8A-4147-A177-3AD203B41FA5}">
                      <a16:colId xmlns:a16="http://schemas.microsoft.com/office/drawing/2014/main" val="3873854007"/>
                    </a:ext>
                  </a:extLst>
                </a:gridCol>
                <a:gridCol w="548497">
                  <a:extLst>
                    <a:ext uri="{9D8B030D-6E8A-4147-A177-3AD203B41FA5}">
                      <a16:colId xmlns:a16="http://schemas.microsoft.com/office/drawing/2014/main" val="954402246"/>
                    </a:ext>
                  </a:extLst>
                </a:gridCol>
                <a:gridCol w="548497">
                  <a:extLst>
                    <a:ext uri="{9D8B030D-6E8A-4147-A177-3AD203B41FA5}">
                      <a16:colId xmlns:a16="http://schemas.microsoft.com/office/drawing/2014/main" val="1540420284"/>
                    </a:ext>
                  </a:extLst>
                </a:gridCol>
                <a:gridCol w="548497">
                  <a:extLst>
                    <a:ext uri="{9D8B030D-6E8A-4147-A177-3AD203B41FA5}">
                      <a16:colId xmlns:a16="http://schemas.microsoft.com/office/drawing/2014/main" val="375505400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779269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349189"/>
              </p:ext>
            </p:extLst>
          </p:nvPr>
        </p:nvGraphicFramePr>
        <p:xfrm>
          <a:off x="5330312" y="2397525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945619"/>
              </p:ext>
            </p:extLst>
          </p:nvPr>
        </p:nvGraphicFramePr>
        <p:xfrm>
          <a:off x="7605822" y="4164785"/>
          <a:ext cx="1095020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7510">
                  <a:extLst>
                    <a:ext uri="{9D8B030D-6E8A-4147-A177-3AD203B41FA5}">
                      <a16:colId xmlns:a16="http://schemas.microsoft.com/office/drawing/2014/main" val="913712680"/>
                    </a:ext>
                  </a:extLst>
                </a:gridCol>
                <a:gridCol w="547510">
                  <a:extLst>
                    <a:ext uri="{9D8B030D-6E8A-4147-A177-3AD203B41FA5}">
                      <a16:colId xmlns:a16="http://schemas.microsoft.com/office/drawing/2014/main" val="1059547114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285460906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844466"/>
              </p:ext>
            </p:extLst>
          </p:nvPr>
        </p:nvGraphicFramePr>
        <p:xfrm>
          <a:off x="6471223" y="2397524"/>
          <a:ext cx="1641723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7241">
                  <a:extLst>
                    <a:ext uri="{9D8B030D-6E8A-4147-A177-3AD203B41FA5}">
                      <a16:colId xmlns:a16="http://schemas.microsoft.com/office/drawing/2014/main" val="446841417"/>
                    </a:ext>
                  </a:extLst>
                </a:gridCol>
                <a:gridCol w="547241">
                  <a:extLst>
                    <a:ext uri="{9D8B030D-6E8A-4147-A177-3AD203B41FA5}">
                      <a16:colId xmlns:a16="http://schemas.microsoft.com/office/drawing/2014/main" val="567761854"/>
                    </a:ext>
                  </a:extLst>
                </a:gridCol>
                <a:gridCol w="547241">
                  <a:extLst>
                    <a:ext uri="{9D8B030D-6E8A-4147-A177-3AD203B41FA5}">
                      <a16:colId xmlns:a16="http://schemas.microsoft.com/office/drawing/2014/main" val="202992247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17418259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431759"/>
              </p:ext>
            </p:extLst>
          </p:nvPr>
        </p:nvGraphicFramePr>
        <p:xfrm>
          <a:off x="5329417" y="4164785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721633"/>
              </p:ext>
            </p:extLst>
          </p:nvPr>
        </p:nvGraphicFramePr>
        <p:xfrm>
          <a:off x="6470923" y="4164784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53723"/>
              </p:ext>
            </p:extLst>
          </p:nvPr>
        </p:nvGraphicFramePr>
        <p:xfrm>
          <a:off x="5329417" y="5638383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50615"/>
              </p:ext>
            </p:extLst>
          </p:nvPr>
        </p:nvGraphicFramePr>
        <p:xfrm>
          <a:off x="6453430" y="5638382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645412"/>
              </p:ext>
            </p:extLst>
          </p:nvPr>
        </p:nvGraphicFramePr>
        <p:xfrm>
          <a:off x="7606627" y="5638381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466154"/>
              </p:ext>
            </p:extLst>
          </p:nvPr>
        </p:nvGraphicFramePr>
        <p:xfrm>
          <a:off x="8725259" y="5638380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sp>
        <p:nvSpPr>
          <p:cNvPr id="30" name="Slide Number">
            <a:extLst>
              <a:ext uri="{FF2B5EF4-FFF2-40B4-BE49-F238E27FC236}">
                <a16:creationId xmlns:a16="http://schemas.microsoft.com/office/drawing/2014/main" id="{46B8D4DE-E5B1-4487-99FC-C5449F42FB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21082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9" grpId="0" animBg="1"/>
      <p:bldP spid="23" grpId="0" animBg="1"/>
      <p:bldP spid="24" grpId="0" animBg="1"/>
      <p:bldP spid="46" grpId="0"/>
      <p:bldP spid="48" grpId="0" animBg="1"/>
      <p:bldP spid="49" grpId="0" animBg="1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6">
            <a:extLst>
              <a:ext uri="{FF2B5EF4-FFF2-40B4-BE49-F238E27FC236}">
                <a16:creationId xmlns:a16="http://schemas.microsoft.com/office/drawing/2014/main" id="{009E43B2-14E6-4BE5-9D1D-F4D1FD048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933" y="1628801"/>
            <a:ext cx="2162135" cy="2162135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1679E4C-56D8-40BF-B61E-EB83323AA8C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06974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3279</TotalTime>
  <Words>1244</Words>
  <Application>Microsoft Office PowerPoint</Application>
  <PresentationFormat>Widescreen</PresentationFormat>
  <Paragraphs>255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Times New Roman</vt:lpstr>
      <vt:lpstr>Wingdings</vt:lpstr>
      <vt:lpstr>Wingdings 2</vt:lpstr>
      <vt:lpstr>SoftUni</vt:lpstr>
      <vt:lpstr>Recursion</vt:lpstr>
      <vt:lpstr>Table of Contents</vt:lpstr>
      <vt:lpstr>What is Recursion?</vt:lpstr>
      <vt:lpstr>What is Recursion?</vt:lpstr>
      <vt:lpstr>What is Recursion?</vt:lpstr>
      <vt:lpstr>Call Stack</vt:lpstr>
      <vt:lpstr>Recursion: Other Definition</vt:lpstr>
      <vt:lpstr>Array Sum – Example</vt:lpstr>
      <vt:lpstr>Live Exercises</vt:lpstr>
      <vt:lpstr>Problem: Array Sum</vt:lpstr>
      <vt:lpstr>Solution: Array Sum</vt:lpstr>
      <vt:lpstr>Problem: Recursive Factorial</vt:lpstr>
      <vt:lpstr>Recursive Factorial – Example</vt:lpstr>
      <vt:lpstr>Solution: Recursive Factorial</vt:lpstr>
      <vt:lpstr>Direct and Indirect Recursion</vt:lpstr>
      <vt:lpstr>Recursion Pre-Actions and Post-Actions</vt:lpstr>
      <vt:lpstr>Problem: Recursive Drawing</vt:lpstr>
      <vt:lpstr>Pre-Actions and Post-Actions – Example</vt:lpstr>
      <vt:lpstr>When to Use and When to Avoid Recursion?</vt:lpstr>
      <vt:lpstr>Performance: Recursion vs. Iteration</vt:lpstr>
      <vt:lpstr>Infinite Recursion</vt:lpstr>
      <vt:lpstr>Recursion Can Be Harmful!</vt:lpstr>
      <vt:lpstr>How the Recursive Fibonacci Calculation Works?</vt:lpstr>
      <vt:lpstr>When to Use Recursion?</vt:lpstr>
      <vt:lpstr>Summary</vt:lpstr>
      <vt:lpstr>Questions?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subject>Software Development</dc:subject>
  <dc:creator>Software University</dc:creator>
  <cp:keywords>data structures; algorithms; complexity; asymptotic notation; trees; lists; graphs; programming; SoftUni; Software University; programming; software development; software engineering; course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10</cp:revision>
  <dcterms:created xsi:type="dcterms:W3CDTF">2018-05-23T13:08:44Z</dcterms:created>
  <dcterms:modified xsi:type="dcterms:W3CDTF">2021-09-01T17:56:19Z</dcterms:modified>
  <cp:category>© SoftUni – https://softuni.org</cp:category>
</cp:coreProperties>
</file>