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3"/>
  </p:notesMasterIdLst>
  <p:handoutMasterIdLst>
    <p:handoutMasterId r:id="rId84"/>
  </p:handout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3" r:id="rId12"/>
    <p:sldId id="333" r:id="rId13"/>
    <p:sldId id="33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331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32" r:id="rId57"/>
    <p:sldId id="491" r:id="rId58"/>
    <p:sldId id="492" r:id="rId59"/>
    <p:sldId id="493" r:id="rId60"/>
    <p:sldId id="494" r:id="rId61"/>
    <p:sldId id="495" r:id="rId62"/>
    <p:sldId id="496" r:id="rId63"/>
    <p:sldId id="497" r:id="rId64"/>
    <p:sldId id="498" r:id="rId65"/>
    <p:sldId id="499" r:id="rId66"/>
    <p:sldId id="500" r:id="rId67"/>
    <p:sldId id="501" r:id="rId68"/>
    <p:sldId id="502" r:id="rId69"/>
    <p:sldId id="503" r:id="rId70"/>
    <p:sldId id="504" r:id="rId71"/>
    <p:sldId id="505" r:id="rId72"/>
    <p:sldId id="506" r:id="rId73"/>
    <p:sldId id="507" r:id="rId74"/>
    <p:sldId id="508" r:id="rId75"/>
    <p:sldId id="509" r:id="rId76"/>
    <p:sldId id="510" r:id="rId77"/>
    <p:sldId id="322" r:id="rId78"/>
    <p:sldId id="568" r:id="rId79"/>
    <p:sldId id="401" r:id="rId80"/>
    <p:sldId id="569" r:id="rId81"/>
    <p:sldId id="405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F69B897-6FFF-4EEA-9664-5E4543B68399}">
          <p14:sldIdLst>
            <p14:sldId id="256"/>
            <p14:sldId id="257"/>
          </p14:sldIdLst>
        </p14:section>
        <p14:section name="Trees and Related Terminology" id="{EBB862D3-6111-4BE0-9FDB-C0F7D1127136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3"/>
            <p14:sldId id="333"/>
            <p14:sldId id="334"/>
          </p14:sldIdLst>
        </p14:section>
        <p14:section name="Traversing Tree-Like Structures" id="{AC500A20-EC48-446C-B438-E9BB51D08BC6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331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32"/>
          </p14:sldIdLst>
        </p14:section>
        <p14:section name="Graphs Definitions and Terminology" id="{A39405CA-6308-4398-B95C-94C881235EFA}">
          <p14:sldIdLst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</p14:sldIdLst>
        </p14:section>
        <p14:section name="Graph Representations" id="{97CC6583-86B2-453E-8CDD-C784635EF256}">
          <p14:sldIdLst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Conclusion" id="{B4E26E64-9C9C-42C5-BF3F-86BDAEB559DB}">
          <p14:sldIdLst>
            <p14:sldId id="322"/>
            <p14:sldId id="568"/>
            <p14:sldId id="401"/>
            <p14:sldId id="569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7" Type="http://schemas.openxmlformats.org/officeDocument/2006/relationships/slide" Target="slides/slide65.xml"/><Relationship Id="rId2" Type="http://schemas.openxmlformats.org/officeDocument/2006/relationships/slide" Target="slides/slide60.xml"/><Relationship Id="rId1" Type="http://schemas.openxmlformats.org/officeDocument/2006/relationships/slide" Target="slides/slide58.xml"/><Relationship Id="rId6" Type="http://schemas.openxmlformats.org/officeDocument/2006/relationships/slide" Target="slides/slide64.xml"/><Relationship Id="rId5" Type="http://schemas.openxmlformats.org/officeDocument/2006/relationships/slide" Target="slides/slide63.xml"/><Relationship Id="rId4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BB0CBD5-24B1-4A10-8103-D870668BEC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5545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CEBBD-149B-4450-9510-45B28C7DCD58}" type="slidenum">
              <a:rPr lang="en-US"/>
              <a:pPr/>
              <a:t>64</a:t>
            </a:fld>
            <a:r>
              <a:rPr lang="en-US" dirty="0"/>
              <a:t>##</a:t>
            </a: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FADD98-DBEA-4967-B1B6-8D970CA180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7361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5D675-A7E4-49D6-9495-624F561FE456}" type="slidenum">
              <a:rPr lang="en-US"/>
              <a:pPr/>
              <a:t>65</a:t>
            </a:fld>
            <a:r>
              <a:rPr lang="en-US" dirty="0"/>
              <a:t>##</a:t>
            </a: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9A71D20-9407-4558-84F1-BB9E70C821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778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74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43958C0-EA57-4A82-8A8D-C596BD70AD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8076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4A1C8-8E04-416D-9EBC-C05DB5A70F53}" type="slidenum">
              <a:rPr lang="en-US"/>
              <a:pPr/>
              <a:t>75</a:t>
            </a:fld>
            <a:r>
              <a:rPr lang="en-US" dirty="0"/>
              <a:t>##</a:t>
            </a:r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969284-57B0-47F1-9C76-5B26C25CD3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95718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8E4A2C1-8859-46D7-B7CF-A0CD5BC26C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75437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D9C7D5D-7569-44AC-B05C-ED564AF4F2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480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6B9B64-4D1A-4C60-8896-3EF9501D96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4259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440E58A-447D-4151-AFEB-A4CEFF45C9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5953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701817-AA27-45AB-BC0A-1E198DCF50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413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029A74-96A1-43B1-898A-6186FDF812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3373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23D77EE-DE3F-49A0-AD20-45426D4B1B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395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58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29A74A-A602-45F3-B1E6-6C8A55D8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55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249FA-C639-412B-8075-A3B509D4E5BA}" type="slidenum">
              <a:rPr lang="en-US"/>
              <a:pPr/>
              <a:t>59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80FD6F-D480-44BC-9183-05159B52FA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55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B1C8CD-2A0A-4E22-937F-459271EEE3A1}" type="slidenum">
              <a:rPr lang="en-US"/>
              <a:pPr/>
              <a:t>60</a:t>
            </a:fld>
            <a:r>
              <a:rPr lang="en-US" dirty="0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954E88-CCEA-4964-B6F1-E38AAC6A1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828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C276-FC85-43E8-8BB8-90CDFB993633}" type="slidenum">
              <a:rPr lang="en-US"/>
              <a:pPr/>
              <a:t>61</a:t>
            </a:fld>
            <a:r>
              <a:rPr lang="en-US" dirty="0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317B06D-94E1-4895-AFB2-C39D2554A8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3583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62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FB8386-490E-4910-9E4D-24140067B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474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80060-7E05-41B7-B2E0-509F3C1892CB}" type="slidenum">
              <a:rPr lang="en-US"/>
              <a:pPr/>
              <a:t>63</a:t>
            </a:fld>
            <a:r>
              <a:rPr lang="en-US" dirty="0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0A8FA2-F8FA-4388-8B8B-10E03FBCF8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22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nuget.org/packages/QuikGraph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Trees and Graphs Fundamentals, Terminology and Traversal Algorithms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Trees and Graphs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2561" y="5368364"/>
            <a:ext cx="2950749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2561" y="4876551"/>
            <a:ext cx="2950749" cy="50640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439816" y="2576779"/>
            <a:ext cx="3150740" cy="2509918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28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502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/>
        </p:nvSpPr>
        <p:spPr bwMode="auto">
          <a:xfrm>
            <a:off x="7355673" y="2525289"/>
            <a:ext cx="3211916" cy="2553171"/>
          </a:xfrm>
          <a:prstGeom prst="triangle">
            <a:avLst>
              <a:gd name="adj" fmla="val 48209"/>
            </a:avLst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707"/>
            <a:ext cx="7492407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Forest </a:t>
            </a:r>
            <a:r>
              <a:rPr lang="en-US" dirty="0">
                <a:sym typeface="Symbol" pitchFamily="18" charset="2"/>
              </a:rPr>
              <a:t>– set of disjoint trees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{17}, {9, 6, 5}, {14}, {15, 8}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Sub tree</a:t>
            </a:r>
            <a:r>
              <a:rPr lang="en-US" dirty="0">
                <a:sym typeface="Symbol" pitchFamily="18" charset="2"/>
              </a:rPr>
              <a:t> – tree T is a tree consisting of a node in T and all its descendants in T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805556" y="1857232"/>
            <a:ext cx="3832727" cy="3136585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7805556" y="5497416"/>
            <a:ext cx="2070613" cy="578731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Sub tree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393AC0A0-76A5-42C0-AEAA-0EC27DAFE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986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3" y="41224"/>
            <a:ext cx="9575103" cy="1110491"/>
          </a:xfrm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Tree&lt;int&gt;</a:t>
            </a:r>
            <a:r>
              <a:rPr lang="en-US" dirty="0"/>
              <a:t> Structure – Example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2442" y="1883645"/>
            <a:ext cx="11184059" cy="3929735"/>
            <a:chOff x="582654" y="2359745"/>
            <a:chExt cx="10969942" cy="3812455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grpSp>
          <p:nvGrpSpPr>
            <p:cNvPr id="7" name="Group 6"/>
            <p:cNvGrpSpPr/>
            <p:nvPr/>
          </p:nvGrpSpPr>
          <p:grpSpPr>
            <a:xfrm>
              <a:off x="4544022" y="2359745"/>
              <a:ext cx="2336191" cy="525280"/>
              <a:chOff x="3048000" y="1371600"/>
              <a:chExt cx="1752600" cy="3810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7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598389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19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544022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3" name="Rectangle 12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21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489655" y="35814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14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18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3934580" y="2885025"/>
              <a:ext cx="1626432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cxnSpLocks noChangeShapeType="1"/>
              <a:stCxn id="6" idx="2"/>
            </p:cNvCxnSpPr>
            <p:nvPr/>
          </p:nvCxnSpPr>
          <p:spPr bwMode="auto">
            <a:xfrm flipH="1">
              <a:off x="5940954" y="2885025"/>
              <a:ext cx="75884" cy="6963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3" name="Straight Arrow Connector 22"/>
            <p:cNvCxnSpPr>
              <a:cxnSpLocks noChangeShapeType="1"/>
            </p:cNvCxnSpPr>
            <p:nvPr/>
          </p:nvCxnSpPr>
          <p:spPr bwMode="auto">
            <a:xfrm>
              <a:off x="6399212" y="2885025"/>
              <a:ext cx="1090443" cy="81351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21" name="Group 20"/>
            <p:cNvGrpSpPr/>
            <p:nvPr/>
          </p:nvGrpSpPr>
          <p:grpSpPr>
            <a:xfrm>
              <a:off x="582654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2" name="Rectangle 2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04683" y="5638800"/>
              <a:ext cx="2336191" cy="533400"/>
              <a:chOff x="3048000" y="1371600"/>
              <a:chExt cx="1752600" cy="381000"/>
            </a:xfrm>
            <a:grpFill/>
          </p:grpSpPr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12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528286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29" name="Rectangle 28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31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475412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2" name="Rectangle 31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23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9216405" y="4800600"/>
              <a:ext cx="2336191" cy="457200"/>
              <a:chOff x="3048000" y="1371600"/>
              <a:chExt cx="1752600" cy="381000"/>
            </a:xfrm>
            <a:grpFill/>
          </p:grpSpPr>
          <p:sp>
            <p:nvSpPr>
              <p:cNvPr id="35" name="Rectangle 34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6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999" b="1" dirty="0">
                    <a:latin typeface="Consolas" pitchFamily="49" charset="0"/>
                    <a:cs typeface="Consolas" pitchFamily="49" charset="0"/>
                  </a:rPr>
                  <a:t>children</a:t>
                </a:r>
              </a:p>
            </p:txBody>
          </p:sp>
        </p:grp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 flipH="1">
              <a:off x="8380412" y="4114800"/>
              <a:ext cx="152400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cxnSpLocks noChangeShapeType="1"/>
              <a:endCxn id="35" idx="0"/>
            </p:cNvCxnSpPr>
            <p:nvPr/>
          </p:nvCxnSpPr>
          <p:spPr bwMode="auto">
            <a:xfrm>
              <a:off x="9371012" y="4114800"/>
              <a:ext cx="150114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H="1">
              <a:off x="2513012" y="4114800"/>
              <a:ext cx="101112" cy="6858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>
              <a:off x="3198812" y="4114800"/>
              <a:ext cx="76200" cy="1524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cxnSpLocks noChangeShapeType="1"/>
              <a:endCxn id="29" idx="0"/>
            </p:cNvCxnSpPr>
            <p:nvPr/>
          </p:nvCxnSpPr>
          <p:spPr bwMode="auto">
            <a:xfrm>
              <a:off x="3656012" y="4114800"/>
              <a:ext cx="176995" cy="685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072C28A7-AE87-4D79-9ECB-C81D9AF18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040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ов контейнер 4">
            <a:extLst>
              <a:ext uri="{FF2B5EF4-FFF2-40B4-BE49-F238E27FC236}">
                <a16:creationId xmlns:a16="http://schemas.microsoft.com/office/drawing/2014/main" id="{B3D758D7-AD1E-40C5-BFDB-B391A127D699}"/>
              </a:ext>
            </a:extLst>
          </p:cNvPr>
          <p:cNvSpPr txBox="1">
            <a:spLocks/>
          </p:cNvSpPr>
          <p:nvPr/>
        </p:nvSpPr>
        <p:spPr>
          <a:xfrm>
            <a:off x="4769633" y="1383152"/>
            <a:ext cx="7229132" cy="5186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600"/>
              <a:t>TreeNode&lt;int&gt; tree = new TreeNode&lt;int&gt;(7,</a:t>
            </a:r>
          </a:p>
          <a:p>
            <a:pPr>
              <a:lnSpc>
                <a:spcPct val="90000"/>
              </a:lnSpc>
            </a:pPr>
            <a:r>
              <a:rPr lang="en-GB" sz="2600"/>
              <a:t>   new TreeNode&lt;int&gt;(19,</a:t>
            </a:r>
          </a:p>
          <a:p>
            <a:pPr>
              <a:lnSpc>
                <a:spcPct val="90000"/>
              </a:lnSpc>
            </a:pPr>
            <a:r>
              <a:rPr lang="en-GB" sz="2600"/>
              <a:t>      new TreeNode&lt;int&gt;(1),</a:t>
            </a:r>
          </a:p>
          <a:p>
            <a:pPr>
              <a:lnSpc>
                <a:spcPct val="90000"/>
              </a:lnSpc>
            </a:pPr>
            <a:r>
              <a:rPr lang="en-GB" sz="2600"/>
              <a:t>      new TreeNode&lt;int&gt;(12),</a:t>
            </a:r>
          </a:p>
          <a:p>
            <a:pPr>
              <a:lnSpc>
                <a:spcPct val="90000"/>
              </a:lnSpc>
            </a:pPr>
            <a:r>
              <a:rPr lang="en-GB" sz="2600"/>
              <a:t>      new TreeNode&lt;int&gt;(31)</a:t>
            </a:r>
          </a:p>
          <a:p>
            <a:pPr>
              <a:lnSpc>
                <a:spcPct val="90000"/>
              </a:lnSpc>
            </a:pPr>
            <a:r>
              <a:rPr lang="en-GB" sz="2600"/>
              <a:t>   ),</a:t>
            </a:r>
          </a:p>
          <a:p>
            <a:pPr>
              <a:lnSpc>
                <a:spcPct val="90000"/>
              </a:lnSpc>
            </a:pPr>
            <a:r>
              <a:rPr lang="en-GB" sz="2600"/>
              <a:t>   new TreeNode&lt;int&gt;(21),</a:t>
            </a:r>
          </a:p>
          <a:p>
            <a:pPr>
              <a:lnSpc>
                <a:spcPct val="90000"/>
              </a:lnSpc>
            </a:pPr>
            <a:r>
              <a:rPr lang="en-GB" sz="2600"/>
              <a:t>   new TreeNode&lt;int&gt;(14,</a:t>
            </a:r>
          </a:p>
          <a:p>
            <a:pPr>
              <a:lnSpc>
                <a:spcPct val="90000"/>
              </a:lnSpc>
            </a:pPr>
            <a:r>
              <a:rPr lang="en-GB" sz="2600"/>
              <a:t>      new TreeNode&lt;int&gt;(23),</a:t>
            </a:r>
          </a:p>
          <a:p>
            <a:pPr>
              <a:lnSpc>
                <a:spcPct val="90000"/>
              </a:lnSpc>
            </a:pPr>
            <a:r>
              <a:rPr lang="en-GB" sz="2600"/>
              <a:t>      new TreeNode&lt;int&gt;(6)</a:t>
            </a:r>
          </a:p>
          <a:p>
            <a:pPr>
              <a:lnSpc>
                <a:spcPct val="90000"/>
              </a:lnSpc>
            </a:pPr>
            <a:r>
              <a:rPr lang="en-GB" sz="2600"/>
              <a:t>   )</a:t>
            </a:r>
          </a:p>
          <a:p>
            <a:pPr>
              <a:lnSpc>
                <a:spcPct val="90000"/>
              </a:lnSpc>
            </a:pPr>
            <a:r>
              <a:rPr lang="en-GB" sz="2600"/>
              <a:t>);</a:t>
            </a:r>
          </a:p>
          <a:p>
            <a:pPr>
              <a:lnSpc>
                <a:spcPct val="90000"/>
              </a:lnSpc>
            </a:pPr>
            <a:r>
              <a:rPr lang="en-GB" sz="2600"/>
              <a:t>Console.WriteLine(tree);</a:t>
            </a:r>
            <a:endParaRPr lang="en-GB" sz="2600" dirty="0"/>
          </a:p>
        </p:txBody>
      </p:sp>
      <p:sp>
        <p:nvSpPr>
          <p:cNvPr id="16" name="Текстов контейнер 7">
            <a:extLst>
              <a:ext uri="{FF2B5EF4-FFF2-40B4-BE49-F238E27FC236}">
                <a16:creationId xmlns:a16="http://schemas.microsoft.com/office/drawing/2014/main" id="{8582644D-DEB0-4A73-9C4D-2E0A1775C75E}"/>
              </a:ext>
            </a:extLst>
          </p:cNvPr>
          <p:cNvSpPr txBox="1">
            <a:spLocks/>
          </p:cNvSpPr>
          <p:nvPr/>
        </p:nvSpPr>
        <p:spPr>
          <a:xfrm>
            <a:off x="190450" y="1195970"/>
            <a:ext cx="4059443" cy="5561151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/>
              <a:t>First, install the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SimpleTreeNode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/>
              <a:t>NuGet package</a:t>
            </a:r>
          </a:p>
          <a:p>
            <a:pPr marL="457063" indent="-457063"/>
            <a:endParaRPr lang="en-US"/>
          </a:p>
          <a:p>
            <a:pPr marL="457063" indent="-457063"/>
            <a:endParaRPr lang="en-US" sz="1100"/>
          </a:p>
          <a:p>
            <a:pPr marL="457063" indent="-457063"/>
            <a:r>
              <a:rPr lang="en-US"/>
              <a:t>Use the given code to create a </a:t>
            </a:r>
            <a:r>
              <a:rPr lang="en-US" b="1">
                <a:solidFill>
                  <a:schemeClr val="bg1"/>
                </a:solidFill>
              </a:rPr>
              <a:t>tree</a:t>
            </a:r>
          </a:p>
          <a:p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478D45A8-46EE-4EF5-8C5E-C9F1CCEE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6" y="101617"/>
            <a:ext cx="9713064" cy="882424"/>
          </a:xfrm>
        </p:spPr>
        <p:txBody>
          <a:bodyPr/>
          <a:lstStyle/>
          <a:p>
            <a:r>
              <a:rPr lang="en-US" noProof="1"/>
              <a:t>Tree&lt;int&gt;</a:t>
            </a:r>
            <a:r>
              <a:rPr lang="en-US" dirty="0"/>
              <a:t> Structure – Example</a:t>
            </a:r>
          </a:p>
        </p:txBody>
      </p:sp>
      <p:pic>
        <p:nvPicPr>
          <p:cNvPr id="18" name="Картина 9">
            <a:extLst>
              <a:ext uri="{FF2B5EF4-FFF2-40B4-BE49-F238E27FC236}">
                <a16:creationId xmlns:a16="http://schemas.microsoft.com/office/drawing/2014/main" id="{F1440163-2B21-4468-926E-C6A9D3053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" t="2439" r="1"/>
          <a:stretch/>
        </p:blipFill>
        <p:spPr>
          <a:xfrm>
            <a:off x="9777415" y="3473266"/>
            <a:ext cx="2234183" cy="3077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9" name="Картина 14">
            <a:extLst>
              <a:ext uri="{FF2B5EF4-FFF2-40B4-BE49-F238E27FC236}">
                <a16:creationId xmlns:a16="http://schemas.microsoft.com/office/drawing/2014/main" id="{376055AB-5ACF-4EB0-9B43-5EF8E2DAE9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0" r="1399"/>
          <a:stretch/>
        </p:blipFill>
        <p:spPr>
          <a:xfrm>
            <a:off x="247184" y="2880668"/>
            <a:ext cx="4349860" cy="11331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70D3BB86-1D38-49FE-A1AE-4958474672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58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4">
            <a:extLst>
              <a:ext uri="{FF2B5EF4-FFF2-40B4-BE49-F238E27FC236}">
                <a16:creationId xmlns:a16="http://schemas.microsoft.com/office/drawing/2014/main" id="{2D0DD248-08FA-4B0E-9065-EF498E04DF1F}"/>
              </a:ext>
            </a:extLst>
          </p:cNvPr>
          <p:cNvSpPr txBox="1">
            <a:spLocks/>
          </p:cNvSpPr>
          <p:nvPr/>
        </p:nvSpPr>
        <p:spPr>
          <a:xfrm>
            <a:off x="333337" y="1268760"/>
            <a:ext cx="11517002" cy="51294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399"/>
              <a:t>XElement contacts =</a:t>
            </a:r>
          </a:p>
          <a:p>
            <a:pPr>
              <a:lnSpc>
                <a:spcPct val="90000"/>
              </a:lnSpc>
            </a:pPr>
            <a:r>
              <a:rPr lang="en-GB" sz="2399"/>
              <a:t>   new XElement("Contacts",</a:t>
            </a:r>
          </a:p>
          <a:p>
            <a:pPr>
              <a:lnSpc>
                <a:spcPct val="90000"/>
              </a:lnSpc>
            </a:pPr>
            <a:r>
              <a:rPr lang="en-GB" sz="2399"/>
              <a:t>      new XElement("Contact",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new XElement("Name", "Patrick Hines"),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new XElement("Phone", "206-555-0144"),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new XElement("Address",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   new XElement("Street1", "123 Main St"),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   new XElement("City", "Mercer Island"),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   new XElement("State", "WA"),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   new XElement("Postal", "68042")</a:t>
            </a:r>
          </a:p>
          <a:p>
            <a:pPr>
              <a:lnSpc>
                <a:spcPct val="90000"/>
              </a:lnSpc>
            </a:pPr>
            <a:r>
              <a:rPr lang="en-GB" sz="2399"/>
              <a:t>         )</a:t>
            </a:r>
          </a:p>
          <a:p>
            <a:pPr>
              <a:lnSpc>
                <a:spcPct val="90000"/>
              </a:lnSpc>
            </a:pPr>
            <a:r>
              <a:rPr lang="en-GB" sz="2399"/>
              <a:t>      )</a:t>
            </a:r>
          </a:p>
          <a:p>
            <a:pPr>
              <a:lnSpc>
                <a:spcPct val="90000"/>
              </a:lnSpc>
            </a:pPr>
            <a:r>
              <a:rPr lang="en-GB" sz="2399"/>
              <a:t>   );</a:t>
            </a:r>
          </a:p>
          <a:p>
            <a:pPr>
              <a:lnSpc>
                <a:spcPct val="90000"/>
              </a:lnSpc>
            </a:pPr>
            <a:r>
              <a:rPr lang="en-GB" sz="2399"/>
              <a:t>		</a:t>
            </a:r>
          </a:p>
          <a:p>
            <a:pPr>
              <a:lnSpc>
                <a:spcPct val="90000"/>
              </a:lnSpc>
            </a:pPr>
            <a:r>
              <a:rPr lang="en-GB" sz="2399"/>
              <a:t>Console.WriteLine(contacts);</a:t>
            </a:r>
            <a:endParaRPr lang="en-GB" sz="2399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84646E0C-CE15-48B1-9318-BF1BE48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Example: XML Tree in C#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ABEFAE-2A2A-4CBD-9497-0BE9EA265E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" b="-1"/>
          <a:stretch/>
        </p:blipFill>
        <p:spPr>
          <a:xfrm>
            <a:off x="7638724" y="3012682"/>
            <a:ext cx="4211615" cy="33855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7EA05A41-A9D7-4F58-A152-3B8C952354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97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DFS and BFS Traversals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477" y="1290963"/>
            <a:ext cx="2843046" cy="23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9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 a tree</a:t>
            </a:r>
            <a:r>
              <a:rPr lang="en-US" dirty="0"/>
              <a:t> means to visit each of its nodes exactly </a:t>
            </a:r>
            <a:r>
              <a:rPr lang="en-US" b="1" dirty="0">
                <a:solidFill>
                  <a:schemeClr val="bg1"/>
                </a:solidFill>
              </a:rPr>
              <a:t>once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order of visiting nodes</a:t>
            </a:r>
            <a:r>
              <a:rPr lang="en-US" dirty="0"/>
              <a:t> may vary on the traversal algorithm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</a:t>
            </a:r>
            <a:r>
              <a:rPr lang="en-US" dirty="0"/>
              <a:t> (DFS)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Visit node's successors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Usually implemented by </a:t>
            </a:r>
            <a:r>
              <a:rPr lang="en-US" b="1" dirty="0">
                <a:solidFill>
                  <a:schemeClr val="bg1"/>
                </a:solidFill>
              </a:rPr>
              <a:t>recursion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</a:t>
            </a:r>
            <a:r>
              <a:rPr lang="en-US" dirty="0"/>
              <a:t> (BFS)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Nearest nodes visited first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Implemented by a </a:t>
            </a:r>
            <a:r>
              <a:rPr lang="en-US" b="1" dirty="0">
                <a:solidFill>
                  <a:schemeClr val="bg1"/>
                </a:solidFill>
              </a:rPr>
              <a:t>queue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Traversal Algorithms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8CAC19-DA03-458B-92C5-975EFB309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 Search </a:t>
            </a:r>
            <a:r>
              <a:rPr lang="en-US" dirty="0"/>
              <a:t>(BFS) first visits the </a:t>
            </a:r>
            <a:r>
              <a:rPr lang="en-US" b="1" dirty="0">
                <a:solidFill>
                  <a:schemeClr val="bg1"/>
                </a:solidFill>
              </a:rPr>
              <a:t>neighbor nodes</a:t>
            </a:r>
            <a:r>
              <a:rPr lang="en-US" dirty="0"/>
              <a:t>, then the </a:t>
            </a:r>
            <a:r>
              <a:rPr lang="en-US" b="1" dirty="0">
                <a:solidFill>
                  <a:schemeClr val="bg1"/>
                </a:solidFill>
              </a:rPr>
              <a:t>neighbors of neighbors</a:t>
            </a:r>
            <a:r>
              <a:rPr lang="en-US" dirty="0"/>
              <a:t>, etc.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b="1" dirty="0"/>
              <a:t>BFS</a:t>
            </a:r>
            <a:r>
              <a:rPr lang="en-US" dirty="0"/>
              <a:t>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 Search (BFS)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4892" y="2968170"/>
            <a:ext cx="5373531" cy="36873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</a:rPr>
              <a:t>BFS (node) {</a:t>
            </a: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</a:rPr>
              <a:t>  queue </a:t>
            </a:r>
            <a:r>
              <a:rPr lang="en-US" sz="2699" b="1" noProof="1">
                <a:latin typeface="Consolas" pitchFamily="49" charset="0"/>
                <a:sym typeface="Wingdings" pitchFamily="2" charset="2"/>
              </a:rPr>
              <a:t> node</a:t>
            </a:r>
            <a:endParaRPr lang="en-US" sz="2699" b="1" noProof="1">
              <a:latin typeface="Consolas" pitchFamily="49" charset="0"/>
            </a:endParaRP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</a:rPr>
              <a:t>  while queue not empty</a:t>
            </a: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</a:rPr>
              <a:t>    v </a:t>
            </a:r>
            <a:r>
              <a:rPr lang="en-US" sz="2699" b="1" noProof="1">
                <a:latin typeface="Consolas" pitchFamily="49" charset="0"/>
                <a:sym typeface="Wingdings" pitchFamily="2" charset="2"/>
              </a:rPr>
              <a:t> queue</a:t>
            </a: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</a:rPr>
              <a:t>    print v</a:t>
            </a: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  <a:sym typeface="Wingdings" pitchFamily="2" charset="2"/>
              </a:rPr>
              <a:t>    for each child c of v</a:t>
            </a: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  <a:sym typeface="Wingdings" pitchFamily="2" charset="2"/>
              </a:rPr>
              <a:t>      queue  c</a:t>
            </a:r>
            <a:endParaRPr lang="en-US" sz="2699" b="1" noProof="1">
              <a:latin typeface="Consolas" pitchFamily="49" charset="0"/>
            </a:endParaRPr>
          </a:p>
          <a:p>
            <a:pPr defTabSz="1218072">
              <a:lnSpc>
                <a:spcPct val="105000"/>
              </a:lnSpc>
            </a:pPr>
            <a:r>
              <a:rPr lang="en-US" sz="2699" b="1" noProof="1">
                <a:latin typeface="Consolas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616577" y="2338387"/>
            <a:ext cx="4888216" cy="3909281"/>
            <a:chOff x="6462723" y="2389496"/>
            <a:chExt cx="4889489" cy="3782704"/>
          </a:xfrm>
        </p:grpSpPr>
        <p:sp>
          <p:nvSpPr>
            <p:cNvPr id="3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29F814CC-BDE6-4A42-AB84-FBF5C72F5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</a:t>
            </a:r>
          </a:p>
          <a:p>
            <a:r>
              <a:rPr lang="en-US" dirty="0"/>
              <a:t>Output: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1)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40758" y="2306515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7989108" y="1605244"/>
            <a:ext cx="2830662" cy="919162"/>
          </a:xfrm>
          <a:prstGeom prst="wedgeRoundRectCallout">
            <a:avLst>
              <a:gd name="adj1" fmla="val -71677"/>
              <a:gd name="adj2" fmla="val 34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Initially enqueue the root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B6C4FD08-51E4-4231-A5FC-68F3B2678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56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2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25" name="Straight Connector 2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ight Arrow 35"/>
          <p:cNvSpPr/>
          <p:nvPr/>
        </p:nvSpPr>
        <p:spPr>
          <a:xfrm>
            <a:off x="5040758" y="2306515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179362" y="1415791"/>
            <a:ext cx="2820361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02253A1E-09BC-421F-A612-A7C1AA614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2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</a:t>
            </a:r>
          </a:p>
          <a:p>
            <a:r>
              <a:rPr lang="en-US" dirty="0"/>
              <a:t>Output: 7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in Action (Step </a:t>
            </a:r>
            <a:r>
              <a:rPr lang="bg-BG"/>
              <a:t>3</a:t>
            </a:r>
            <a:r>
              <a:rPr lang="en-US"/>
              <a:t>)</a:t>
            </a:r>
            <a:endParaRPr lang="en-US" dirty="0"/>
          </a:p>
        </p:txBody>
      </p:sp>
      <p:grpSp>
        <p:nvGrpSpPr>
          <p:cNvPr id="5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ight Arrow 65"/>
          <p:cNvSpPr/>
          <p:nvPr/>
        </p:nvSpPr>
        <p:spPr>
          <a:xfrm>
            <a:off x="5040758" y="2306515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35" name="Group 26">
            <a:extLst>
              <a:ext uri="{FF2B5EF4-FFF2-40B4-BE49-F238E27FC236}">
                <a16:creationId xmlns:a16="http://schemas.microsoft.com/office/drawing/2014/main" id="{7FA03F24-7A37-4ABA-B41E-9D430CDC59D0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6D2632A7-7F2D-4AF2-856E-1961BAE65A4E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8">
              <a:extLst>
                <a:ext uri="{FF2B5EF4-FFF2-40B4-BE49-F238E27FC236}">
                  <a16:creationId xmlns:a16="http://schemas.microsoft.com/office/drawing/2014/main" id="{9BE51751-9722-43A2-9A57-812AACA2CCD2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7670E14D-8387-4070-BAC5-A6DDB286C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06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11817789" cy="5642941"/>
          </a:xfrm>
        </p:spPr>
        <p:txBody>
          <a:bodyPr>
            <a:normAutofit fontScale="85000" lnSpcReduction="20000"/>
          </a:bodyPr>
          <a:lstStyle/>
          <a:p>
            <a:pPr marL="247887" indent="-37612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Trees</a:t>
            </a:r>
            <a:r>
              <a:rPr lang="en-US" dirty="0"/>
              <a:t> and Related Terminology</a:t>
            </a:r>
          </a:p>
          <a:p>
            <a:pPr marL="723683" lvl="1" indent="-376125">
              <a:lnSpc>
                <a:spcPct val="100000"/>
              </a:lnSpc>
            </a:pPr>
            <a:r>
              <a:rPr lang="en-US" dirty="0"/>
              <a:t>Node, Edge, Root, etc.</a:t>
            </a:r>
          </a:p>
          <a:p>
            <a:pPr marL="247887" indent="-37612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Traversing</a:t>
            </a:r>
            <a:r>
              <a:rPr lang="en-US" dirty="0"/>
              <a:t> Tree-Like Structures</a:t>
            </a:r>
          </a:p>
          <a:p>
            <a:pPr marL="723683" lvl="1" indent="-376125">
              <a:lnSpc>
                <a:spcPct val="100000"/>
              </a:lnSpc>
            </a:pPr>
            <a:r>
              <a:rPr lang="en-US" dirty="0"/>
              <a:t>BFS traversal</a:t>
            </a:r>
          </a:p>
          <a:p>
            <a:pPr marL="723683" lvl="1" indent="-376125">
              <a:lnSpc>
                <a:spcPct val="100000"/>
              </a:lnSpc>
            </a:pPr>
            <a:r>
              <a:rPr lang="en-US" dirty="0"/>
              <a:t>DFS traversal</a:t>
            </a:r>
          </a:p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Graph</a:t>
            </a:r>
            <a:r>
              <a:rPr lang="en-US" sz="3599" dirty="0"/>
              <a:t> Definitions and Terminology</a:t>
            </a:r>
          </a:p>
          <a:p>
            <a:pPr marL="514196" indent="-514196"/>
            <a:r>
              <a:rPr lang="en-US" sz="3599" dirty="0"/>
              <a:t>Representing Graphs </a:t>
            </a:r>
          </a:p>
          <a:p>
            <a:pPr marL="514196" indent="-514196"/>
            <a:r>
              <a:rPr lang="en-US" sz="3599" dirty="0"/>
              <a:t>Graph Traversal Algorithms</a:t>
            </a:r>
          </a:p>
          <a:p>
            <a:pPr marL="631635" lvl="1" indent="-328514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Depth-First-Search</a:t>
            </a:r>
            <a:r>
              <a:rPr lang="en-US" dirty="0"/>
              <a:t> (DFS)</a:t>
            </a:r>
          </a:p>
          <a:p>
            <a:pPr marL="631635" lvl="1" indent="-328514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Breadth-First-Search</a:t>
            </a:r>
            <a:r>
              <a:rPr lang="en-US" dirty="0"/>
              <a:t> (BFS)</a:t>
            </a:r>
          </a:p>
          <a:p>
            <a:pPr marL="723683" lvl="1" indent="-376125">
              <a:lnSpc>
                <a:spcPct val="100000"/>
              </a:lnSpc>
            </a:pPr>
            <a:endParaRPr lang="en-US" dirty="0">
              <a:latin typeface="+mj-lt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1ABED5-6AE5-4C6E-BCCF-585165708B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5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4</a:t>
            </a:r>
            <a:r>
              <a:rPr lang="en-US" dirty="0"/>
              <a:t>)</a:t>
            </a:r>
          </a:p>
        </p:txBody>
      </p:sp>
      <p:grpSp>
        <p:nvGrpSpPr>
          <p:cNvPr id="60" name="Group 40"/>
          <p:cNvGrpSpPr/>
          <p:nvPr/>
        </p:nvGrpSpPr>
        <p:grpSpPr>
          <a:xfrm>
            <a:off x="3455777" y="2057757"/>
            <a:ext cx="4901041" cy="4037760"/>
            <a:chOff x="4114800" y="2007160"/>
            <a:chExt cx="3677696" cy="304816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solidFill>
                    <a:schemeClr val="tx1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6828629" y="326448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442456" y="446485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202203" y="446581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625879" y="448955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4866533" y="448591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82" name="Straight Connector 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ight Arrow 83"/>
          <p:cNvSpPr/>
          <p:nvPr/>
        </p:nvSpPr>
        <p:spPr>
          <a:xfrm>
            <a:off x="5040758" y="2306515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44" name="Group 26">
            <a:extLst>
              <a:ext uri="{FF2B5EF4-FFF2-40B4-BE49-F238E27FC236}">
                <a16:creationId xmlns:a16="http://schemas.microsoft.com/office/drawing/2014/main" id="{20588C89-997C-4EE5-BD76-E77CF999179F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45" name="Straight Connector 27">
              <a:extLst>
                <a:ext uri="{FF2B5EF4-FFF2-40B4-BE49-F238E27FC236}">
                  <a16:creationId xmlns:a16="http://schemas.microsoft.com/office/drawing/2014/main" id="{66F3501B-4051-4E21-B14C-43CE71F00342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8">
              <a:extLst>
                <a:ext uri="{FF2B5EF4-FFF2-40B4-BE49-F238E27FC236}">
                  <a16:creationId xmlns:a16="http://schemas.microsoft.com/office/drawing/2014/main" id="{7F366077-42B3-4A87-9D89-260841AE890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9510A14E-188D-45C5-A4C0-8E6851F22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17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Queue: 7, 19, 21, 14</a:t>
            </a:r>
          </a:p>
          <a:p>
            <a:r>
              <a:rPr lang="en-US"/>
              <a:t>Output: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grpSp>
        <p:nvGrpSpPr>
          <p:cNvPr id="27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2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6293186" y="2502836"/>
              <a:ext cx="670324" cy="803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64" name="Straight Connector 6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>
            <a:off x="5040758" y="2306515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6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50" name="Group 26">
            <a:extLst>
              <a:ext uri="{FF2B5EF4-FFF2-40B4-BE49-F238E27FC236}">
                <a16:creationId xmlns:a16="http://schemas.microsoft.com/office/drawing/2014/main" id="{0AFFF665-B847-41BE-A45A-18D927CE65A3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51" name="Straight Connector 27">
              <a:extLst>
                <a:ext uri="{FF2B5EF4-FFF2-40B4-BE49-F238E27FC236}">
                  <a16:creationId xmlns:a16="http://schemas.microsoft.com/office/drawing/2014/main" id="{B52B53B7-2020-4181-98B2-0E1CEB41518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8">
              <a:extLst>
                <a:ext uri="{FF2B5EF4-FFF2-40B4-BE49-F238E27FC236}">
                  <a16:creationId xmlns:a16="http://schemas.microsoft.com/office/drawing/2014/main" id="{7121AF51-E215-4BED-AD27-21E194124E41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">
            <a:extLst>
              <a:ext uri="{FF2B5EF4-FFF2-40B4-BE49-F238E27FC236}">
                <a16:creationId xmlns:a16="http://schemas.microsoft.com/office/drawing/2014/main" id="{7461208E-73D8-4EE6-AE16-AD37CD3FA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265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ight Arrow 112"/>
          <p:cNvSpPr/>
          <p:nvPr/>
        </p:nvSpPr>
        <p:spPr>
          <a:xfrm>
            <a:off x="3769045" y="3967483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179361" y="1415791"/>
            <a:ext cx="2865350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grpSp>
        <p:nvGrpSpPr>
          <p:cNvPr id="45" name="Group 59">
            <a:extLst>
              <a:ext uri="{FF2B5EF4-FFF2-40B4-BE49-F238E27FC236}">
                <a16:creationId xmlns:a16="http://schemas.microsoft.com/office/drawing/2014/main" id="{D975D03B-5632-4091-8E7A-C592A150A42B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46" name="Straight Connector 60">
              <a:extLst>
                <a:ext uri="{FF2B5EF4-FFF2-40B4-BE49-F238E27FC236}">
                  <a16:creationId xmlns:a16="http://schemas.microsoft.com/office/drawing/2014/main" id="{D95C243C-6809-4373-8D1B-C428A370950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61">
              <a:extLst>
                <a:ext uri="{FF2B5EF4-FFF2-40B4-BE49-F238E27FC236}">
                  <a16:creationId xmlns:a16="http://schemas.microsoft.com/office/drawing/2014/main" id="{A26EB60B-39B1-433F-9397-288F80C07734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0E289D07-165E-4429-8D24-8205EC8CB977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49" name="Straight Connector 27">
              <a:extLst>
                <a:ext uri="{FF2B5EF4-FFF2-40B4-BE49-F238E27FC236}">
                  <a16:creationId xmlns:a16="http://schemas.microsoft.com/office/drawing/2014/main" id="{484335B2-2131-4BC7-AB2C-DB2F2EB5F9F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8">
              <a:extLst>
                <a:ext uri="{FF2B5EF4-FFF2-40B4-BE49-F238E27FC236}">
                  <a16:creationId xmlns:a16="http://schemas.microsoft.com/office/drawing/2014/main" id="{2D43719E-60CC-4B62-BAFE-CA44ABF2F87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">
            <a:extLst>
              <a:ext uri="{FF2B5EF4-FFF2-40B4-BE49-F238E27FC236}">
                <a16:creationId xmlns:a16="http://schemas.microsoft.com/office/drawing/2014/main" id="{806BDBA8-D1F4-4C63-9F7A-42D9987DB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13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9045" y="3967483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44" name="Group 59">
            <a:extLst>
              <a:ext uri="{FF2B5EF4-FFF2-40B4-BE49-F238E27FC236}">
                <a16:creationId xmlns:a16="http://schemas.microsoft.com/office/drawing/2014/main" id="{1148291A-9D4B-45AA-9035-1F52F6205C90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45" name="Straight Connector 60">
              <a:extLst>
                <a:ext uri="{FF2B5EF4-FFF2-40B4-BE49-F238E27FC236}">
                  <a16:creationId xmlns:a16="http://schemas.microsoft.com/office/drawing/2014/main" id="{9FF32274-2CA7-461A-92E6-583C64DEB75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1">
              <a:extLst>
                <a:ext uri="{FF2B5EF4-FFF2-40B4-BE49-F238E27FC236}">
                  <a16:creationId xmlns:a16="http://schemas.microsoft.com/office/drawing/2014/main" id="{C0836472-C6B3-4419-8887-CE48705DEDF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26">
            <a:extLst>
              <a:ext uri="{FF2B5EF4-FFF2-40B4-BE49-F238E27FC236}">
                <a16:creationId xmlns:a16="http://schemas.microsoft.com/office/drawing/2014/main" id="{D5A8ED45-920A-43BD-A7D9-F09B604FD28A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3672F660-144A-4E00-8A06-094A134CC4F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>
              <a:extLst>
                <a:ext uri="{FF2B5EF4-FFF2-40B4-BE49-F238E27FC236}">
                  <a16:creationId xmlns:a16="http://schemas.microsoft.com/office/drawing/2014/main" id="{CC263C5F-76E0-46F1-8FAC-5BFE5974CCA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6C81D0FF-A44C-433D-820C-20AAF6C62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9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Arrow 40"/>
          <p:cNvSpPr/>
          <p:nvPr/>
        </p:nvSpPr>
        <p:spPr>
          <a:xfrm>
            <a:off x="3769045" y="3967483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44" name="Group 59">
            <a:extLst>
              <a:ext uri="{FF2B5EF4-FFF2-40B4-BE49-F238E27FC236}">
                <a16:creationId xmlns:a16="http://schemas.microsoft.com/office/drawing/2014/main" id="{A9359FED-F106-498B-A304-4B5FF6C66B9A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45" name="Straight Connector 60">
              <a:extLst>
                <a:ext uri="{FF2B5EF4-FFF2-40B4-BE49-F238E27FC236}">
                  <a16:creationId xmlns:a16="http://schemas.microsoft.com/office/drawing/2014/main" id="{46820DF8-D7FB-49DC-ACE8-D23DC9865C2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1">
              <a:extLst>
                <a:ext uri="{FF2B5EF4-FFF2-40B4-BE49-F238E27FC236}">
                  <a16:creationId xmlns:a16="http://schemas.microsoft.com/office/drawing/2014/main" id="{88857B35-AAC6-4575-A746-8AA44ED82AA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26">
            <a:extLst>
              <a:ext uri="{FF2B5EF4-FFF2-40B4-BE49-F238E27FC236}">
                <a16:creationId xmlns:a16="http://schemas.microsoft.com/office/drawing/2014/main" id="{CD4CC25F-5AB3-463A-8694-13874D5AE537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60B88860-9E5B-4C6B-8FC0-14489475400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>
              <a:extLst>
                <a:ext uri="{FF2B5EF4-FFF2-40B4-BE49-F238E27FC236}">
                  <a16:creationId xmlns:a16="http://schemas.microsoft.com/office/drawing/2014/main" id="{856A4D15-EE9E-42D9-8973-57533014D694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Slide Number">
            <a:extLst>
              <a:ext uri="{FF2B5EF4-FFF2-40B4-BE49-F238E27FC236}">
                <a16:creationId xmlns:a16="http://schemas.microsoft.com/office/drawing/2014/main" id="{FF6A9F05-6241-41F6-AD8E-3C2BD0A3E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478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9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Arrow 41"/>
          <p:cNvSpPr/>
          <p:nvPr/>
        </p:nvSpPr>
        <p:spPr>
          <a:xfrm>
            <a:off x="3769045" y="3967483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44" name="Group 59">
            <a:extLst>
              <a:ext uri="{FF2B5EF4-FFF2-40B4-BE49-F238E27FC236}">
                <a16:creationId xmlns:a16="http://schemas.microsoft.com/office/drawing/2014/main" id="{5C0ABABF-777E-490C-9217-3A2FD7EC66B8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45" name="Straight Connector 60">
              <a:extLst>
                <a:ext uri="{FF2B5EF4-FFF2-40B4-BE49-F238E27FC236}">
                  <a16:creationId xmlns:a16="http://schemas.microsoft.com/office/drawing/2014/main" id="{AA2AD43F-F9B9-4DF8-B3E5-5764BAD023E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61">
              <a:extLst>
                <a:ext uri="{FF2B5EF4-FFF2-40B4-BE49-F238E27FC236}">
                  <a16:creationId xmlns:a16="http://schemas.microsoft.com/office/drawing/2014/main" id="{C96E2946-18E2-4502-AD58-31C410D6012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26">
            <a:extLst>
              <a:ext uri="{FF2B5EF4-FFF2-40B4-BE49-F238E27FC236}">
                <a16:creationId xmlns:a16="http://schemas.microsoft.com/office/drawing/2014/main" id="{CE708D4C-39CD-4A33-BF35-F59BD3232A45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48" name="Straight Connector 27">
              <a:extLst>
                <a:ext uri="{FF2B5EF4-FFF2-40B4-BE49-F238E27FC236}">
                  <a16:creationId xmlns:a16="http://schemas.microsoft.com/office/drawing/2014/main" id="{8F43880E-A8D8-4013-9CEA-321B942167C4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8">
              <a:extLst>
                <a:ext uri="{FF2B5EF4-FFF2-40B4-BE49-F238E27FC236}">
                  <a16:creationId xmlns:a16="http://schemas.microsoft.com/office/drawing/2014/main" id="{21EAB98A-14CC-4394-991C-457158DB2EF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">
            <a:extLst>
              <a:ext uri="{FF2B5EF4-FFF2-40B4-BE49-F238E27FC236}">
                <a16:creationId xmlns:a16="http://schemas.microsoft.com/office/drawing/2014/main" id="{00B45424-F888-4637-9D77-523D984BE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549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10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36498"/>
            <a:ext cx="4901041" cy="4058809"/>
            <a:chOff x="4114800" y="1991110"/>
            <a:chExt cx="3677696" cy="306405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199111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4479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4463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802739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Arrow 46"/>
          <p:cNvSpPr/>
          <p:nvPr/>
        </p:nvSpPr>
        <p:spPr>
          <a:xfrm rot="16200000">
            <a:off x="5970328" y="4652851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8179361" y="1415791"/>
            <a:ext cx="2910338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49" name="AutoShape 5"/>
          <p:cNvSpPr>
            <a:spLocks noChangeArrowheads="1"/>
          </p:cNvSpPr>
          <p:nvPr/>
        </p:nvSpPr>
        <p:spPr bwMode="auto">
          <a:xfrm>
            <a:off x="8838487" y="3718968"/>
            <a:ext cx="2476155" cy="91916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 child nodes to enqueue</a:t>
            </a:r>
          </a:p>
        </p:txBody>
      </p:sp>
      <p:grpSp>
        <p:nvGrpSpPr>
          <p:cNvPr id="51" name="Group 59">
            <a:extLst>
              <a:ext uri="{FF2B5EF4-FFF2-40B4-BE49-F238E27FC236}">
                <a16:creationId xmlns:a16="http://schemas.microsoft.com/office/drawing/2014/main" id="{DC3E9962-FB5C-4731-A075-2D81F0BDF1CE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52" name="Straight Connector 60">
              <a:extLst>
                <a:ext uri="{FF2B5EF4-FFF2-40B4-BE49-F238E27FC236}">
                  <a16:creationId xmlns:a16="http://schemas.microsoft.com/office/drawing/2014/main" id="{08054E82-F31C-4781-AF0E-2C8FF1F1CCC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61">
              <a:extLst>
                <a:ext uri="{FF2B5EF4-FFF2-40B4-BE49-F238E27FC236}">
                  <a16:creationId xmlns:a16="http://schemas.microsoft.com/office/drawing/2014/main" id="{9CC0A0D9-89E5-4931-A839-AFA9FD0A044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26">
            <a:extLst>
              <a:ext uri="{FF2B5EF4-FFF2-40B4-BE49-F238E27FC236}">
                <a16:creationId xmlns:a16="http://schemas.microsoft.com/office/drawing/2014/main" id="{7EFC5B40-56B3-4F12-B666-B9C4DDF3CAFC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55" name="Straight Connector 27">
              <a:extLst>
                <a:ext uri="{FF2B5EF4-FFF2-40B4-BE49-F238E27FC236}">
                  <a16:creationId xmlns:a16="http://schemas.microsoft.com/office/drawing/2014/main" id="{EDFA6D4C-B51C-423C-B7E6-0785C4CBE48B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8">
              <a:extLst>
                <a:ext uri="{FF2B5EF4-FFF2-40B4-BE49-F238E27FC236}">
                  <a16:creationId xmlns:a16="http://schemas.microsoft.com/office/drawing/2014/main" id="{69D71694-9569-4DEE-AA81-F29BE0D2DA5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59">
            <a:extLst>
              <a:ext uri="{FF2B5EF4-FFF2-40B4-BE49-F238E27FC236}">
                <a16:creationId xmlns:a16="http://schemas.microsoft.com/office/drawing/2014/main" id="{9529016D-6942-4105-B756-2CC0E6721CE9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64" name="Straight Connector 60">
              <a:extLst>
                <a:ext uri="{FF2B5EF4-FFF2-40B4-BE49-F238E27FC236}">
                  <a16:creationId xmlns:a16="http://schemas.microsoft.com/office/drawing/2014/main" id="{ED9FC4F3-C0CF-4BF3-A36F-F20873103EE3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1">
              <a:extLst>
                <a:ext uri="{FF2B5EF4-FFF2-40B4-BE49-F238E27FC236}">
                  <a16:creationId xmlns:a16="http://schemas.microsoft.com/office/drawing/2014/main" id="{341C74D8-7B5E-4080-B583-16BA4C7C8A0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Slide Number">
            <a:extLst>
              <a:ext uri="{FF2B5EF4-FFF2-40B4-BE49-F238E27FC236}">
                <a16:creationId xmlns:a16="http://schemas.microsoft.com/office/drawing/2014/main" id="{4D17DFD4-C4EB-4604-899D-B658A7B49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8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777" y="2057757"/>
            <a:ext cx="4901041" cy="4037548"/>
            <a:chOff x="4114800" y="2007160"/>
            <a:chExt cx="3677696" cy="3048000"/>
          </a:xfrm>
        </p:grpSpPr>
        <p:sp>
          <p:nvSpPr>
            <p:cNvPr id="61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1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2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4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11</a:t>
            </a:r>
            <a:r>
              <a:rPr lang="en-US" dirty="0"/>
              <a:t>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802739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4560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Arrow 57"/>
          <p:cNvSpPr/>
          <p:nvPr/>
        </p:nvSpPr>
        <p:spPr>
          <a:xfrm flipH="1">
            <a:off x="8087788" y="3969107"/>
            <a:ext cx="537622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179361" y="1415791"/>
            <a:ext cx="2865350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grpSp>
        <p:nvGrpSpPr>
          <p:cNvPr id="52" name="Group 59">
            <a:extLst>
              <a:ext uri="{FF2B5EF4-FFF2-40B4-BE49-F238E27FC236}">
                <a16:creationId xmlns:a16="http://schemas.microsoft.com/office/drawing/2014/main" id="{EB6CCEDB-F40B-404F-8CC3-8E8EEBB1ED78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53" name="Straight Connector 60">
              <a:extLst>
                <a:ext uri="{FF2B5EF4-FFF2-40B4-BE49-F238E27FC236}">
                  <a16:creationId xmlns:a16="http://schemas.microsoft.com/office/drawing/2014/main" id="{E95567AA-F3F0-4537-B1B0-D4A6B452FA8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1">
              <a:extLst>
                <a:ext uri="{FF2B5EF4-FFF2-40B4-BE49-F238E27FC236}">
                  <a16:creationId xmlns:a16="http://schemas.microsoft.com/office/drawing/2014/main" id="{C06A970E-42F5-4A8F-B950-85CB2D4137D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1A58D7B4-16A5-405D-84E3-4D16D277F5A8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79" name="Straight Connector 27">
              <a:extLst>
                <a:ext uri="{FF2B5EF4-FFF2-40B4-BE49-F238E27FC236}">
                  <a16:creationId xmlns:a16="http://schemas.microsoft.com/office/drawing/2014/main" id="{1AEFDAB3-16B4-4F04-A071-6C98B7C5899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28">
              <a:extLst>
                <a:ext uri="{FF2B5EF4-FFF2-40B4-BE49-F238E27FC236}">
                  <a16:creationId xmlns:a16="http://schemas.microsoft.com/office/drawing/2014/main" id="{E4A0568D-F3AD-473F-A807-DE796EEC464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59">
            <a:extLst>
              <a:ext uri="{FF2B5EF4-FFF2-40B4-BE49-F238E27FC236}">
                <a16:creationId xmlns:a16="http://schemas.microsoft.com/office/drawing/2014/main" id="{FDFC94D7-18FA-456A-88B3-460C3C4625A1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82" name="Straight Connector 60">
              <a:extLst>
                <a:ext uri="{FF2B5EF4-FFF2-40B4-BE49-F238E27FC236}">
                  <a16:creationId xmlns:a16="http://schemas.microsoft.com/office/drawing/2014/main" id="{5A938C69-7B48-4242-9142-EC8EB3CB746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61">
              <a:extLst>
                <a:ext uri="{FF2B5EF4-FFF2-40B4-BE49-F238E27FC236}">
                  <a16:creationId xmlns:a16="http://schemas.microsoft.com/office/drawing/2014/main" id="{A9684BE2-2555-4794-A703-9294AE5DB50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59">
            <a:extLst>
              <a:ext uri="{FF2B5EF4-FFF2-40B4-BE49-F238E27FC236}">
                <a16:creationId xmlns:a16="http://schemas.microsoft.com/office/drawing/2014/main" id="{CA25E4FE-8AA3-46B7-83B7-377F3FC8FB55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85" name="Straight Connector 60">
              <a:extLst>
                <a:ext uri="{FF2B5EF4-FFF2-40B4-BE49-F238E27FC236}">
                  <a16:creationId xmlns:a16="http://schemas.microsoft.com/office/drawing/2014/main" id="{1B2CACCC-95CA-486F-AF37-45C9A51E23B6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61">
              <a:extLst>
                <a:ext uri="{FF2B5EF4-FFF2-40B4-BE49-F238E27FC236}">
                  <a16:creationId xmlns:a16="http://schemas.microsoft.com/office/drawing/2014/main" id="{A46A8D00-0084-4284-A9EF-32D016F7340E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Slide Number">
            <a:extLst>
              <a:ext uri="{FF2B5EF4-FFF2-40B4-BE49-F238E27FC236}">
                <a16:creationId xmlns:a16="http://schemas.microsoft.com/office/drawing/2014/main" id="{DADD6E34-80E2-4873-82C9-FEAE91611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36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12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2288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797650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798377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0198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769314" y="6238124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405428" y="1415791"/>
            <a:ext cx="2566102" cy="1327677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53" name="Group 59">
            <a:extLst>
              <a:ext uri="{FF2B5EF4-FFF2-40B4-BE49-F238E27FC236}">
                <a16:creationId xmlns:a16="http://schemas.microsoft.com/office/drawing/2014/main" id="{78D300BC-9317-40AB-A873-393ECE796BBF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57" name="Straight Connector 60">
              <a:extLst>
                <a:ext uri="{FF2B5EF4-FFF2-40B4-BE49-F238E27FC236}">
                  <a16:creationId xmlns:a16="http://schemas.microsoft.com/office/drawing/2014/main" id="{45931A33-363A-4DDF-A00C-697C3B30926B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61">
              <a:extLst>
                <a:ext uri="{FF2B5EF4-FFF2-40B4-BE49-F238E27FC236}">
                  <a16:creationId xmlns:a16="http://schemas.microsoft.com/office/drawing/2014/main" id="{3022A6AE-100F-4034-89C4-CAB54B9E9D3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6">
            <a:extLst>
              <a:ext uri="{FF2B5EF4-FFF2-40B4-BE49-F238E27FC236}">
                <a16:creationId xmlns:a16="http://schemas.microsoft.com/office/drawing/2014/main" id="{C4D2862D-D91B-488B-8A92-72AB4B2D11F1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60" name="Straight Connector 27">
              <a:extLst>
                <a:ext uri="{FF2B5EF4-FFF2-40B4-BE49-F238E27FC236}">
                  <a16:creationId xmlns:a16="http://schemas.microsoft.com/office/drawing/2014/main" id="{6EB6E1A1-1441-4A53-9A9B-EF417CC681E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28">
              <a:extLst>
                <a:ext uri="{FF2B5EF4-FFF2-40B4-BE49-F238E27FC236}">
                  <a16:creationId xmlns:a16="http://schemas.microsoft.com/office/drawing/2014/main" id="{78711773-44C9-402D-A818-40904AE3691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59">
            <a:extLst>
              <a:ext uri="{FF2B5EF4-FFF2-40B4-BE49-F238E27FC236}">
                <a16:creationId xmlns:a16="http://schemas.microsoft.com/office/drawing/2014/main" id="{4E174F9E-454A-4412-A89F-870B3FB88C3B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63" name="Straight Connector 60">
              <a:extLst>
                <a:ext uri="{FF2B5EF4-FFF2-40B4-BE49-F238E27FC236}">
                  <a16:creationId xmlns:a16="http://schemas.microsoft.com/office/drawing/2014/main" id="{5CA18EF6-B8BA-43D5-898B-F91F521ADB0B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1">
              <a:extLst>
                <a:ext uri="{FF2B5EF4-FFF2-40B4-BE49-F238E27FC236}">
                  <a16:creationId xmlns:a16="http://schemas.microsoft.com/office/drawing/2014/main" id="{F4F1330A-3EB2-47E1-96EC-BC32B2F8FEF9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A143EBE4-05F7-4AB7-AFBC-C0196130F632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66" name="Straight Connector 60">
              <a:extLst>
                <a:ext uri="{FF2B5EF4-FFF2-40B4-BE49-F238E27FC236}">
                  <a16:creationId xmlns:a16="http://schemas.microsoft.com/office/drawing/2014/main" id="{A6DBE535-FA4F-479F-B011-E64EFD9CAB3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1">
              <a:extLst>
                <a:ext uri="{FF2B5EF4-FFF2-40B4-BE49-F238E27FC236}">
                  <a16:creationId xmlns:a16="http://schemas.microsoft.com/office/drawing/2014/main" id="{A0F10D65-02E6-4A8A-B3DC-A32157DACF4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Slide Number">
            <a:extLst>
              <a:ext uri="{FF2B5EF4-FFF2-40B4-BE49-F238E27FC236}">
                <a16:creationId xmlns:a16="http://schemas.microsoft.com/office/drawing/2014/main" id="{03A7A67F-798E-4E28-B9B7-384C7C60F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41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13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2288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797650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798377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0198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798533" y="6252634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8405428" y="1416004"/>
            <a:ext cx="2566102" cy="1327251"/>
          </a:xfrm>
          <a:prstGeom prst="wedgeRoundRectCallout">
            <a:avLst>
              <a:gd name="adj1" fmla="val -77253"/>
              <a:gd name="adj2" fmla="val 472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Enqueue all children of the current node</a:t>
            </a:r>
          </a:p>
        </p:txBody>
      </p:sp>
      <p:grpSp>
        <p:nvGrpSpPr>
          <p:cNvPr id="57" name="Group 59">
            <a:extLst>
              <a:ext uri="{FF2B5EF4-FFF2-40B4-BE49-F238E27FC236}">
                <a16:creationId xmlns:a16="http://schemas.microsoft.com/office/drawing/2014/main" id="{0155F34C-C27D-4EDA-B59E-EA4EE7080921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58" name="Straight Connector 60">
              <a:extLst>
                <a:ext uri="{FF2B5EF4-FFF2-40B4-BE49-F238E27FC236}">
                  <a16:creationId xmlns:a16="http://schemas.microsoft.com/office/drawing/2014/main" id="{88092246-3E7F-4A66-B5EE-DE6EB52E2A3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61">
              <a:extLst>
                <a:ext uri="{FF2B5EF4-FFF2-40B4-BE49-F238E27FC236}">
                  <a16:creationId xmlns:a16="http://schemas.microsoft.com/office/drawing/2014/main" id="{BA619771-AD68-425D-AF33-541B2590BFB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26">
            <a:extLst>
              <a:ext uri="{FF2B5EF4-FFF2-40B4-BE49-F238E27FC236}">
                <a16:creationId xmlns:a16="http://schemas.microsoft.com/office/drawing/2014/main" id="{3ABC4C97-E6A4-4420-A0CE-314BD52B8D8C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61" name="Straight Connector 27">
              <a:extLst>
                <a:ext uri="{FF2B5EF4-FFF2-40B4-BE49-F238E27FC236}">
                  <a16:creationId xmlns:a16="http://schemas.microsoft.com/office/drawing/2014/main" id="{A0F645CA-0BEE-4BAF-B0C4-E61CF641F28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28">
              <a:extLst>
                <a:ext uri="{FF2B5EF4-FFF2-40B4-BE49-F238E27FC236}">
                  <a16:creationId xmlns:a16="http://schemas.microsoft.com/office/drawing/2014/main" id="{8B84F096-0C7C-403D-BD81-C2C17DD33FDE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59">
            <a:extLst>
              <a:ext uri="{FF2B5EF4-FFF2-40B4-BE49-F238E27FC236}">
                <a16:creationId xmlns:a16="http://schemas.microsoft.com/office/drawing/2014/main" id="{7D8D70E7-0822-41D8-A351-C9F7E6B3862B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64" name="Straight Connector 60">
              <a:extLst>
                <a:ext uri="{FF2B5EF4-FFF2-40B4-BE49-F238E27FC236}">
                  <a16:creationId xmlns:a16="http://schemas.microsoft.com/office/drawing/2014/main" id="{01F452F4-4B5F-47FD-9070-6A0F48EA1C8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1">
              <a:extLst>
                <a:ext uri="{FF2B5EF4-FFF2-40B4-BE49-F238E27FC236}">
                  <a16:creationId xmlns:a16="http://schemas.microsoft.com/office/drawing/2014/main" id="{B31365BF-21C2-494D-B6A2-9C0FF9E37BD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59">
            <a:extLst>
              <a:ext uri="{FF2B5EF4-FFF2-40B4-BE49-F238E27FC236}">
                <a16:creationId xmlns:a16="http://schemas.microsoft.com/office/drawing/2014/main" id="{1A37851C-20B9-481D-AE9E-8DA8E22DA490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67" name="Straight Connector 60">
              <a:extLst>
                <a:ext uri="{FF2B5EF4-FFF2-40B4-BE49-F238E27FC236}">
                  <a16:creationId xmlns:a16="http://schemas.microsoft.com/office/drawing/2014/main" id="{4A123238-510D-48B5-B4E6-F3AEEC3B137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1">
              <a:extLst>
                <a:ext uri="{FF2B5EF4-FFF2-40B4-BE49-F238E27FC236}">
                  <a16:creationId xmlns:a16="http://schemas.microsoft.com/office/drawing/2014/main" id="{CB14C735-CA8F-4E89-B3DA-4EBF6182EDF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Slide Number">
            <a:extLst>
              <a:ext uri="{FF2B5EF4-FFF2-40B4-BE49-F238E27FC236}">
                <a16:creationId xmlns:a16="http://schemas.microsoft.com/office/drawing/2014/main" id="{3825A96C-283D-4A2A-B23D-A3FFFB025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56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062" y="1457010"/>
            <a:ext cx="2843046" cy="2311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358874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14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2288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797650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798377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0198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3634618" y="6252634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1259" y="5434878"/>
            <a:ext cx="641037" cy="609441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8179361" y="1415791"/>
            <a:ext cx="2910338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8838486" y="3718968"/>
            <a:ext cx="2431167" cy="91916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 child nodes to enqueue</a:t>
            </a:r>
          </a:p>
        </p:txBody>
      </p:sp>
      <p:grpSp>
        <p:nvGrpSpPr>
          <p:cNvPr id="59" name="Group 59">
            <a:extLst>
              <a:ext uri="{FF2B5EF4-FFF2-40B4-BE49-F238E27FC236}">
                <a16:creationId xmlns:a16="http://schemas.microsoft.com/office/drawing/2014/main" id="{FA936B0B-315B-4E9C-A340-2EB08E6CFC07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60" name="Straight Connector 60">
              <a:extLst>
                <a:ext uri="{FF2B5EF4-FFF2-40B4-BE49-F238E27FC236}">
                  <a16:creationId xmlns:a16="http://schemas.microsoft.com/office/drawing/2014/main" id="{68843311-AE46-4943-A04E-36A86AD151D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1">
              <a:extLst>
                <a:ext uri="{FF2B5EF4-FFF2-40B4-BE49-F238E27FC236}">
                  <a16:creationId xmlns:a16="http://schemas.microsoft.com/office/drawing/2014/main" id="{37B773CA-15C0-46DA-9B23-24444023259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26">
            <a:extLst>
              <a:ext uri="{FF2B5EF4-FFF2-40B4-BE49-F238E27FC236}">
                <a16:creationId xmlns:a16="http://schemas.microsoft.com/office/drawing/2014/main" id="{40049C9F-87FC-446B-AE16-941BA502EC8E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68" name="Straight Connector 27">
              <a:extLst>
                <a:ext uri="{FF2B5EF4-FFF2-40B4-BE49-F238E27FC236}">
                  <a16:creationId xmlns:a16="http://schemas.microsoft.com/office/drawing/2014/main" id="{D625C0C4-216C-4543-974C-5E358A44383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28">
              <a:extLst>
                <a:ext uri="{FF2B5EF4-FFF2-40B4-BE49-F238E27FC236}">
                  <a16:creationId xmlns:a16="http://schemas.microsoft.com/office/drawing/2014/main" id="{93E3F410-A199-4CF6-B621-49BDFAC0103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59">
            <a:extLst>
              <a:ext uri="{FF2B5EF4-FFF2-40B4-BE49-F238E27FC236}">
                <a16:creationId xmlns:a16="http://schemas.microsoft.com/office/drawing/2014/main" id="{2F56D42D-9B3D-4A2B-AFF3-FD2C2AB05258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71" name="Straight Connector 60">
              <a:extLst>
                <a:ext uri="{FF2B5EF4-FFF2-40B4-BE49-F238E27FC236}">
                  <a16:creationId xmlns:a16="http://schemas.microsoft.com/office/drawing/2014/main" id="{AAD8DA28-8E0D-4528-BD11-00C3350F01D3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1">
              <a:extLst>
                <a:ext uri="{FF2B5EF4-FFF2-40B4-BE49-F238E27FC236}">
                  <a16:creationId xmlns:a16="http://schemas.microsoft.com/office/drawing/2014/main" id="{86BD0D34-E7C6-4531-9400-CA3E89F685CC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59">
            <a:extLst>
              <a:ext uri="{FF2B5EF4-FFF2-40B4-BE49-F238E27FC236}">
                <a16:creationId xmlns:a16="http://schemas.microsoft.com/office/drawing/2014/main" id="{D8797B11-2965-4699-B73F-B322D5692799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74" name="Straight Connector 60">
              <a:extLst>
                <a:ext uri="{FF2B5EF4-FFF2-40B4-BE49-F238E27FC236}">
                  <a16:creationId xmlns:a16="http://schemas.microsoft.com/office/drawing/2014/main" id="{432D2ABE-395E-4475-8CAB-C2B92576B1A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61">
              <a:extLst>
                <a:ext uri="{FF2B5EF4-FFF2-40B4-BE49-F238E27FC236}">
                  <a16:creationId xmlns:a16="http://schemas.microsoft.com/office/drawing/2014/main" id="{D07B3498-BBC6-4ABF-B62F-1777C460E514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FD8B0E8F-F655-4747-B2DB-9DE28A72F2E9}"/>
              </a:ext>
            </a:extLst>
          </p:cNvPr>
          <p:cNvGrpSpPr/>
          <p:nvPr/>
        </p:nvGrpSpPr>
        <p:grpSpPr>
          <a:xfrm>
            <a:off x="4359355" y="1277108"/>
            <a:ext cx="304642" cy="304721"/>
            <a:chOff x="1066800" y="2819400"/>
            <a:chExt cx="228600" cy="304800"/>
          </a:xfrm>
        </p:grpSpPr>
        <p:cxnSp>
          <p:nvCxnSpPr>
            <p:cNvPr id="77" name="Straight Connector 60">
              <a:extLst>
                <a:ext uri="{FF2B5EF4-FFF2-40B4-BE49-F238E27FC236}">
                  <a16:creationId xmlns:a16="http://schemas.microsoft.com/office/drawing/2014/main" id="{953F07E5-007C-4932-96BE-4F8A2853499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61">
              <a:extLst>
                <a:ext uri="{FF2B5EF4-FFF2-40B4-BE49-F238E27FC236}">
                  <a16:creationId xmlns:a16="http://schemas.microsoft.com/office/drawing/2014/main" id="{AA1E23FE-D80C-46D8-A885-B1C93749E3B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Slide Number">
            <a:extLst>
              <a:ext uri="{FF2B5EF4-FFF2-40B4-BE49-F238E27FC236}">
                <a16:creationId xmlns:a16="http://schemas.microsoft.com/office/drawing/2014/main" id="{C16C2832-3B14-4612-9A5E-9AF5838D4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896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15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2288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797650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798377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0198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4671684" y="6252634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1259" y="5434878"/>
            <a:ext cx="641037" cy="609441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7374" y="5433862"/>
            <a:ext cx="641037" cy="609441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8838486" y="3718968"/>
            <a:ext cx="2431167" cy="91916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68" name="AutoShape 5"/>
          <p:cNvSpPr>
            <a:spLocks noChangeArrowheads="1"/>
          </p:cNvSpPr>
          <p:nvPr/>
        </p:nvSpPr>
        <p:spPr bwMode="auto">
          <a:xfrm>
            <a:off x="8179361" y="1415791"/>
            <a:ext cx="2865350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grpSp>
        <p:nvGrpSpPr>
          <p:cNvPr id="70" name="Group 59">
            <a:extLst>
              <a:ext uri="{FF2B5EF4-FFF2-40B4-BE49-F238E27FC236}">
                <a16:creationId xmlns:a16="http://schemas.microsoft.com/office/drawing/2014/main" id="{7FA367F1-EF1C-4BA5-8B32-885A4038E225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71" name="Straight Connector 60">
              <a:extLst>
                <a:ext uri="{FF2B5EF4-FFF2-40B4-BE49-F238E27FC236}">
                  <a16:creationId xmlns:a16="http://schemas.microsoft.com/office/drawing/2014/main" id="{8A7FA958-9F52-4588-9061-FB4F5D80858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61">
              <a:extLst>
                <a:ext uri="{FF2B5EF4-FFF2-40B4-BE49-F238E27FC236}">
                  <a16:creationId xmlns:a16="http://schemas.microsoft.com/office/drawing/2014/main" id="{452D3D26-4F04-4223-9EAD-E3C02AADDFE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26">
            <a:extLst>
              <a:ext uri="{FF2B5EF4-FFF2-40B4-BE49-F238E27FC236}">
                <a16:creationId xmlns:a16="http://schemas.microsoft.com/office/drawing/2014/main" id="{F633D21F-25F9-400B-9B0A-2A05F6574EF5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74" name="Straight Connector 27">
              <a:extLst>
                <a:ext uri="{FF2B5EF4-FFF2-40B4-BE49-F238E27FC236}">
                  <a16:creationId xmlns:a16="http://schemas.microsoft.com/office/drawing/2014/main" id="{E8E4EF95-57F7-4C20-AD3B-5456341C268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28">
              <a:extLst>
                <a:ext uri="{FF2B5EF4-FFF2-40B4-BE49-F238E27FC236}">
                  <a16:creationId xmlns:a16="http://schemas.microsoft.com/office/drawing/2014/main" id="{29F476A6-890F-4EDF-88B9-F3E970DAD08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59">
            <a:extLst>
              <a:ext uri="{FF2B5EF4-FFF2-40B4-BE49-F238E27FC236}">
                <a16:creationId xmlns:a16="http://schemas.microsoft.com/office/drawing/2014/main" id="{94DF7F9F-B302-4084-955A-0903E0775BE4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77" name="Straight Connector 60">
              <a:extLst>
                <a:ext uri="{FF2B5EF4-FFF2-40B4-BE49-F238E27FC236}">
                  <a16:creationId xmlns:a16="http://schemas.microsoft.com/office/drawing/2014/main" id="{A435E916-281D-4BED-B8ED-DA07D6F1D72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61">
              <a:extLst>
                <a:ext uri="{FF2B5EF4-FFF2-40B4-BE49-F238E27FC236}">
                  <a16:creationId xmlns:a16="http://schemas.microsoft.com/office/drawing/2014/main" id="{7993F109-2736-4676-8E26-5E610454D84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59">
            <a:extLst>
              <a:ext uri="{FF2B5EF4-FFF2-40B4-BE49-F238E27FC236}">
                <a16:creationId xmlns:a16="http://schemas.microsoft.com/office/drawing/2014/main" id="{34CAF2AE-3A88-4560-AA8C-EC6D1BBCCBDD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80" name="Straight Connector 60">
              <a:extLst>
                <a:ext uri="{FF2B5EF4-FFF2-40B4-BE49-F238E27FC236}">
                  <a16:creationId xmlns:a16="http://schemas.microsoft.com/office/drawing/2014/main" id="{137667CB-7A56-40B8-A398-053C280DA57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61">
              <a:extLst>
                <a:ext uri="{FF2B5EF4-FFF2-40B4-BE49-F238E27FC236}">
                  <a16:creationId xmlns:a16="http://schemas.microsoft.com/office/drawing/2014/main" id="{BA89590D-1239-4B34-A758-5C0F7A801B3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9">
            <a:extLst>
              <a:ext uri="{FF2B5EF4-FFF2-40B4-BE49-F238E27FC236}">
                <a16:creationId xmlns:a16="http://schemas.microsoft.com/office/drawing/2014/main" id="{5179D2F9-AFB1-4B05-A6DC-8E353D1E2979}"/>
              </a:ext>
            </a:extLst>
          </p:cNvPr>
          <p:cNvGrpSpPr/>
          <p:nvPr/>
        </p:nvGrpSpPr>
        <p:grpSpPr>
          <a:xfrm>
            <a:off x="4359355" y="1277108"/>
            <a:ext cx="304642" cy="304721"/>
            <a:chOff x="1066800" y="2819400"/>
            <a:chExt cx="228600" cy="304800"/>
          </a:xfrm>
        </p:grpSpPr>
        <p:cxnSp>
          <p:nvCxnSpPr>
            <p:cNvPr id="83" name="Straight Connector 60">
              <a:extLst>
                <a:ext uri="{FF2B5EF4-FFF2-40B4-BE49-F238E27FC236}">
                  <a16:creationId xmlns:a16="http://schemas.microsoft.com/office/drawing/2014/main" id="{3E8B2879-B5C1-4CA9-98C2-A6FA870BD4B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61">
              <a:extLst>
                <a:ext uri="{FF2B5EF4-FFF2-40B4-BE49-F238E27FC236}">
                  <a16:creationId xmlns:a16="http://schemas.microsoft.com/office/drawing/2014/main" id="{AA3A57C2-D299-4C6D-AA7D-AE6BA518360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59">
            <a:extLst>
              <a:ext uri="{FF2B5EF4-FFF2-40B4-BE49-F238E27FC236}">
                <a16:creationId xmlns:a16="http://schemas.microsoft.com/office/drawing/2014/main" id="{AA08E663-29B8-46D5-877E-80BD8740A7A4}"/>
              </a:ext>
            </a:extLst>
          </p:cNvPr>
          <p:cNvGrpSpPr/>
          <p:nvPr/>
        </p:nvGrpSpPr>
        <p:grpSpPr>
          <a:xfrm>
            <a:off x="4903656" y="1277108"/>
            <a:ext cx="304642" cy="304721"/>
            <a:chOff x="1066800" y="2819400"/>
            <a:chExt cx="228600" cy="304800"/>
          </a:xfrm>
        </p:grpSpPr>
        <p:cxnSp>
          <p:nvCxnSpPr>
            <p:cNvPr id="107" name="Straight Connector 60">
              <a:extLst>
                <a:ext uri="{FF2B5EF4-FFF2-40B4-BE49-F238E27FC236}">
                  <a16:creationId xmlns:a16="http://schemas.microsoft.com/office/drawing/2014/main" id="{105CA8A0-1337-44D3-9DEE-5003E398E7AF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61">
              <a:extLst>
                <a:ext uri="{FF2B5EF4-FFF2-40B4-BE49-F238E27FC236}">
                  <a16:creationId xmlns:a16="http://schemas.microsoft.com/office/drawing/2014/main" id="{5099F2A7-A59F-4C87-BE1F-DF855876F911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Slide Number">
            <a:extLst>
              <a:ext uri="{FF2B5EF4-FFF2-40B4-BE49-F238E27FC236}">
                <a16:creationId xmlns:a16="http://schemas.microsoft.com/office/drawing/2014/main" id="{88DEBD2D-65F0-4E3B-88D6-30E96DC5C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44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16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2288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797650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798377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0198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5676536" y="6252634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1259" y="5434878"/>
            <a:ext cx="641037" cy="609441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7374" y="5433862"/>
            <a:ext cx="641037" cy="609441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730" y="5434877"/>
            <a:ext cx="641037" cy="609441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AutoShape 5"/>
          <p:cNvSpPr>
            <a:spLocks noChangeArrowheads="1"/>
          </p:cNvSpPr>
          <p:nvPr/>
        </p:nvSpPr>
        <p:spPr bwMode="auto">
          <a:xfrm>
            <a:off x="8838486" y="3718968"/>
            <a:ext cx="2386178" cy="91916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74" name="AutoShape 5"/>
          <p:cNvSpPr>
            <a:spLocks noChangeArrowheads="1"/>
          </p:cNvSpPr>
          <p:nvPr/>
        </p:nvSpPr>
        <p:spPr bwMode="auto">
          <a:xfrm>
            <a:off x="8179361" y="1415791"/>
            <a:ext cx="2910338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grpSp>
        <p:nvGrpSpPr>
          <p:cNvPr id="76" name="Group 59">
            <a:extLst>
              <a:ext uri="{FF2B5EF4-FFF2-40B4-BE49-F238E27FC236}">
                <a16:creationId xmlns:a16="http://schemas.microsoft.com/office/drawing/2014/main" id="{A7D6F18F-680A-4C76-86D2-E16F1A7ED17B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77" name="Straight Connector 60">
              <a:extLst>
                <a:ext uri="{FF2B5EF4-FFF2-40B4-BE49-F238E27FC236}">
                  <a16:creationId xmlns:a16="http://schemas.microsoft.com/office/drawing/2014/main" id="{0E1DAEA3-472A-491D-A4B7-F388DF1B0D0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61">
              <a:extLst>
                <a:ext uri="{FF2B5EF4-FFF2-40B4-BE49-F238E27FC236}">
                  <a16:creationId xmlns:a16="http://schemas.microsoft.com/office/drawing/2014/main" id="{F4329F58-0892-43D2-BD68-539CED30C47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26">
            <a:extLst>
              <a:ext uri="{FF2B5EF4-FFF2-40B4-BE49-F238E27FC236}">
                <a16:creationId xmlns:a16="http://schemas.microsoft.com/office/drawing/2014/main" id="{E8E43DF9-F825-43F4-BB05-642F0AD9181C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80" name="Straight Connector 27">
              <a:extLst>
                <a:ext uri="{FF2B5EF4-FFF2-40B4-BE49-F238E27FC236}">
                  <a16:creationId xmlns:a16="http://schemas.microsoft.com/office/drawing/2014/main" id="{99036546-965D-444D-8B45-5BAB2962548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28">
              <a:extLst>
                <a:ext uri="{FF2B5EF4-FFF2-40B4-BE49-F238E27FC236}">
                  <a16:creationId xmlns:a16="http://schemas.microsoft.com/office/drawing/2014/main" id="{661DA06E-F092-4283-A657-F5EE282E28B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9">
            <a:extLst>
              <a:ext uri="{FF2B5EF4-FFF2-40B4-BE49-F238E27FC236}">
                <a16:creationId xmlns:a16="http://schemas.microsoft.com/office/drawing/2014/main" id="{3CCDB25B-BEB4-4C6C-8821-CC996DFBDF0A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83" name="Straight Connector 60">
              <a:extLst>
                <a:ext uri="{FF2B5EF4-FFF2-40B4-BE49-F238E27FC236}">
                  <a16:creationId xmlns:a16="http://schemas.microsoft.com/office/drawing/2014/main" id="{6AE8A139-C946-4B12-B1CC-1CC18203489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61">
              <a:extLst>
                <a:ext uri="{FF2B5EF4-FFF2-40B4-BE49-F238E27FC236}">
                  <a16:creationId xmlns:a16="http://schemas.microsoft.com/office/drawing/2014/main" id="{FA433BD2-8287-47AF-B923-4E75B01BEEF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59">
            <a:extLst>
              <a:ext uri="{FF2B5EF4-FFF2-40B4-BE49-F238E27FC236}">
                <a16:creationId xmlns:a16="http://schemas.microsoft.com/office/drawing/2014/main" id="{14C9905F-727D-40BA-9DDF-711BA18272D7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107" name="Straight Connector 60">
              <a:extLst>
                <a:ext uri="{FF2B5EF4-FFF2-40B4-BE49-F238E27FC236}">
                  <a16:creationId xmlns:a16="http://schemas.microsoft.com/office/drawing/2014/main" id="{C2988B63-3A91-47A7-964D-51C4D26D4BD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61">
              <a:extLst>
                <a:ext uri="{FF2B5EF4-FFF2-40B4-BE49-F238E27FC236}">
                  <a16:creationId xmlns:a16="http://schemas.microsoft.com/office/drawing/2014/main" id="{D27E95AA-ED8F-4CCA-9AFC-C4891D37D26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59">
            <a:extLst>
              <a:ext uri="{FF2B5EF4-FFF2-40B4-BE49-F238E27FC236}">
                <a16:creationId xmlns:a16="http://schemas.microsoft.com/office/drawing/2014/main" id="{EA73D453-E7C4-4D4B-8EBB-261EB0650ED1}"/>
              </a:ext>
            </a:extLst>
          </p:cNvPr>
          <p:cNvGrpSpPr/>
          <p:nvPr/>
        </p:nvGrpSpPr>
        <p:grpSpPr>
          <a:xfrm>
            <a:off x="4359355" y="1277108"/>
            <a:ext cx="304642" cy="304721"/>
            <a:chOff x="1066800" y="2819400"/>
            <a:chExt cx="228600" cy="304800"/>
          </a:xfrm>
        </p:grpSpPr>
        <p:cxnSp>
          <p:nvCxnSpPr>
            <p:cNvPr id="113" name="Straight Connector 60">
              <a:extLst>
                <a:ext uri="{FF2B5EF4-FFF2-40B4-BE49-F238E27FC236}">
                  <a16:creationId xmlns:a16="http://schemas.microsoft.com/office/drawing/2014/main" id="{5C7C8D0A-4FCD-4EBC-94FD-0A6CEB7A9563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1">
              <a:extLst>
                <a:ext uri="{FF2B5EF4-FFF2-40B4-BE49-F238E27FC236}">
                  <a16:creationId xmlns:a16="http://schemas.microsoft.com/office/drawing/2014/main" id="{3C88EFA9-0C98-4AC2-BB8E-A4306D44B60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59">
            <a:extLst>
              <a:ext uri="{FF2B5EF4-FFF2-40B4-BE49-F238E27FC236}">
                <a16:creationId xmlns:a16="http://schemas.microsoft.com/office/drawing/2014/main" id="{D22814BA-001F-4073-BE4B-EB52A10CBE81}"/>
              </a:ext>
            </a:extLst>
          </p:cNvPr>
          <p:cNvGrpSpPr/>
          <p:nvPr/>
        </p:nvGrpSpPr>
        <p:grpSpPr>
          <a:xfrm>
            <a:off x="4903656" y="1277108"/>
            <a:ext cx="304642" cy="304721"/>
            <a:chOff x="1066800" y="2819400"/>
            <a:chExt cx="228600" cy="304800"/>
          </a:xfrm>
        </p:grpSpPr>
        <p:cxnSp>
          <p:nvCxnSpPr>
            <p:cNvPr id="116" name="Straight Connector 60">
              <a:extLst>
                <a:ext uri="{FF2B5EF4-FFF2-40B4-BE49-F238E27FC236}">
                  <a16:creationId xmlns:a16="http://schemas.microsoft.com/office/drawing/2014/main" id="{F3E46B42-B59E-44E2-B31A-0A64241CAFD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1">
              <a:extLst>
                <a:ext uri="{FF2B5EF4-FFF2-40B4-BE49-F238E27FC236}">
                  <a16:creationId xmlns:a16="http://schemas.microsoft.com/office/drawing/2014/main" id="{98A62A0B-D2EA-40B2-B497-837763FE6AAF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59">
            <a:extLst>
              <a:ext uri="{FF2B5EF4-FFF2-40B4-BE49-F238E27FC236}">
                <a16:creationId xmlns:a16="http://schemas.microsoft.com/office/drawing/2014/main" id="{146F3B83-59F5-4EF0-A0EB-9FD749BFCABD}"/>
              </a:ext>
            </a:extLst>
          </p:cNvPr>
          <p:cNvGrpSpPr/>
          <p:nvPr/>
        </p:nvGrpSpPr>
        <p:grpSpPr>
          <a:xfrm>
            <a:off x="5543867" y="1277108"/>
            <a:ext cx="304642" cy="304721"/>
            <a:chOff x="1066800" y="2819400"/>
            <a:chExt cx="228600" cy="304800"/>
          </a:xfrm>
        </p:grpSpPr>
        <p:cxnSp>
          <p:nvCxnSpPr>
            <p:cNvPr id="119" name="Straight Connector 60">
              <a:extLst>
                <a:ext uri="{FF2B5EF4-FFF2-40B4-BE49-F238E27FC236}">
                  <a16:creationId xmlns:a16="http://schemas.microsoft.com/office/drawing/2014/main" id="{F8D53C39-042E-400F-A3AF-92271D6DBD4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1">
              <a:extLst>
                <a:ext uri="{FF2B5EF4-FFF2-40B4-BE49-F238E27FC236}">
                  <a16:creationId xmlns:a16="http://schemas.microsoft.com/office/drawing/2014/main" id="{FAA67F58-1313-46A7-9972-6B652612E881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Slide Number">
            <a:extLst>
              <a:ext uri="{FF2B5EF4-FFF2-40B4-BE49-F238E27FC236}">
                <a16:creationId xmlns:a16="http://schemas.microsoft.com/office/drawing/2014/main" id="{06B179A1-C0CC-47C4-BDBD-0A4595A19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59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17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802739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4560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6801099" y="6242486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1259" y="5437978"/>
            <a:ext cx="641037" cy="609441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7374" y="5436962"/>
            <a:ext cx="641037" cy="609441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730" y="5437977"/>
            <a:ext cx="641037" cy="609441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341" y="5423467"/>
            <a:ext cx="641037" cy="609441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838486" y="3718968"/>
            <a:ext cx="2431167" cy="91916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80" name="AutoShape 5"/>
          <p:cNvSpPr>
            <a:spLocks noChangeArrowheads="1"/>
          </p:cNvSpPr>
          <p:nvPr/>
        </p:nvSpPr>
        <p:spPr bwMode="auto">
          <a:xfrm>
            <a:off x="8179361" y="1415791"/>
            <a:ext cx="2910338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grpSp>
        <p:nvGrpSpPr>
          <p:cNvPr id="82" name="Group 59">
            <a:extLst>
              <a:ext uri="{FF2B5EF4-FFF2-40B4-BE49-F238E27FC236}">
                <a16:creationId xmlns:a16="http://schemas.microsoft.com/office/drawing/2014/main" id="{E0B39EAA-617E-4BF6-AE7A-F08A980992A1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83" name="Straight Connector 60">
              <a:extLst>
                <a:ext uri="{FF2B5EF4-FFF2-40B4-BE49-F238E27FC236}">
                  <a16:creationId xmlns:a16="http://schemas.microsoft.com/office/drawing/2014/main" id="{B3C07281-DDC1-45A6-AB90-54BB1E2AE7C4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61">
              <a:extLst>
                <a:ext uri="{FF2B5EF4-FFF2-40B4-BE49-F238E27FC236}">
                  <a16:creationId xmlns:a16="http://schemas.microsoft.com/office/drawing/2014/main" id="{AA18E7B3-F227-4687-BEEE-ADD4785B3A22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26">
            <a:extLst>
              <a:ext uri="{FF2B5EF4-FFF2-40B4-BE49-F238E27FC236}">
                <a16:creationId xmlns:a16="http://schemas.microsoft.com/office/drawing/2014/main" id="{C4925A2B-FFF0-4C17-BAC2-39D1F679DE97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107" name="Straight Connector 27">
              <a:extLst>
                <a:ext uri="{FF2B5EF4-FFF2-40B4-BE49-F238E27FC236}">
                  <a16:creationId xmlns:a16="http://schemas.microsoft.com/office/drawing/2014/main" id="{7795D77D-5F9D-4287-A899-3797212D66F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8">
              <a:extLst>
                <a:ext uri="{FF2B5EF4-FFF2-40B4-BE49-F238E27FC236}">
                  <a16:creationId xmlns:a16="http://schemas.microsoft.com/office/drawing/2014/main" id="{34D11B67-D456-43B6-BE71-5A7BF0C415A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59">
            <a:extLst>
              <a:ext uri="{FF2B5EF4-FFF2-40B4-BE49-F238E27FC236}">
                <a16:creationId xmlns:a16="http://schemas.microsoft.com/office/drawing/2014/main" id="{26B76DC6-862C-41C0-8894-2D582B3878FE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113" name="Straight Connector 60">
              <a:extLst>
                <a:ext uri="{FF2B5EF4-FFF2-40B4-BE49-F238E27FC236}">
                  <a16:creationId xmlns:a16="http://schemas.microsoft.com/office/drawing/2014/main" id="{F10B3D8B-4AFD-46C6-9958-DAFA6206F02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61">
              <a:extLst>
                <a:ext uri="{FF2B5EF4-FFF2-40B4-BE49-F238E27FC236}">
                  <a16:creationId xmlns:a16="http://schemas.microsoft.com/office/drawing/2014/main" id="{4B1ECD15-E971-4B67-B587-91833826C11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59">
            <a:extLst>
              <a:ext uri="{FF2B5EF4-FFF2-40B4-BE49-F238E27FC236}">
                <a16:creationId xmlns:a16="http://schemas.microsoft.com/office/drawing/2014/main" id="{2D3F7371-72D9-4FE6-AF22-942B9F3F0F56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116" name="Straight Connector 60">
              <a:extLst>
                <a:ext uri="{FF2B5EF4-FFF2-40B4-BE49-F238E27FC236}">
                  <a16:creationId xmlns:a16="http://schemas.microsoft.com/office/drawing/2014/main" id="{FEC39A82-62F3-4981-B24B-6C33A0C2683A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1">
              <a:extLst>
                <a:ext uri="{FF2B5EF4-FFF2-40B4-BE49-F238E27FC236}">
                  <a16:creationId xmlns:a16="http://schemas.microsoft.com/office/drawing/2014/main" id="{50BDBEA2-184F-4308-AE1F-175F66C8718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59">
            <a:extLst>
              <a:ext uri="{FF2B5EF4-FFF2-40B4-BE49-F238E27FC236}">
                <a16:creationId xmlns:a16="http://schemas.microsoft.com/office/drawing/2014/main" id="{2A2E7A07-9E81-472E-811C-37CDC6A4114C}"/>
              </a:ext>
            </a:extLst>
          </p:cNvPr>
          <p:cNvGrpSpPr/>
          <p:nvPr/>
        </p:nvGrpSpPr>
        <p:grpSpPr>
          <a:xfrm>
            <a:off x="4359355" y="1277108"/>
            <a:ext cx="304642" cy="304721"/>
            <a:chOff x="1066800" y="2819400"/>
            <a:chExt cx="228600" cy="304800"/>
          </a:xfrm>
        </p:grpSpPr>
        <p:cxnSp>
          <p:nvCxnSpPr>
            <p:cNvPr id="119" name="Straight Connector 60">
              <a:extLst>
                <a:ext uri="{FF2B5EF4-FFF2-40B4-BE49-F238E27FC236}">
                  <a16:creationId xmlns:a16="http://schemas.microsoft.com/office/drawing/2014/main" id="{4A36F66E-F94C-4A8D-A8AB-1615C7BEA5FE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61">
              <a:extLst>
                <a:ext uri="{FF2B5EF4-FFF2-40B4-BE49-F238E27FC236}">
                  <a16:creationId xmlns:a16="http://schemas.microsoft.com/office/drawing/2014/main" id="{C8C0F3D9-2B59-4A55-8E65-CD5E2E4C4EC9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59">
            <a:extLst>
              <a:ext uri="{FF2B5EF4-FFF2-40B4-BE49-F238E27FC236}">
                <a16:creationId xmlns:a16="http://schemas.microsoft.com/office/drawing/2014/main" id="{0BF386D6-550F-4264-A176-2C4C87D67AFC}"/>
              </a:ext>
            </a:extLst>
          </p:cNvPr>
          <p:cNvGrpSpPr/>
          <p:nvPr/>
        </p:nvGrpSpPr>
        <p:grpSpPr>
          <a:xfrm>
            <a:off x="4903656" y="1277108"/>
            <a:ext cx="304642" cy="304721"/>
            <a:chOff x="1066800" y="2819400"/>
            <a:chExt cx="228600" cy="304800"/>
          </a:xfrm>
        </p:grpSpPr>
        <p:cxnSp>
          <p:nvCxnSpPr>
            <p:cNvPr id="122" name="Straight Connector 60">
              <a:extLst>
                <a:ext uri="{FF2B5EF4-FFF2-40B4-BE49-F238E27FC236}">
                  <a16:creationId xmlns:a16="http://schemas.microsoft.com/office/drawing/2014/main" id="{4A5CE024-E0A7-4601-95EC-459BB6537E5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1">
              <a:extLst>
                <a:ext uri="{FF2B5EF4-FFF2-40B4-BE49-F238E27FC236}">
                  <a16:creationId xmlns:a16="http://schemas.microsoft.com/office/drawing/2014/main" id="{A3E11613-DC59-45D3-8989-68A9C7C4DB14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59">
            <a:extLst>
              <a:ext uri="{FF2B5EF4-FFF2-40B4-BE49-F238E27FC236}">
                <a16:creationId xmlns:a16="http://schemas.microsoft.com/office/drawing/2014/main" id="{11AB727C-F4A9-4657-BEB4-59D5D72994B4}"/>
              </a:ext>
            </a:extLst>
          </p:cNvPr>
          <p:cNvGrpSpPr/>
          <p:nvPr/>
        </p:nvGrpSpPr>
        <p:grpSpPr>
          <a:xfrm>
            <a:off x="5543867" y="1277108"/>
            <a:ext cx="304642" cy="304721"/>
            <a:chOff x="1066800" y="2819400"/>
            <a:chExt cx="228600" cy="304800"/>
          </a:xfrm>
        </p:grpSpPr>
        <p:cxnSp>
          <p:nvCxnSpPr>
            <p:cNvPr id="125" name="Straight Connector 60">
              <a:extLst>
                <a:ext uri="{FF2B5EF4-FFF2-40B4-BE49-F238E27FC236}">
                  <a16:creationId xmlns:a16="http://schemas.microsoft.com/office/drawing/2014/main" id="{E632C679-FDF5-498F-93A1-0D91DF383DC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1">
              <a:extLst>
                <a:ext uri="{FF2B5EF4-FFF2-40B4-BE49-F238E27FC236}">
                  <a16:creationId xmlns:a16="http://schemas.microsoft.com/office/drawing/2014/main" id="{5E2FA645-1038-45FF-8A80-4353740A7BF2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59">
            <a:extLst>
              <a:ext uri="{FF2B5EF4-FFF2-40B4-BE49-F238E27FC236}">
                <a16:creationId xmlns:a16="http://schemas.microsoft.com/office/drawing/2014/main" id="{C144E964-CC94-41DD-A24A-9B03FEFF72F1}"/>
              </a:ext>
            </a:extLst>
          </p:cNvPr>
          <p:cNvGrpSpPr/>
          <p:nvPr/>
        </p:nvGrpSpPr>
        <p:grpSpPr>
          <a:xfrm>
            <a:off x="6171277" y="1281112"/>
            <a:ext cx="304642" cy="304721"/>
            <a:chOff x="1066800" y="2819400"/>
            <a:chExt cx="228600" cy="304800"/>
          </a:xfrm>
        </p:grpSpPr>
        <p:cxnSp>
          <p:nvCxnSpPr>
            <p:cNvPr id="128" name="Straight Connector 60">
              <a:extLst>
                <a:ext uri="{FF2B5EF4-FFF2-40B4-BE49-F238E27FC236}">
                  <a16:creationId xmlns:a16="http://schemas.microsoft.com/office/drawing/2014/main" id="{4FFA9F60-1E51-4197-8E75-C41B24121C1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1">
              <a:extLst>
                <a:ext uri="{FF2B5EF4-FFF2-40B4-BE49-F238E27FC236}">
                  <a16:creationId xmlns:a16="http://schemas.microsoft.com/office/drawing/2014/main" id="{CB104DAC-2E64-4346-82C6-A4EEFB01F8F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Slide Number">
            <a:extLst>
              <a:ext uri="{FF2B5EF4-FFF2-40B4-BE49-F238E27FC236}">
                <a16:creationId xmlns:a16="http://schemas.microsoft.com/office/drawing/2014/main" id="{A56EF7D1-B386-4B56-9894-489024E3F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18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18</a:t>
            </a:r>
            <a:r>
              <a:rPr lang="en-US" dirty="0"/>
              <a:t>)</a:t>
            </a:r>
          </a:p>
        </p:txBody>
      </p:sp>
      <p:grpSp>
        <p:nvGrpSpPr>
          <p:cNvPr id="86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87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8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9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9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9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97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01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39" name="Straight Connector 3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11" name="Straight Connector 11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826813" y="3802739"/>
            <a:ext cx="641037" cy="609441"/>
            <a:chOff x="1066800" y="2819400"/>
            <a:chExt cx="228600" cy="304800"/>
          </a:xfrm>
        </p:grpSpPr>
        <p:cxnSp>
          <p:nvCxnSpPr>
            <p:cNvPr id="45" name="Straight Connector 4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7167875" y="3804560"/>
            <a:ext cx="641037" cy="609441"/>
            <a:chOff x="1066800" y="2819400"/>
            <a:chExt cx="228600" cy="304800"/>
          </a:xfrm>
        </p:grpSpPr>
        <p:cxnSp>
          <p:nvCxnSpPr>
            <p:cNvPr id="55" name="Straight Connector 5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ight Arrow 50"/>
          <p:cNvSpPr/>
          <p:nvPr/>
        </p:nvSpPr>
        <p:spPr>
          <a:xfrm rot="16200000">
            <a:off x="7824091" y="6242486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3521259" y="5437978"/>
            <a:ext cx="641037" cy="609441"/>
            <a:chOff x="1066800" y="2819400"/>
            <a:chExt cx="2286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4537374" y="5436962"/>
            <a:ext cx="641037" cy="609441"/>
            <a:chOff x="1066800" y="2819400"/>
            <a:chExt cx="2286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556730" y="5437977"/>
            <a:ext cx="641037" cy="609441"/>
            <a:chOff x="1066800" y="2819400"/>
            <a:chExt cx="2286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47341" y="5423467"/>
            <a:ext cx="641037" cy="609441"/>
            <a:chOff x="1066800" y="2819400"/>
            <a:chExt cx="2286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7698356" y="5422452"/>
            <a:ext cx="641037" cy="609441"/>
            <a:chOff x="1066800" y="2819400"/>
            <a:chExt cx="2286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838486" y="3718968"/>
            <a:ext cx="2431167" cy="919162"/>
          </a:xfrm>
          <a:prstGeom prst="wedgeRoundRectCallout">
            <a:avLst>
              <a:gd name="adj1" fmla="val -69997"/>
              <a:gd name="adj2" fmla="val 47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No child nodes to enqueue</a:t>
            </a:r>
          </a:p>
        </p:txBody>
      </p:sp>
      <p:sp>
        <p:nvSpPr>
          <p:cNvPr id="107" name="AutoShape 5"/>
          <p:cNvSpPr>
            <a:spLocks noChangeArrowheads="1"/>
          </p:cNvSpPr>
          <p:nvPr/>
        </p:nvSpPr>
        <p:spPr bwMode="auto">
          <a:xfrm>
            <a:off x="8179361" y="1415791"/>
            <a:ext cx="2865350" cy="1327677"/>
          </a:xfrm>
          <a:prstGeom prst="wedgeRoundRectCallout">
            <a:avLst>
              <a:gd name="adj1" fmla="val -72025"/>
              <a:gd name="adj2" fmla="val 46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Remove from the queue the next node and print it</a:t>
            </a:r>
          </a:p>
        </p:txBody>
      </p:sp>
      <p:grpSp>
        <p:nvGrpSpPr>
          <p:cNvPr id="115" name="Group 59">
            <a:extLst>
              <a:ext uri="{FF2B5EF4-FFF2-40B4-BE49-F238E27FC236}">
                <a16:creationId xmlns:a16="http://schemas.microsoft.com/office/drawing/2014/main" id="{B48081A3-F2DB-460E-A1BE-E68D4B177C1A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116" name="Straight Connector 60">
              <a:extLst>
                <a:ext uri="{FF2B5EF4-FFF2-40B4-BE49-F238E27FC236}">
                  <a16:creationId xmlns:a16="http://schemas.microsoft.com/office/drawing/2014/main" id="{DE8141A1-50F7-40BC-9986-183D730505D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61">
              <a:extLst>
                <a:ext uri="{FF2B5EF4-FFF2-40B4-BE49-F238E27FC236}">
                  <a16:creationId xmlns:a16="http://schemas.microsoft.com/office/drawing/2014/main" id="{0F89B72B-FE07-49E4-B376-7E3485A3386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26">
            <a:extLst>
              <a:ext uri="{FF2B5EF4-FFF2-40B4-BE49-F238E27FC236}">
                <a16:creationId xmlns:a16="http://schemas.microsoft.com/office/drawing/2014/main" id="{57DE5DF7-BE3E-4A89-B69A-22B9BBFF20EF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119" name="Straight Connector 27">
              <a:extLst>
                <a:ext uri="{FF2B5EF4-FFF2-40B4-BE49-F238E27FC236}">
                  <a16:creationId xmlns:a16="http://schemas.microsoft.com/office/drawing/2014/main" id="{B8F56B79-EE81-47BF-9C0B-A705B1FAAE7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28">
              <a:extLst>
                <a:ext uri="{FF2B5EF4-FFF2-40B4-BE49-F238E27FC236}">
                  <a16:creationId xmlns:a16="http://schemas.microsoft.com/office/drawing/2014/main" id="{12668EC2-6E6A-44AB-A2A7-97AFADB13B7C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59">
            <a:extLst>
              <a:ext uri="{FF2B5EF4-FFF2-40B4-BE49-F238E27FC236}">
                <a16:creationId xmlns:a16="http://schemas.microsoft.com/office/drawing/2014/main" id="{79E597AD-513E-462C-8C1E-DA862A7984A2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122" name="Straight Connector 60">
              <a:extLst>
                <a:ext uri="{FF2B5EF4-FFF2-40B4-BE49-F238E27FC236}">
                  <a16:creationId xmlns:a16="http://schemas.microsoft.com/office/drawing/2014/main" id="{64AFA8BD-B437-40C4-9BA9-B2FCC809A251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61">
              <a:extLst>
                <a:ext uri="{FF2B5EF4-FFF2-40B4-BE49-F238E27FC236}">
                  <a16:creationId xmlns:a16="http://schemas.microsoft.com/office/drawing/2014/main" id="{2767A612-C1F9-4FE7-8716-AD10E994CC5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59">
            <a:extLst>
              <a:ext uri="{FF2B5EF4-FFF2-40B4-BE49-F238E27FC236}">
                <a16:creationId xmlns:a16="http://schemas.microsoft.com/office/drawing/2014/main" id="{440F1811-362C-42FC-90D0-7DD3F4E2A56F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125" name="Straight Connector 60">
              <a:extLst>
                <a:ext uri="{FF2B5EF4-FFF2-40B4-BE49-F238E27FC236}">
                  <a16:creationId xmlns:a16="http://schemas.microsoft.com/office/drawing/2014/main" id="{31B63A0D-B031-4B40-B3C1-3D91D52C101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61">
              <a:extLst>
                <a:ext uri="{FF2B5EF4-FFF2-40B4-BE49-F238E27FC236}">
                  <a16:creationId xmlns:a16="http://schemas.microsoft.com/office/drawing/2014/main" id="{A2A6AEAD-8CB1-4B9B-AADB-BB9BF529A94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59">
            <a:extLst>
              <a:ext uri="{FF2B5EF4-FFF2-40B4-BE49-F238E27FC236}">
                <a16:creationId xmlns:a16="http://schemas.microsoft.com/office/drawing/2014/main" id="{D92164E3-2E92-4DAD-9BA2-27BD147A894B}"/>
              </a:ext>
            </a:extLst>
          </p:cNvPr>
          <p:cNvGrpSpPr/>
          <p:nvPr/>
        </p:nvGrpSpPr>
        <p:grpSpPr>
          <a:xfrm>
            <a:off x="4359355" y="1277108"/>
            <a:ext cx="304642" cy="304721"/>
            <a:chOff x="1066800" y="2819400"/>
            <a:chExt cx="228600" cy="304800"/>
          </a:xfrm>
        </p:grpSpPr>
        <p:cxnSp>
          <p:nvCxnSpPr>
            <p:cNvPr id="128" name="Straight Connector 60">
              <a:extLst>
                <a:ext uri="{FF2B5EF4-FFF2-40B4-BE49-F238E27FC236}">
                  <a16:creationId xmlns:a16="http://schemas.microsoft.com/office/drawing/2014/main" id="{BDEEE998-DF1B-45CD-84FE-228CC97C2CE0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61">
              <a:extLst>
                <a:ext uri="{FF2B5EF4-FFF2-40B4-BE49-F238E27FC236}">
                  <a16:creationId xmlns:a16="http://schemas.microsoft.com/office/drawing/2014/main" id="{1663EAC8-FFDF-47C3-AE8B-D79B30B72A3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59">
            <a:extLst>
              <a:ext uri="{FF2B5EF4-FFF2-40B4-BE49-F238E27FC236}">
                <a16:creationId xmlns:a16="http://schemas.microsoft.com/office/drawing/2014/main" id="{04EB4E6D-7E6E-479B-9B4C-B6F60D1A46F1}"/>
              </a:ext>
            </a:extLst>
          </p:cNvPr>
          <p:cNvGrpSpPr/>
          <p:nvPr/>
        </p:nvGrpSpPr>
        <p:grpSpPr>
          <a:xfrm>
            <a:off x="4903656" y="1277108"/>
            <a:ext cx="304642" cy="304721"/>
            <a:chOff x="1066800" y="2819400"/>
            <a:chExt cx="228600" cy="304800"/>
          </a:xfrm>
        </p:grpSpPr>
        <p:cxnSp>
          <p:nvCxnSpPr>
            <p:cNvPr id="131" name="Straight Connector 60">
              <a:extLst>
                <a:ext uri="{FF2B5EF4-FFF2-40B4-BE49-F238E27FC236}">
                  <a16:creationId xmlns:a16="http://schemas.microsoft.com/office/drawing/2014/main" id="{BAB65AC8-6A79-4FF1-9450-FED0EB91C675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61">
              <a:extLst>
                <a:ext uri="{FF2B5EF4-FFF2-40B4-BE49-F238E27FC236}">
                  <a16:creationId xmlns:a16="http://schemas.microsoft.com/office/drawing/2014/main" id="{DCFAA178-C5CD-4A2D-A38F-3D6910AE3DF9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59">
            <a:extLst>
              <a:ext uri="{FF2B5EF4-FFF2-40B4-BE49-F238E27FC236}">
                <a16:creationId xmlns:a16="http://schemas.microsoft.com/office/drawing/2014/main" id="{57B85442-B28E-4020-85E6-575816FE4CC6}"/>
              </a:ext>
            </a:extLst>
          </p:cNvPr>
          <p:cNvGrpSpPr/>
          <p:nvPr/>
        </p:nvGrpSpPr>
        <p:grpSpPr>
          <a:xfrm>
            <a:off x="5543867" y="1277108"/>
            <a:ext cx="304642" cy="304721"/>
            <a:chOff x="1066800" y="2819400"/>
            <a:chExt cx="228600" cy="304800"/>
          </a:xfrm>
        </p:grpSpPr>
        <p:cxnSp>
          <p:nvCxnSpPr>
            <p:cNvPr id="134" name="Straight Connector 60">
              <a:extLst>
                <a:ext uri="{FF2B5EF4-FFF2-40B4-BE49-F238E27FC236}">
                  <a16:creationId xmlns:a16="http://schemas.microsoft.com/office/drawing/2014/main" id="{B500D91D-0D0E-4CD4-BB0E-0F0CFAC13CA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61">
              <a:extLst>
                <a:ext uri="{FF2B5EF4-FFF2-40B4-BE49-F238E27FC236}">
                  <a16:creationId xmlns:a16="http://schemas.microsoft.com/office/drawing/2014/main" id="{A305D0DE-3926-46A0-9F68-B03571564CB0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59">
            <a:extLst>
              <a:ext uri="{FF2B5EF4-FFF2-40B4-BE49-F238E27FC236}">
                <a16:creationId xmlns:a16="http://schemas.microsoft.com/office/drawing/2014/main" id="{3F5BC623-8D5B-405B-A36F-D08EAF72E98A}"/>
              </a:ext>
            </a:extLst>
          </p:cNvPr>
          <p:cNvGrpSpPr/>
          <p:nvPr/>
        </p:nvGrpSpPr>
        <p:grpSpPr>
          <a:xfrm>
            <a:off x="6171277" y="1281112"/>
            <a:ext cx="304642" cy="304721"/>
            <a:chOff x="1066800" y="2819400"/>
            <a:chExt cx="228600" cy="304800"/>
          </a:xfrm>
        </p:grpSpPr>
        <p:cxnSp>
          <p:nvCxnSpPr>
            <p:cNvPr id="137" name="Straight Connector 60">
              <a:extLst>
                <a:ext uri="{FF2B5EF4-FFF2-40B4-BE49-F238E27FC236}">
                  <a16:creationId xmlns:a16="http://schemas.microsoft.com/office/drawing/2014/main" id="{9A1EA0E8-BF41-4E4F-9AD1-07B78FFC3FBB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61">
              <a:extLst>
                <a:ext uri="{FF2B5EF4-FFF2-40B4-BE49-F238E27FC236}">
                  <a16:creationId xmlns:a16="http://schemas.microsoft.com/office/drawing/2014/main" id="{C4DE2FDC-FE76-43AA-9667-776BA5D69BB5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59">
            <a:extLst>
              <a:ext uri="{FF2B5EF4-FFF2-40B4-BE49-F238E27FC236}">
                <a16:creationId xmlns:a16="http://schemas.microsoft.com/office/drawing/2014/main" id="{A16C025F-C0B5-457D-BF07-B3A1335F9166}"/>
              </a:ext>
            </a:extLst>
          </p:cNvPr>
          <p:cNvGrpSpPr/>
          <p:nvPr/>
        </p:nvGrpSpPr>
        <p:grpSpPr>
          <a:xfrm>
            <a:off x="6715578" y="1277108"/>
            <a:ext cx="304642" cy="304721"/>
            <a:chOff x="1066800" y="2819400"/>
            <a:chExt cx="228600" cy="304800"/>
          </a:xfrm>
        </p:grpSpPr>
        <p:cxnSp>
          <p:nvCxnSpPr>
            <p:cNvPr id="140" name="Straight Connector 60">
              <a:extLst>
                <a:ext uri="{FF2B5EF4-FFF2-40B4-BE49-F238E27FC236}">
                  <a16:creationId xmlns:a16="http://schemas.microsoft.com/office/drawing/2014/main" id="{55E9B2AF-9408-4528-B187-180A353AB56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61">
              <a:extLst>
                <a:ext uri="{FF2B5EF4-FFF2-40B4-BE49-F238E27FC236}">
                  <a16:creationId xmlns:a16="http://schemas.microsoft.com/office/drawing/2014/main" id="{C1EF4474-0584-4F66-85BC-1A00BD5EBA9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Slide Number">
            <a:extLst>
              <a:ext uri="{FF2B5EF4-FFF2-40B4-BE49-F238E27FC236}">
                <a16:creationId xmlns:a16="http://schemas.microsoft.com/office/drawing/2014/main" id="{1125C786-F223-4D57-855B-EBC952271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82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0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Queue: 7, 19, 21, 14</a:t>
            </a:r>
            <a:r>
              <a:rPr lang="bg-BG" dirty="0"/>
              <a:t>, 1, 12, 31, 23, 6</a:t>
            </a:r>
            <a:endParaRPr lang="en-US" dirty="0"/>
          </a:p>
          <a:p>
            <a:r>
              <a:rPr lang="en-US" dirty="0"/>
              <a:t>Output: 7, 19</a:t>
            </a:r>
            <a:r>
              <a:rPr lang="bg-BG" dirty="0"/>
              <a:t>, 21, 14, 1,</a:t>
            </a:r>
            <a:br>
              <a:rPr lang="bg-BG" dirty="0"/>
            </a:br>
            <a:r>
              <a:rPr lang="bg-BG" dirty="0"/>
              <a:t>12, 31, 23, 6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 in Action (Step </a:t>
            </a:r>
            <a:r>
              <a:rPr lang="bg-BG" dirty="0"/>
              <a:t>19</a:t>
            </a:r>
            <a:r>
              <a:rPr lang="en-US" dirty="0"/>
              <a:t>)</a:t>
            </a:r>
          </a:p>
        </p:txBody>
      </p:sp>
      <p:sp>
        <p:nvSpPr>
          <p:cNvPr id="85" name="AutoShape 5"/>
          <p:cNvSpPr>
            <a:spLocks noChangeArrowheads="1"/>
          </p:cNvSpPr>
          <p:nvPr/>
        </p:nvSpPr>
        <p:spPr bwMode="auto">
          <a:xfrm>
            <a:off x="8343597" y="1614769"/>
            <a:ext cx="2627935" cy="918878"/>
          </a:xfrm>
          <a:prstGeom prst="wedgeRoundRectCallout">
            <a:avLst>
              <a:gd name="adj1" fmla="val -75137"/>
              <a:gd name="adj2" fmla="val 534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The queue is empty </a:t>
            </a:r>
            <a:r>
              <a:rPr lang="en-US" sz="2399" b="1">
                <a:solidFill>
                  <a:srgbClr val="FFFFFF"/>
                </a:solidFill>
                <a:sym typeface="Wingdings" pitchFamily="2" charset="2"/>
              </a:rPr>
              <a:t> stop</a:t>
            </a:r>
            <a:endParaRPr lang="bg-BG" sz="2399" b="1" dirty="0">
              <a:solidFill>
                <a:srgbClr val="FFFFFF"/>
              </a:solidFill>
            </a:endParaRPr>
          </a:p>
        </p:txBody>
      </p:sp>
      <p:grpSp>
        <p:nvGrpSpPr>
          <p:cNvPr id="157" name="Group 40"/>
          <p:cNvGrpSpPr/>
          <p:nvPr/>
        </p:nvGrpSpPr>
        <p:grpSpPr>
          <a:xfrm>
            <a:off x="3455777" y="2059557"/>
            <a:ext cx="4901041" cy="4037548"/>
            <a:chOff x="4114800" y="2007160"/>
            <a:chExt cx="3677696" cy="3048000"/>
          </a:xfrm>
        </p:grpSpPr>
        <p:sp>
          <p:nvSpPr>
            <p:cNvPr id="158" name="Line 10"/>
            <p:cNvSpPr>
              <a:spLocks noChangeShapeType="1"/>
            </p:cNvSpPr>
            <p:nvPr/>
          </p:nvSpPr>
          <p:spPr bwMode="auto">
            <a:xfrm flipH="1">
              <a:off x="5315576" y="2519312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6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6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6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93705" cy="718966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72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3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74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7F8FAF"/>
            </a:solidFill>
            <a:ln w="38100">
              <a:solidFill>
                <a:schemeClr val="accent5">
                  <a:lumMod val="20000"/>
                  <a:lumOff val="80000"/>
                </a:schemeClr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5839544" y="2106650"/>
            <a:ext cx="641037" cy="609441"/>
            <a:chOff x="1066800" y="2819400"/>
            <a:chExt cx="228600" cy="304800"/>
          </a:xfrm>
        </p:grpSpPr>
        <p:cxnSp>
          <p:nvCxnSpPr>
            <p:cNvPr id="176" name="Straight Connector 175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4545720" y="3802012"/>
            <a:ext cx="641037" cy="609441"/>
            <a:chOff x="1066800" y="2819400"/>
            <a:chExt cx="228600" cy="304800"/>
          </a:xfrm>
        </p:grpSpPr>
        <p:cxnSp>
          <p:nvCxnSpPr>
            <p:cNvPr id="179" name="Straight Connector 178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/>
          <p:cNvGrpSpPr/>
          <p:nvPr/>
        </p:nvGrpSpPr>
        <p:grpSpPr>
          <a:xfrm>
            <a:off x="5826813" y="3802739"/>
            <a:ext cx="641037" cy="609441"/>
            <a:chOff x="1066800" y="2819400"/>
            <a:chExt cx="228600" cy="304800"/>
          </a:xfrm>
        </p:grpSpPr>
        <p:cxnSp>
          <p:nvCxnSpPr>
            <p:cNvPr id="182" name="Straight Connector 181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7167875" y="3804560"/>
            <a:ext cx="641037" cy="609441"/>
            <a:chOff x="1066800" y="2819400"/>
            <a:chExt cx="228600" cy="304800"/>
          </a:xfrm>
        </p:grpSpPr>
        <p:cxnSp>
          <p:nvCxnSpPr>
            <p:cNvPr id="185" name="Straight Connector 184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3521259" y="5437978"/>
            <a:ext cx="641037" cy="609441"/>
            <a:chOff x="1066800" y="2819400"/>
            <a:chExt cx="228600" cy="304800"/>
          </a:xfrm>
        </p:grpSpPr>
        <p:cxnSp>
          <p:nvCxnSpPr>
            <p:cNvPr id="188" name="Straight Connector 187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537374" y="5436962"/>
            <a:ext cx="641037" cy="609441"/>
            <a:chOff x="1066800" y="2819400"/>
            <a:chExt cx="228600" cy="304800"/>
          </a:xfrm>
        </p:grpSpPr>
        <p:cxnSp>
          <p:nvCxnSpPr>
            <p:cNvPr id="191" name="Straight Connector 190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556730" y="5437977"/>
            <a:ext cx="641037" cy="609441"/>
            <a:chOff x="1066800" y="2819400"/>
            <a:chExt cx="228600" cy="304800"/>
          </a:xfrm>
        </p:grpSpPr>
        <p:cxnSp>
          <p:nvCxnSpPr>
            <p:cNvPr id="194" name="Straight Connector 193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6647341" y="5423467"/>
            <a:ext cx="641037" cy="609441"/>
            <a:chOff x="1066800" y="2819400"/>
            <a:chExt cx="228600" cy="304800"/>
          </a:xfrm>
        </p:grpSpPr>
        <p:cxnSp>
          <p:nvCxnSpPr>
            <p:cNvPr id="197" name="Straight Connector 196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7698356" y="5422452"/>
            <a:ext cx="641037" cy="609441"/>
            <a:chOff x="1066800" y="2819400"/>
            <a:chExt cx="228600" cy="304800"/>
          </a:xfrm>
        </p:grpSpPr>
        <p:cxnSp>
          <p:nvCxnSpPr>
            <p:cNvPr id="200" name="Straight Connector 199"/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762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59">
            <a:extLst>
              <a:ext uri="{FF2B5EF4-FFF2-40B4-BE49-F238E27FC236}">
                <a16:creationId xmlns:a16="http://schemas.microsoft.com/office/drawing/2014/main" id="{7DEAAB23-B466-486E-8F8B-BA4EF8757451}"/>
              </a:ext>
            </a:extLst>
          </p:cNvPr>
          <p:cNvGrpSpPr/>
          <p:nvPr/>
        </p:nvGrpSpPr>
        <p:grpSpPr>
          <a:xfrm>
            <a:off x="2573454" y="1277108"/>
            <a:ext cx="304642" cy="304721"/>
            <a:chOff x="1066800" y="2819400"/>
            <a:chExt cx="228600" cy="304800"/>
          </a:xfrm>
        </p:grpSpPr>
        <p:cxnSp>
          <p:nvCxnSpPr>
            <p:cNvPr id="83" name="Straight Connector 60">
              <a:extLst>
                <a:ext uri="{FF2B5EF4-FFF2-40B4-BE49-F238E27FC236}">
                  <a16:creationId xmlns:a16="http://schemas.microsoft.com/office/drawing/2014/main" id="{5B6CC721-FF79-46BD-BA12-873B186A898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61">
              <a:extLst>
                <a:ext uri="{FF2B5EF4-FFF2-40B4-BE49-F238E27FC236}">
                  <a16:creationId xmlns:a16="http://schemas.microsoft.com/office/drawing/2014/main" id="{727F8B3A-3ECD-4E04-AAEA-92DADEA2775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26">
            <a:extLst>
              <a:ext uri="{FF2B5EF4-FFF2-40B4-BE49-F238E27FC236}">
                <a16:creationId xmlns:a16="http://schemas.microsoft.com/office/drawing/2014/main" id="{4F139515-F578-46E5-BF27-3E8A11E83A84}"/>
              </a:ext>
            </a:extLst>
          </p:cNvPr>
          <p:cNvGrpSpPr/>
          <p:nvPr/>
        </p:nvGrpSpPr>
        <p:grpSpPr>
          <a:xfrm>
            <a:off x="2012343" y="1277107"/>
            <a:ext cx="304642" cy="304721"/>
            <a:chOff x="1066800" y="2819400"/>
            <a:chExt cx="228600" cy="304800"/>
          </a:xfrm>
        </p:grpSpPr>
        <p:cxnSp>
          <p:nvCxnSpPr>
            <p:cNvPr id="87" name="Straight Connector 27">
              <a:extLst>
                <a:ext uri="{FF2B5EF4-FFF2-40B4-BE49-F238E27FC236}">
                  <a16:creationId xmlns:a16="http://schemas.microsoft.com/office/drawing/2014/main" id="{2B307B96-69C8-4E1C-96F7-204BB9E5041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28">
              <a:extLst>
                <a:ext uri="{FF2B5EF4-FFF2-40B4-BE49-F238E27FC236}">
                  <a16:creationId xmlns:a16="http://schemas.microsoft.com/office/drawing/2014/main" id="{0544D1EB-2AB9-46B5-9126-17A37B7E73FD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59">
            <a:extLst>
              <a:ext uri="{FF2B5EF4-FFF2-40B4-BE49-F238E27FC236}">
                <a16:creationId xmlns:a16="http://schemas.microsoft.com/office/drawing/2014/main" id="{8B89F025-4BE7-4A8C-AD9A-F363EA80E96D}"/>
              </a:ext>
            </a:extLst>
          </p:cNvPr>
          <p:cNvGrpSpPr/>
          <p:nvPr/>
        </p:nvGrpSpPr>
        <p:grpSpPr>
          <a:xfrm>
            <a:off x="3151134" y="1277107"/>
            <a:ext cx="304642" cy="304721"/>
            <a:chOff x="1066800" y="2819400"/>
            <a:chExt cx="228600" cy="304800"/>
          </a:xfrm>
        </p:grpSpPr>
        <p:cxnSp>
          <p:nvCxnSpPr>
            <p:cNvPr id="90" name="Straight Connector 60">
              <a:extLst>
                <a:ext uri="{FF2B5EF4-FFF2-40B4-BE49-F238E27FC236}">
                  <a16:creationId xmlns:a16="http://schemas.microsoft.com/office/drawing/2014/main" id="{EDF14755-DDFF-4DE8-8815-2EC7735B0D1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61">
              <a:extLst>
                <a:ext uri="{FF2B5EF4-FFF2-40B4-BE49-F238E27FC236}">
                  <a16:creationId xmlns:a16="http://schemas.microsoft.com/office/drawing/2014/main" id="{C52A30A1-092A-47E5-B849-BBF75B46C1A3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59">
            <a:extLst>
              <a:ext uri="{FF2B5EF4-FFF2-40B4-BE49-F238E27FC236}">
                <a16:creationId xmlns:a16="http://schemas.microsoft.com/office/drawing/2014/main" id="{FAE64F65-E857-4A44-8F47-C0F70FD80853}"/>
              </a:ext>
            </a:extLst>
          </p:cNvPr>
          <p:cNvGrpSpPr/>
          <p:nvPr/>
        </p:nvGrpSpPr>
        <p:grpSpPr>
          <a:xfrm>
            <a:off x="3843017" y="1277108"/>
            <a:ext cx="304642" cy="304721"/>
            <a:chOff x="1066800" y="2819400"/>
            <a:chExt cx="228600" cy="304800"/>
          </a:xfrm>
        </p:grpSpPr>
        <p:cxnSp>
          <p:nvCxnSpPr>
            <p:cNvPr id="93" name="Straight Connector 60">
              <a:extLst>
                <a:ext uri="{FF2B5EF4-FFF2-40B4-BE49-F238E27FC236}">
                  <a16:creationId xmlns:a16="http://schemas.microsoft.com/office/drawing/2014/main" id="{475D7B46-50B4-4A1A-A282-1EFE880D7CC7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61">
              <a:extLst>
                <a:ext uri="{FF2B5EF4-FFF2-40B4-BE49-F238E27FC236}">
                  <a16:creationId xmlns:a16="http://schemas.microsoft.com/office/drawing/2014/main" id="{3E8C5888-8991-4604-93E3-F2A91690D4A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59">
            <a:extLst>
              <a:ext uri="{FF2B5EF4-FFF2-40B4-BE49-F238E27FC236}">
                <a16:creationId xmlns:a16="http://schemas.microsoft.com/office/drawing/2014/main" id="{8AA71515-0D4C-4EE7-AB6A-43789F23D38E}"/>
              </a:ext>
            </a:extLst>
          </p:cNvPr>
          <p:cNvGrpSpPr/>
          <p:nvPr/>
        </p:nvGrpSpPr>
        <p:grpSpPr>
          <a:xfrm>
            <a:off x="4359355" y="1277108"/>
            <a:ext cx="304642" cy="304721"/>
            <a:chOff x="1066800" y="2819400"/>
            <a:chExt cx="228600" cy="304800"/>
          </a:xfrm>
        </p:grpSpPr>
        <p:cxnSp>
          <p:nvCxnSpPr>
            <p:cNvPr id="96" name="Straight Connector 60">
              <a:extLst>
                <a:ext uri="{FF2B5EF4-FFF2-40B4-BE49-F238E27FC236}">
                  <a16:creationId xmlns:a16="http://schemas.microsoft.com/office/drawing/2014/main" id="{04EFB3BC-6CA6-4689-8B48-DD5FF7821748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61">
              <a:extLst>
                <a:ext uri="{FF2B5EF4-FFF2-40B4-BE49-F238E27FC236}">
                  <a16:creationId xmlns:a16="http://schemas.microsoft.com/office/drawing/2014/main" id="{BDB4EAE6-7EC6-4627-A8B6-51AB2D71668A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59">
            <a:extLst>
              <a:ext uri="{FF2B5EF4-FFF2-40B4-BE49-F238E27FC236}">
                <a16:creationId xmlns:a16="http://schemas.microsoft.com/office/drawing/2014/main" id="{C3E27E05-ED49-460F-B582-006A615E691E}"/>
              </a:ext>
            </a:extLst>
          </p:cNvPr>
          <p:cNvGrpSpPr/>
          <p:nvPr/>
        </p:nvGrpSpPr>
        <p:grpSpPr>
          <a:xfrm>
            <a:off x="4903656" y="1277108"/>
            <a:ext cx="304642" cy="304721"/>
            <a:chOff x="1066800" y="2819400"/>
            <a:chExt cx="228600" cy="304800"/>
          </a:xfrm>
        </p:grpSpPr>
        <p:cxnSp>
          <p:nvCxnSpPr>
            <p:cNvPr id="99" name="Straight Connector 60">
              <a:extLst>
                <a:ext uri="{FF2B5EF4-FFF2-40B4-BE49-F238E27FC236}">
                  <a16:creationId xmlns:a16="http://schemas.microsoft.com/office/drawing/2014/main" id="{54F7708E-6C86-428A-BA90-A5795590CD1D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61">
              <a:extLst>
                <a:ext uri="{FF2B5EF4-FFF2-40B4-BE49-F238E27FC236}">
                  <a16:creationId xmlns:a16="http://schemas.microsoft.com/office/drawing/2014/main" id="{2BAFB3FA-D80D-47FE-A038-8B50E9B3FF52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59">
            <a:extLst>
              <a:ext uri="{FF2B5EF4-FFF2-40B4-BE49-F238E27FC236}">
                <a16:creationId xmlns:a16="http://schemas.microsoft.com/office/drawing/2014/main" id="{F61C9E2C-4357-45AA-975A-EFFA64A14085}"/>
              </a:ext>
            </a:extLst>
          </p:cNvPr>
          <p:cNvGrpSpPr/>
          <p:nvPr/>
        </p:nvGrpSpPr>
        <p:grpSpPr>
          <a:xfrm>
            <a:off x="5543867" y="1277108"/>
            <a:ext cx="304642" cy="304721"/>
            <a:chOff x="1066800" y="2819400"/>
            <a:chExt cx="228600" cy="304800"/>
          </a:xfrm>
        </p:grpSpPr>
        <p:cxnSp>
          <p:nvCxnSpPr>
            <p:cNvPr id="102" name="Straight Connector 60">
              <a:extLst>
                <a:ext uri="{FF2B5EF4-FFF2-40B4-BE49-F238E27FC236}">
                  <a16:creationId xmlns:a16="http://schemas.microsoft.com/office/drawing/2014/main" id="{45181BBC-07FC-4BFC-8619-AA37A0A5B689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61">
              <a:extLst>
                <a:ext uri="{FF2B5EF4-FFF2-40B4-BE49-F238E27FC236}">
                  <a16:creationId xmlns:a16="http://schemas.microsoft.com/office/drawing/2014/main" id="{7CDD3ACC-D185-428C-A908-123A16E12E66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59">
            <a:extLst>
              <a:ext uri="{FF2B5EF4-FFF2-40B4-BE49-F238E27FC236}">
                <a16:creationId xmlns:a16="http://schemas.microsoft.com/office/drawing/2014/main" id="{8F55EA16-6DBD-4B1F-A531-85048E940D4D}"/>
              </a:ext>
            </a:extLst>
          </p:cNvPr>
          <p:cNvGrpSpPr/>
          <p:nvPr/>
        </p:nvGrpSpPr>
        <p:grpSpPr>
          <a:xfrm>
            <a:off x="6171277" y="1281112"/>
            <a:ext cx="304642" cy="304721"/>
            <a:chOff x="1066800" y="2819400"/>
            <a:chExt cx="228600" cy="304800"/>
          </a:xfrm>
        </p:grpSpPr>
        <p:cxnSp>
          <p:nvCxnSpPr>
            <p:cNvPr id="108" name="Straight Connector 60">
              <a:extLst>
                <a:ext uri="{FF2B5EF4-FFF2-40B4-BE49-F238E27FC236}">
                  <a16:creationId xmlns:a16="http://schemas.microsoft.com/office/drawing/2014/main" id="{26E754FC-EA2D-4CA5-AEEE-9BB165A7AC3C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61">
              <a:extLst>
                <a:ext uri="{FF2B5EF4-FFF2-40B4-BE49-F238E27FC236}">
                  <a16:creationId xmlns:a16="http://schemas.microsoft.com/office/drawing/2014/main" id="{F87D52B0-5F39-4868-B0C3-00DFB7D450E7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59">
            <a:extLst>
              <a:ext uri="{FF2B5EF4-FFF2-40B4-BE49-F238E27FC236}">
                <a16:creationId xmlns:a16="http://schemas.microsoft.com/office/drawing/2014/main" id="{34BC2B98-ABC9-4E54-8276-F22DD18F453E}"/>
              </a:ext>
            </a:extLst>
          </p:cNvPr>
          <p:cNvGrpSpPr/>
          <p:nvPr/>
        </p:nvGrpSpPr>
        <p:grpSpPr>
          <a:xfrm>
            <a:off x="6715578" y="1277108"/>
            <a:ext cx="304642" cy="304721"/>
            <a:chOff x="1066800" y="2819400"/>
            <a:chExt cx="228600" cy="304800"/>
          </a:xfrm>
        </p:grpSpPr>
        <p:cxnSp>
          <p:nvCxnSpPr>
            <p:cNvPr id="111" name="Straight Connector 60">
              <a:extLst>
                <a:ext uri="{FF2B5EF4-FFF2-40B4-BE49-F238E27FC236}">
                  <a16:creationId xmlns:a16="http://schemas.microsoft.com/office/drawing/2014/main" id="{9F67441E-4837-411D-93EA-B332FD38D493}"/>
                </a:ext>
              </a:extLst>
            </p:cNvPr>
            <p:cNvCxnSpPr/>
            <p:nvPr/>
          </p:nvCxnSpPr>
          <p:spPr>
            <a:xfrm rot="16200000" flipH="1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61">
              <a:extLst>
                <a:ext uri="{FF2B5EF4-FFF2-40B4-BE49-F238E27FC236}">
                  <a16:creationId xmlns:a16="http://schemas.microsoft.com/office/drawing/2014/main" id="{B1D7ACA6-8B6E-44F7-8E8B-3EEE1E0AE4F8}"/>
                </a:ext>
              </a:extLst>
            </p:cNvPr>
            <p:cNvCxnSpPr/>
            <p:nvPr/>
          </p:nvCxnSpPr>
          <p:spPr>
            <a:xfrm rot="5400000">
              <a:off x="1028700" y="2857500"/>
              <a:ext cx="304800" cy="228600"/>
            </a:xfrm>
            <a:prstGeom prst="line">
              <a:avLst/>
            </a:prstGeom>
            <a:ln w="38100" cap="rnd">
              <a:solidFill>
                <a:srgbClr val="FF2F19"/>
              </a:solidFill>
            </a:ln>
            <a:effectLst>
              <a:outerShdw blurRad="127000" dir="5400000" algn="ctr" rotWithShape="0">
                <a:srgbClr val="FFEDEB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Slide Number">
            <a:extLst>
              <a:ext uri="{FF2B5EF4-FFF2-40B4-BE49-F238E27FC236}">
                <a16:creationId xmlns:a16="http://schemas.microsoft.com/office/drawing/2014/main" id="{92CED5DD-A6E2-4073-BBF0-A20FBCB4C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87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ов контейнер 5">
            <a:extLst>
              <a:ext uri="{FF2B5EF4-FFF2-40B4-BE49-F238E27FC236}">
                <a16:creationId xmlns:a16="http://schemas.microsoft.com/office/drawing/2014/main" id="{E485206E-106F-427E-9699-A78216933801}"/>
              </a:ext>
            </a:extLst>
          </p:cNvPr>
          <p:cNvSpPr txBox="1">
            <a:spLocks/>
          </p:cNvSpPr>
          <p:nvPr/>
        </p:nvSpPr>
        <p:spPr>
          <a:xfrm>
            <a:off x="621072" y="1344521"/>
            <a:ext cx="10946680" cy="525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2400"/>
              <a:t>static void TraverseDirBFS(string directoryPath) {</a:t>
            </a:r>
          </a:p>
          <a:p>
            <a:pPr>
              <a:lnSpc>
                <a:spcPct val="90000"/>
              </a:lnSpc>
            </a:pPr>
            <a:r>
              <a:rPr lang="en-GB" sz="2400"/>
              <a:t>   var visitedDirsQueue = new Queue&lt;</a:t>
            </a:r>
            <a:r>
              <a:rPr lang="en-GB" sz="2400">
                <a:solidFill>
                  <a:schemeClr val="bg1"/>
                </a:solidFill>
              </a:rPr>
              <a:t>DirectoryInfo</a:t>
            </a:r>
            <a:r>
              <a:rPr lang="en-GB" sz="2400"/>
              <a:t>&gt;();</a:t>
            </a:r>
          </a:p>
          <a:p>
            <a:pPr>
              <a:lnSpc>
                <a:spcPct val="90000"/>
              </a:lnSpc>
            </a:pPr>
            <a:r>
              <a:rPr lang="en-GB" sz="2400"/>
              <a:t>   visitedDirsQueue.Enqueue(new DirectoryInfo(directoryPath));</a:t>
            </a:r>
          </a:p>
          <a:p>
            <a:pPr>
              <a:lnSpc>
                <a:spcPct val="90000"/>
              </a:lnSpc>
            </a:pPr>
            <a:endParaRPr lang="en-GB" sz="1100"/>
          </a:p>
          <a:p>
            <a:pPr>
              <a:lnSpc>
                <a:spcPct val="90000"/>
              </a:lnSpc>
            </a:pPr>
            <a:r>
              <a:rPr lang="en-GB" sz="2400"/>
              <a:t>   while (visitedDirsQueue.Count &gt; 0) {</a:t>
            </a:r>
          </a:p>
          <a:p>
            <a:pPr>
              <a:lnSpc>
                <a:spcPct val="90000"/>
              </a:lnSpc>
            </a:pPr>
            <a:r>
              <a:rPr lang="en-GB" sz="2400"/>
              <a:t>      DirectoryInfo currentDir = visitedDirsQueue.Dequeue();</a:t>
            </a:r>
          </a:p>
          <a:p>
            <a:pPr>
              <a:lnSpc>
                <a:spcPct val="90000"/>
              </a:lnSpc>
            </a:pPr>
            <a:r>
              <a:rPr lang="en-GB" sz="2400"/>
              <a:t>      Console.WriteLine(currentDir.FullName);</a:t>
            </a:r>
          </a:p>
          <a:p>
            <a:pPr>
              <a:lnSpc>
                <a:spcPct val="90000"/>
              </a:lnSpc>
            </a:pPr>
            <a:r>
              <a:rPr lang="en-GB" sz="2400"/>
              <a:t>      DirectoryInfo[] children = currentDir.</a:t>
            </a:r>
            <a:r>
              <a:rPr lang="en-GB" sz="2400">
                <a:solidFill>
                  <a:schemeClr val="bg1"/>
                </a:solidFill>
              </a:rPr>
              <a:t>GetDirectories()</a:t>
            </a:r>
            <a:r>
              <a:rPr lang="en-GB" sz="2400"/>
              <a:t>;</a:t>
            </a:r>
          </a:p>
          <a:p>
            <a:pPr>
              <a:lnSpc>
                <a:spcPct val="90000"/>
              </a:lnSpc>
            </a:pPr>
            <a:endParaRPr lang="en-GB" sz="1100"/>
          </a:p>
          <a:p>
            <a:pPr>
              <a:lnSpc>
                <a:spcPct val="90000"/>
              </a:lnSpc>
            </a:pPr>
            <a:r>
              <a:rPr lang="en-GB" sz="2400"/>
              <a:t>      foreach (DirectoryInfo child in children)   </a:t>
            </a:r>
          </a:p>
          <a:p>
            <a:pPr>
              <a:lnSpc>
                <a:spcPct val="90000"/>
              </a:lnSpc>
            </a:pPr>
            <a:r>
              <a:rPr lang="en-GB" sz="2400"/>
              <a:t>         visitedDirsQueue.Enqueue(child);</a:t>
            </a:r>
          </a:p>
          <a:p>
            <a:pPr>
              <a:lnSpc>
                <a:spcPct val="90000"/>
              </a:lnSpc>
            </a:pPr>
            <a:r>
              <a:rPr lang="en-GB" sz="2400"/>
              <a:t>   }</a:t>
            </a:r>
          </a:p>
          <a:p>
            <a:pPr>
              <a:lnSpc>
                <a:spcPct val="90000"/>
              </a:lnSpc>
            </a:pPr>
            <a:r>
              <a:rPr lang="en-GB" sz="2400"/>
              <a:t>}</a:t>
            </a:r>
          </a:p>
          <a:p>
            <a:pPr>
              <a:lnSpc>
                <a:spcPct val="90000"/>
              </a:lnSpc>
            </a:pPr>
            <a:endParaRPr lang="en-GB" sz="1100"/>
          </a:p>
          <a:p>
            <a:pPr>
              <a:lnSpc>
                <a:spcPct val="90000"/>
              </a:lnSpc>
            </a:pPr>
            <a:r>
              <a:rPr lang="en-GB" sz="2400"/>
              <a:t>static void Main() {</a:t>
            </a:r>
          </a:p>
          <a:p>
            <a:pPr>
              <a:lnSpc>
                <a:spcPct val="90000"/>
              </a:lnSpc>
            </a:pPr>
            <a:r>
              <a:rPr lang="en-GB" sz="2400"/>
              <a:t>   TraverseDirBFS(@"C:\Windows\assembly");</a:t>
            </a:r>
          </a:p>
          <a:p>
            <a:pPr>
              <a:lnSpc>
                <a:spcPct val="90000"/>
              </a:lnSpc>
            </a:pPr>
            <a:r>
              <a:rPr lang="en-GB" sz="2400"/>
              <a:t>} </a:t>
            </a:r>
            <a:endParaRPr lang="en-GB" sz="2400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B0578F0C-C5E4-45A9-9402-9D217BAD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BFS Example: Traverse Folders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758B6BDF-027D-43A7-8C5E-EDB1238AC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607" y="953026"/>
            <a:ext cx="3284145" cy="782989"/>
          </a:xfrm>
          <a:prstGeom prst="wedgeRoundRectCallout">
            <a:avLst>
              <a:gd name="adj1" fmla="val -57248"/>
              <a:gd name="adj2" fmla="val 535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9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DirectoryInfo</a:t>
            </a:r>
            <a:r>
              <a:rPr lang="en-US" sz="1999" b="1" dirty="0">
                <a:solidFill>
                  <a:srgbClr val="FFFFFF"/>
                </a:solidFill>
              </a:rPr>
              <a:t> class allows accessing directories </a:t>
            </a:r>
            <a:endParaRPr lang="bg-BG" sz="1999" b="1" dirty="0">
              <a:solidFill>
                <a:srgbClr val="FFFFFF"/>
              </a:solidFill>
            </a:endParaRPr>
          </a:p>
        </p:txBody>
      </p:sp>
      <p:sp>
        <p:nvSpPr>
          <p:cNvPr id="22" name="AutoShape 5">
            <a:extLst>
              <a:ext uri="{FF2B5EF4-FFF2-40B4-BE49-F238E27FC236}">
                <a16:creationId xmlns:a16="http://schemas.microsoft.com/office/drawing/2014/main" id="{7062DB9D-2AB1-44FB-847C-0A6371034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7098" y="2412922"/>
            <a:ext cx="4049639" cy="442559"/>
          </a:xfrm>
          <a:prstGeom prst="wedgeRoundRectCallout">
            <a:avLst>
              <a:gd name="adj1" fmla="val -57397"/>
              <a:gd name="adj2" fmla="val -49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999" b="1" noProof="1">
                <a:solidFill>
                  <a:srgbClr val="FFFFFF"/>
                </a:solidFill>
              </a:rPr>
              <a:t>Store visited directories in a </a:t>
            </a:r>
            <a:r>
              <a:rPr lang="en-US" sz="19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queue</a:t>
            </a:r>
            <a:endParaRPr lang="bg-BG" sz="19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289C843E-0C2F-4659-873F-A90151A5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636" y="4509120"/>
            <a:ext cx="3329133" cy="782989"/>
          </a:xfrm>
          <a:prstGeom prst="wedgeRoundRectCallout">
            <a:avLst>
              <a:gd name="adj1" fmla="val -14647"/>
              <a:gd name="adj2" fmla="val -132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999" b="1" noProof="1">
                <a:solidFill>
                  <a:srgbClr val="FFFFFF"/>
                </a:solidFill>
              </a:rPr>
              <a:t>Use </a:t>
            </a:r>
            <a:r>
              <a:rPr lang="en-GB" sz="19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GetDirectories()</a:t>
            </a:r>
            <a:r>
              <a:rPr lang="en-GB" sz="1999" noProof="1">
                <a:solidFill>
                  <a:schemeClr val="bg1"/>
                </a:solidFill>
              </a:rPr>
              <a:t> </a:t>
            </a:r>
            <a:r>
              <a:rPr lang="en-US" sz="1999" b="1" noProof="1">
                <a:solidFill>
                  <a:srgbClr val="FFFFFF"/>
                </a:solidFill>
              </a:rPr>
              <a:t>method to get sub-directories</a:t>
            </a:r>
            <a:endParaRPr lang="bg-BG" sz="1999" b="1" dirty="0">
              <a:solidFill>
                <a:srgbClr val="FFFFFF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10A50EDC-9D1A-4F6E-B61B-89146C4F28B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4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Depth-First Search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) first visits all descendants of given node recursively, finally visits the node itself</a:t>
            </a:r>
          </a:p>
          <a:p>
            <a:r>
              <a:rPr lang="en-US" b="1" dirty="0"/>
              <a:t>DFS</a:t>
            </a:r>
            <a:r>
              <a:rPr lang="en-US" dirty="0"/>
              <a:t> algorithm pseudo code: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 Search (DFS)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256" y="3159072"/>
            <a:ext cx="5620170" cy="24796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</a:rPr>
              <a:t>DFS (node) {</a:t>
            </a:r>
          </a:p>
          <a:p>
            <a:pPr defTabSz="1218072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</a:rPr>
              <a:t>  for each child c of node</a:t>
            </a:r>
          </a:p>
          <a:p>
            <a:pPr defTabSz="1218072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</a:rPr>
              <a:t>    DFS(c);</a:t>
            </a:r>
          </a:p>
          <a:p>
            <a:pPr defTabSz="1218072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</a:rPr>
              <a:t>  print node;</a:t>
            </a:r>
          </a:p>
          <a:p>
            <a:pPr defTabSz="1218072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464216" y="2262207"/>
            <a:ext cx="4888216" cy="3909281"/>
            <a:chOff x="6462723" y="2389496"/>
            <a:chExt cx="4889489" cy="3782704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8890142" y="2590800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0148142" y="406797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7668073" y="4063883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659754" y="547840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10620595" y="5479533"/>
              <a:ext cx="731617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8219692" y="3203770"/>
              <a:ext cx="819666" cy="9130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0119537" y="4718976"/>
              <a:ext cx="260512" cy="7635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0646918" y="4730783"/>
              <a:ext cx="285930" cy="7398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9471430" y="3203770"/>
              <a:ext cx="832374" cy="9130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8892159" y="4063695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9244800" y="3250998"/>
              <a:ext cx="10593" cy="7890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8627044" y="5507421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6701090" y="5503334"/>
              <a:ext cx="727345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 flipH="1">
              <a:off x="7209408" y="4655021"/>
              <a:ext cx="575425" cy="8628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8251463" y="4667816"/>
              <a:ext cx="597276" cy="8264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7666711" y="5503146"/>
              <a:ext cx="728769" cy="66477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8016179" y="4742588"/>
              <a:ext cx="6541" cy="7398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62723" y="53388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34442" y="533400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422537" y="5338244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89812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651137" y="3974068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877116" y="3974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446339" y="53382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7812" y="5332020"/>
              <a:ext cx="311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14114" y="23894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7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</p:grpSp>
      <p:sp>
        <p:nvSpPr>
          <p:cNvPr id="38" name="Slide Number">
            <a:extLst>
              <a:ext uri="{FF2B5EF4-FFF2-40B4-BE49-F238E27FC236}">
                <a16:creationId xmlns:a16="http://schemas.microsoft.com/office/drawing/2014/main" id="{5B44ADE4-B248-4E60-BF3B-959FAEAEB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1)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lnSpc>
                  <a:spcPct val="100000"/>
                </a:lnSpc>
              </a:pPr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9" name="Right Arrow 58"/>
          <p:cNvSpPr/>
          <p:nvPr/>
        </p:nvSpPr>
        <p:spPr>
          <a:xfrm>
            <a:off x="5093920" y="2162958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7472013" y="1696478"/>
            <a:ext cx="2537968" cy="919162"/>
          </a:xfrm>
          <a:prstGeom prst="wedgeRoundRectCallout">
            <a:avLst>
              <a:gd name="adj1" fmla="val -74435"/>
              <a:gd name="adj2" fmla="val 12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Start DFS from the tree root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5B91FB2-F2ED-4F7A-A3F5-7CADC84DF8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996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7, 19</a:t>
            </a:r>
          </a:p>
          <a:p>
            <a:r>
              <a:rPr lang="en-US" dirty="0"/>
              <a:t>Output: (empty)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5" y="2540560"/>
              <a:ext cx="637549" cy="76534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8185" y="380495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8" y="1620047"/>
            <a:ext cx="2801723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CB9727A-312F-498B-AC72-6BC56C422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 fontScale="92500" lnSpcReduction="10000"/>
          </a:bodyPr>
          <a:lstStyle/>
          <a:p>
            <a:r>
              <a:rPr lang="en-US" sz="3499" dirty="0"/>
              <a:t>Tree is a widely used </a:t>
            </a:r>
            <a:r>
              <a:rPr lang="en-US" sz="3499" b="1" dirty="0">
                <a:solidFill>
                  <a:schemeClr val="bg1"/>
                </a:solidFill>
              </a:rPr>
              <a:t>abstract</a:t>
            </a:r>
            <a:r>
              <a:rPr lang="en-US" sz="3499" b="1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data</a:t>
            </a:r>
            <a:r>
              <a:rPr lang="en-US" sz="3499" b="1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type</a:t>
            </a:r>
            <a:r>
              <a:rPr lang="en-US" sz="3499" dirty="0"/>
              <a:t> (ADT)</a:t>
            </a:r>
            <a:br>
              <a:rPr lang="en-US" sz="3499" dirty="0"/>
            </a:br>
            <a:r>
              <a:rPr lang="en-US" sz="3499" dirty="0"/>
              <a:t>that simulates a hierarchical </a:t>
            </a:r>
            <a:r>
              <a:rPr lang="en-US" sz="3499" b="1" dirty="0">
                <a:solidFill>
                  <a:schemeClr val="bg1"/>
                </a:solidFill>
              </a:rPr>
              <a:t>tree</a:t>
            </a:r>
            <a:r>
              <a:rPr lang="en-US" sz="3499" b="1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structure: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Parent </a:t>
            </a:r>
            <a:r>
              <a:rPr lang="en-US" dirty="0"/>
              <a:t>– null or another tree reference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Children </a:t>
            </a:r>
            <a:r>
              <a:rPr lang="en-US" dirty="0"/>
              <a:t>– collection of trees</a:t>
            </a:r>
          </a:p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Recursive definition </a:t>
            </a:r>
            <a:r>
              <a:rPr lang="en-US" sz="3499" dirty="0"/>
              <a:t>– a tree consists of a value and set of child nodes, which are trees</a:t>
            </a:r>
          </a:p>
          <a:p>
            <a:r>
              <a:rPr lang="en-US" sz="3499" dirty="0"/>
              <a:t>By working with trees you can </a:t>
            </a:r>
            <a:r>
              <a:rPr lang="en-US" sz="3499" b="1" noProof="1">
                <a:solidFill>
                  <a:schemeClr val="bg1"/>
                </a:solidFill>
              </a:rPr>
              <a:t>actually</a:t>
            </a:r>
            <a:r>
              <a:rPr lang="en-US" sz="3499" noProof="1"/>
              <a:t> </a:t>
            </a:r>
            <a:r>
              <a:rPr lang="en-US" sz="3499" b="1" noProof="1">
                <a:solidFill>
                  <a:schemeClr val="bg1"/>
                </a:solidFill>
              </a:rPr>
              <a:t>work</a:t>
            </a:r>
            <a:r>
              <a:rPr lang="en-US" sz="3499" noProof="1"/>
              <a:t> </a:t>
            </a:r>
            <a:r>
              <a:rPr lang="en-US" sz="3499" b="1" noProof="1">
                <a:solidFill>
                  <a:schemeClr val="bg1"/>
                </a:solidFill>
              </a:rPr>
              <a:t>with</a:t>
            </a:r>
            <a:r>
              <a:rPr lang="en-US" sz="3499" b="1" dirty="0">
                <a:solidFill>
                  <a:schemeClr val="bg1"/>
                </a:solidFill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Hierarchical</a:t>
            </a:r>
            <a:r>
              <a:rPr lang="en-US" dirty="0"/>
              <a:t> structures, </a:t>
            </a:r>
            <a:r>
              <a:rPr lang="en-US" b="1" dirty="0">
                <a:solidFill>
                  <a:schemeClr val="bg1"/>
                </a:solidFill>
              </a:rPr>
              <a:t>markup</a:t>
            </a:r>
            <a:r>
              <a:rPr lang="en-US" dirty="0"/>
              <a:t> languages, </a:t>
            </a:r>
            <a:r>
              <a:rPr lang="en-US" b="1" dirty="0">
                <a:solidFill>
                  <a:schemeClr val="bg1"/>
                </a:solidFill>
              </a:rPr>
              <a:t>DFS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BFS</a:t>
            </a:r>
            <a:r>
              <a:rPr lang="en-US" dirty="0"/>
              <a:t> algorithms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Definition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9020240" y="1404529"/>
            <a:ext cx="2825001" cy="2250431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C342636-2D06-4A36-9EBB-5E2E1F09B4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/>
              <a:t>Stack: 7, 19, 1</a:t>
            </a:r>
          </a:p>
          <a:p>
            <a:r>
              <a:rPr lang="en-US"/>
              <a:t>Output: (empty)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3)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2726411" y="5437433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7" y="1620047"/>
            <a:ext cx="2891700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657ADF8-76FE-4B44-8053-958F8D56C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33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4)</a:t>
            </a:r>
          </a:p>
        </p:txBody>
      </p:sp>
      <p:grpSp>
        <p:nvGrpSpPr>
          <p:cNvPr id="96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9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02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03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04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7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08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110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11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113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5" name="Right Arrow 114"/>
          <p:cNvSpPr/>
          <p:nvPr/>
        </p:nvSpPr>
        <p:spPr>
          <a:xfrm>
            <a:off x="3808185" y="380495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16" name="AutoShape 5"/>
          <p:cNvSpPr>
            <a:spLocks noChangeArrowheads="1"/>
          </p:cNvSpPr>
          <p:nvPr/>
        </p:nvSpPr>
        <p:spPr bwMode="auto">
          <a:xfrm>
            <a:off x="8018046" y="1415791"/>
            <a:ext cx="2891701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3D5FA4A5-0417-4B30-83B6-269ECEADD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20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12</a:t>
            </a:r>
          </a:p>
          <a:p>
            <a:r>
              <a:rPr lang="en-US"/>
              <a:t>Output: 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5)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</p:grpSp>
      <p:sp>
        <p:nvSpPr>
          <p:cNvPr id="59" name="Right Arrow 58"/>
          <p:cNvSpPr/>
          <p:nvPr/>
        </p:nvSpPr>
        <p:spPr>
          <a:xfrm rot="16200000">
            <a:off x="4676996" y="6106033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047" y="1620047"/>
            <a:ext cx="2891700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BA5EAB0-FDA2-4ED0-AE38-2A72068F6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197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6)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3808185" y="380495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018046" y="1415791"/>
            <a:ext cx="3161630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E2252085-F125-48BF-979A-A3D4450E5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8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19, 31</a:t>
            </a:r>
          </a:p>
          <a:p>
            <a:r>
              <a:rPr lang="en-US"/>
              <a:t>Output: 1, 12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7)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5471" cy="710916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681311" y="6106033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018047" y="1620047"/>
            <a:ext cx="2936688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D66EE7B-261F-442E-8551-DAAC3F96A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9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19</a:t>
            </a:r>
          </a:p>
          <a:p>
            <a:r>
              <a:rPr lang="en-US"/>
              <a:t>Output: 1, 12, 31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8)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3808185" y="380495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6" y="1415791"/>
            <a:ext cx="2936689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4F4E4180-28D3-4682-BCF2-CF98C6465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577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9)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>
            <a:off x="5029478" y="2154154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6" y="1415791"/>
            <a:ext cx="3089681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91BF2967-37DA-4710-85DC-955440ADD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374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21</a:t>
            </a:r>
          </a:p>
          <a:p>
            <a:r>
              <a:rPr lang="en-US"/>
              <a:t>Output: 1, 12, 31, 19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10)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 rot="16200000">
            <a:off x="5970328" y="4470251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0" name="AutoShape 5"/>
          <p:cNvSpPr>
            <a:spLocks noChangeArrowheads="1"/>
          </p:cNvSpPr>
          <p:nvPr/>
        </p:nvSpPr>
        <p:spPr bwMode="auto">
          <a:xfrm>
            <a:off x="8018048" y="1620047"/>
            <a:ext cx="2846711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46784E0-AC66-4096-BF75-94AC19F3D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1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11)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2838" y="2154154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>
            <a:off x="8018046" y="1415792"/>
            <a:ext cx="3206619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2301C7C-B72B-4B90-B6E2-71415480E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62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12)</a:t>
            </a:r>
          </a:p>
        </p:txBody>
      </p:sp>
      <p:grpSp>
        <p:nvGrpSpPr>
          <p:cNvPr id="5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6292850" y="2515160"/>
              <a:ext cx="670658" cy="790749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47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54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8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425" y="381946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8" y="1620047"/>
            <a:ext cx="2846711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0E1D080F-864E-46D5-83AA-68485FF40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77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707"/>
            <a:ext cx="775003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– a structure which may contain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value</a:t>
            </a:r>
            <a:r>
              <a:rPr lang="en-US" dirty="0">
                <a:sym typeface="Symbol" pitchFamily="18" charset="2"/>
              </a:rPr>
              <a:t> or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condition</a:t>
            </a:r>
            <a:r>
              <a:rPr lang="en-US" dirty="0">
                <a:sym typeface="Symbol" pitchFamily="18" charset="2"/>
              </a:rPr>
              <a:t> or represent a separate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data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structure</a:t>
            </a:r>
            <a:endParaRPr lang="en-US" dirty="0">
              <a:sym typeface="Symbol" pitchFamily="18" charset="2"/>
            </a:endParaRPr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Edge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connection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between</a:t>
            </a:r>
            <a:br>
              <a:rPr lang="en-US" b="1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one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node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another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Root </a:t>
            </a:r>
            <a:r>
              <a:rPr lang="en-US" dirty="0">
                <a:sym typeface="Symbol" pitchFamily="18" charset="2"/>
              </a:rPr>
              <a:t>– 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top</a:t>
            </a:r>
            <a:r>
              <a:rPr lang="en-US" dirty="0">
                <a:sym typeface="Symbol" pitchFamily="18" charset="2"/>
              </a:rPr>
              <a:t> node in a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tree</a:t>
            </a:r>
            <a:r>
              <a:rPr lang="en-US" dirty="0">
                <a:sym typeface="Symbol" pitchFamily="18" charset="2"/>
              </a:rPr>
              <a:t>,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prime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71892" y="2574768"/>
            <a:ext cx="4147645" cy="3086526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10497353" y="2084479"/>
            <a:ext cx="1230244" cy="578731"/>
          </a:xfrm>
          <a:prstGeom prst="wedgeRoundRectCallout">
            <a:avLst>
              <a:gd name="adj1" fmla="val -75744"/>
              <a:gd name="adj2" fmla="val 68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Root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7842098" y="2581397"/>
            <a:ext cx="1157563" cy="578731"/>
          </a:xfrm>
          <a:prstGeom prst="wedgeRoundRectCallout">
            <a:avLst>
              <a:gd name="adj1" fmla="val 85208"/>
              <a:gd name="adj2" fmla="val 764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917923" y="3435118"/>
            <a:ext cx="1157563" cy="578731"/>
          </a:xfrm>
          <a:prstGeom prst="wedgeRoundRectCallout">
            <a:avLst>
              <a:gd name="adj1" fmla="val 88810"/>
              <a:gd name="adj2" fmla="val 465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612F0B7E-F57E-4E32-A6E2-3494068B8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51690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23</a:t>
            </a:r>
          </a:p>
          <a:p>
            <a:r>
              <a:rPr lang="en-US"/>
              <a:t>Output: 1, 12, 31, 19, 21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13)</a:t>
            </a:r>
          </a:p>
        </p:txBody>
      </p:sp>
      <p:sp>
        <p:nvSpPr>
          <p:cNvPr id="25" name="Right Arrow 24"/>
          <p:cNvSpPr/>
          <p:nvPr/>
        </p:nvSpPr>
        <p:spPr>
          <a:xfrm rot="16200000">
            <a:off x="6783825" y="6090125"/>
            <a:ext cx="350661" cy="248846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60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61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2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63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65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66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0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73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AutoShape 5"/>
          <p:cNvSpPr>
            <a:spLocks noChangeArrowheads="1"/>
          </p:cNvSpPr>
          <p:nvPr/>
        </p:nvSpPr>
        <p:spPr bwMode="auto">
          <a:xfrm>
            <a:off x="8018047" y="1620047"/>
            <a:ext cx="2936688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0CE79271-2B68-4D8B-952C-9FE63615B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62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14)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rgbClr val="B8BCC4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78" name="Right Arrow 77"/>
          <p:cNvSpPr/>
          <p:nvPr/>
        </p:nvSpPr>
        <p:spPr>
          <a:xfrm flipH="1">
            <a:off x="8094425" y="381946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79" name="AutoShape 5"/>
          <p:cNvSpPr>
            <a:spLocks noChangeArrowheads="1"/>
          </p:cNvSpPr>
          <p:nvPr/>
        </p:nvSpPr>
        <p:spPr bwMode="auto">
          <a:xfrm>
            <a:off x="8018046" y="1415792"/>
            <a:ext cx="3161630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374977" y="2596439"/>
            <a:ext cx="877101" cy="1029352"/>
          </a:xfrm>
          <a:prstGeom prst="line">
            <a:avLst/>
          </a:prstGeom>
          <a:noFill/>
          <a:ln w="76200">
            <a:solidFill>
              <a:schemeClr val="tx2">
                <a:lumMod val="40000"/>
                <a:lumOff val="60000"/>
              </a:schemeClr>
            </a:solidFill>
            <a:round/>
            <a:headEnd/>
            <a:tailEnd type="triangle" w="med" len="me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/>
          <a:lstStyle/>
          <a:p>
            <a:endParaRPr lang="en-US" sz="1799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41ADF232-58FA-4039-A956-7E8EACC7D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424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14, 6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15)</a:t>
            </a:r>
          </a:p>
        </p:txBody>
      </p:sp>
      <p:grpSp>
        <p:nvGrpSpPr>
          <p:cNvPr id="26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572482" y="5409543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7" y="1620047"/>
            <a:ext cx="2891700" cy="919162"/>
          </a:xfrm>
          <a:prstGeom prst="wedgeRoundRectCallout">
            <a:avLst>
              <a:gd name="adj1" fmla="val -72910"/>
              <a:gd name="adj2" fmla="val 51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Enter recursively into the first child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AC5527B-FC42-4B99-BDD9-3197AC1D7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74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7, 14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16)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27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8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1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76200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 type="triangl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endParaRPr lang="en-US" sz="1799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40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8094425" y="3819466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6" y="1415792"/>
            <a:ext cx="3161630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60B4FD9-0914-45F0-B093-837FCBE00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42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Stack: 7</a:t>
            </a:r>
          </a:p>
          <a:p>
            <a:r>
              <a:rPr lang="en-US" dirty="0"/>
              <a:t>Output: 1, 12, 31, 19, 21,</a:t>
            </a:r>
            <a:br>
              <a:rPr lang="en-US" dirty="0"/>
            </a:br>
            <a:r>
              <a:rPr lang="en-US" dirty="0"/>
              <a:t>23, 6, 14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17)</a:t>
            </a:r>
          </a:p>
        </p:txBody>
      </p:sp>
      <p:grpSp>
        <p:nvGrpSpPr>
          <p:cNvPr id="24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0" name="Right Arrow 59"/>
          <p:cNvSpPr/>
          <p:nvPr/>
        </p:nvSpPr>
        <p:spPr>
          <a:xfrm flipH="1">
            <a:off x="6732838" y="2154154"/>
            <a:ext cx="507736" cy="25193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1" name="AutoShape 5"/>
          <p:cNvSpPr>
            <a:spLocks noChangeArrowheads="1"/>
          </p:cNvSpPr>
          <p:nvPr/>
        </p:nvSpPr>
        <p:spPr bwMode="auto">
          <a:xfrm>
            <a:off x="8018046" y="1415792"/>
            <a:ext cx="3206619" cy="1327677"/>
          </a:xfrm>
          <a:prstGeom prst="wedgeRoundRectCallout">
            <a:avLst>
              <a:gd name="adj1" fmla="val -72910"/>
              <a:gd name="adj2" fmla="val 46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Return back from recursion and print the last visited node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DB658C2F-C12E-4E70-BF4E-9F7935CE9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9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Stack: (empty)</a:t>
            </a:r>
          </a:p>
          <a:p>
            <a:r>
              <a:rPr lang="en-US"/>
              <a:t>Output: 1, 12, 31, 19, 21,</a:t>
            </a:r>
            <a:br>
              <a:rPr lang="en-US"/>
            </a:br>
            <a:r>
              <a:rPr lang="en-US"/>
              <a:t>23, 6, 14, 7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in Action (Step 18)</a:t>
            </a: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109326" y="1738289"/>
            <a:ext cx="3115339" cy="510645"/>
          </a:xfrm>
          <a:prstGeom prst="wedgeRoundRectCallout">
            <a:avLst>
              <a:gd name="adj1" fmla="val -75727"/>
              <a:gd name="adj2" fmla="val 5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DFS traversal finished</a:t>
            </a:r>
            <a:endParaRPr lang="bg-BG" sz="2399" b="1" dirty="0">
              <a:solidFill>
                <a:schemeClr val="bg2"/>
              </a:solidFill>
            </a:endParaRPr>
          </a:p>
        </p:txBody>
      </p:sp>
      <p:grpSp>
        <p:nvGrpSpPr>
          <p:cNvPr id="24" name="Group 40"/>
          <p:cNvGrpSpPr/>
          <p:nvPr/>
        </p:nvGrpSpPr>
        <p:grpSpPr>
          <a:xfrm>
            <a:off x="3455777" y="1905397"/>
            <a:ext cx="4901041" cy="4037548"/>
            <a:chOff x="4114800" y="2007160"/>
            <a:chExt cx="3677696" cy="3048000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Line 13"/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Oval 6"/>
            <p:cNvSpPr>
              <a:spLocks noChangeArrowheads="1"/>
            </p:cNvSpPr>
            <p:nvPr/>
          </p:nvSpPr>
          <p:spPr bwMode="auto">
            <a:xfrm>
              <a:off x="5637674" y="4489391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38" name="Oval 7"/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0" name="Line 13"/>
            <p:cNvSpPr>
              <a:spLocks noChangeShapeType="1"/>
            </p:cNvSpPr>
            <p:nvPr/>
          </p:nvSpPr>
          <p:spPr bwMode="auto">
            <a:xfrm>
              <a:off x="5340698" y="3774833"/>
              <a:ext cx="472273" cy="703384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Oval 6"/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solidFill>
              <a:srgbClr val="002060">
                <a:alpha val="50000"/>
              </a:srgbClr>
            </a:solidFill>
            <a:ln w="38100">
              <a:solidFill>
                <a:srgbClr val="B8BCC4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Slide Number">
            <a:extLst>
              <a:ext uri="{FF2B5EF4-FFF2-40B4-BE49-F238E27FC236}">
                <a16:creationId xmlns:a16="http://schemas.microsoft.com/office/drawing/2014/main" id="{F80071BF-251D-4B32-A020-DC4F2F952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91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5">
            <a:extLst>
              <a:ext uri="{FF2B5EF4-FFF2-40B4-BE49-F238E27FC236}">
                <a16:creationId xmlns:a16="http://schemas.microsoft.com/office/drawing/2014/main" id="{CE969673-3CCE-4C34-91E1-8198AA5221C9}"/>
              </a:ext>
            </a:extLst>
          </p:cNvPr>
          <p:cNvSpPr txBox="1">
            <a:spLocks/>
          </p:cNvSpPr>
          <p:nvPr/>
        </p:nvSpPr>
        <p:spPr>
          <a:xfrm>
            <a:off x="442788" y="1394432"/>
            <a:ext cx="11303247" cy="51125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private static void TraverseDir(DirectoryInfo dir, string spaces)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   Console.WriteLine(spaces + dir.FullName);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   DirectoryInfo[] children = dir.</a:t>
            </a:r>
            <a:r>
              <a:rPr lang="en-GB" sz="2400">
                <a:solidFill>
                  <a:schemeClr val="bg1"/>
                </a:solidFill>
              </a:rPr>
              <a:t>GetDirectories()</a:t>
            </a:r>
            <a:r>
              <a:rPr lang="en-GB" sz="240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   foreach (DirectoryInfo child in children)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      </a:t>
            </a:r>
            <a:r>
              <a:rPr lang="en-GB" sz="2400">
                <a:solidFill>
                  <a:schemeClr val="bg1"/>
                </a:solidFill>
              </a:rPr>
              <a:t>TraverseDir</a:t>
            </a:r>
            <a:r>
              <a:rPr lang="en-GB" sz="2400"/>
              <a:t>(child, spaces + "  ");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static void TraverseDir(string directoryPath)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   TraverseDir(new DirectoryInfo(directoryPath), string.Empty);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static void Main()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   TraverseDir(@"C:\Windows\assembly");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400"/>
              <a:t>}</a:t>
            </a:r>
            <a:endParaRPr lang="en-GB" sz="2400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CC618C-1A3E-4B93-ADF9-A93AA947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DFS Example: Traverse Folders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3CBE99D2-23C1-4183-B1C6-01FF94DD2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644" y="2969313"/>
            <a:ext cx="2520280" cy="919374"/>
          </a:xfrm>
          <a:prstGeom prst="wedgeRoundRectCallout">
            <a:avLst>
              <a:gd name="adj1" fmla="val -66732"/>
              <a:gd name="adj2" fmla="val -19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Use recursion to traverse folders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9F47D3F-D9E7-44E0-9E2C-936168C34A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6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9BDAE6-623E-4FFD-8AAA-1877F59A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251482" y="1385624"/>
            <a:ext cx="3525705" cy="284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(vertex)</a:t>
            </a:r>
          </a:p>
          <a:p>
            <a:pPr lvl="1"/>
            <a:r>
              <a:rPr lang="en-US" dirty="0"/>
              <a:t>Element of a graph</a:t>
            </a:r>
          </a:p>
          <a:p>
            <a:pPr lvl="1"/>
            <a:r>
              <a:rPr lang="en-US" dirty="0"/>
              <a:t>Can have name / value</a:t>
            </a:r>
          </a:p>
          <a:p>
            <a:pPr lvl="1"/>
            <a:r>
              <a:rPr lang="en-US" dirty="0"/>
              <a:t>Keeps a list of adjacent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</a:p>
          <a:p>
            <a:pPr lvl="1"/>
            <a:r>
              <a:rPr lang="en-US" dirty="0"/>
              <a:t>Connection between two nodes</a:t>
            </a:r>
          </a:p>
          <a:p>
            <a:pPr lvl="1"/>
            <a:r>
              <a:rPr lang="en-US" dirty="0"/>
              <a:t>Can be directed / undirected</a:t>
            </a:r>
          </a:p>
          <a:p>
            <a:pPr lvl="1"/>
            <a:r>
              <a:rPr lang="en-US" dirty="0"/>
              <a:t>Can be weighted / unweighted</a:t>
            </a:r>
          </a:p>
          <a:p>
            <a:pPr lvl="1"/>
            <a:r>
              <a:rPr lang="en-US" dirty="0"/>
              <a:t>Can have name / value</a:t>
            </a: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Definitions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EBFCA0FB-922B-4FB0-BE90-498CB1FB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</a:rPr>
              <a:t>Graph</a:t>
            </a:r>
            <a:r>
              <a:rPr lang="bg-BG" sz="2999" dirty="0"/>
              <a:t>, </a:t>
            </a:r>
            <a:r>
              <a:rPr lang="en-US" sz="2999" dirty="0"/>
              <a:t>denoted as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G(V,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E)</a:t>
            </a:r>
            <a:endParaRPr lang="en-US" sz="2999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799" dirty="0"/>
              <a:t>Set of </a:t>
            </a:r>
            <a:r>
              <a:rPr lang="en-US" sz="2799" b="1" dirty="0"/>
              <a:t>nodes</a:t>
            </a:r>
            <a:r>
              <a:rPr lang="en-US" sz="2799" dirty="0"/>
              <a:t>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2799" dirty="0"/>
              <a:t> with many-to-many relationship between them (</a:t>
            </a:r>
            <a:r>
              <a:rPr lang="en-US" sz="2799" b="1" dirty="0"/>
              <a:t>edges</a:t>
            </a:r>
            <a:r>
              <a:rPr lang="en-US" sz="2799" dirty="0"/>
              <a:t>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sz="2799" dirty="0"/>
              <a:t>)</a:t>
            </a:r>
            <a:endParaRPr lang="en-US" sz="2799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799" dirty="0"/>
              <a:t>Each </a:t>
            </a:r>
            <a:r>
              <a:rPr lang="en-US" sz="2799" b="1" dirty="0">
                <a:solidFill>
                  <a:schemeClr val="bg1"/>
                </a:solidFill>
              </a:rPr>
              <a:t>node</a:t>
            </a:r>
            <a:r>
              <a:rPr lang="en-US" sz="2799" dirty="0">
                <a:solidFill>
                  <a:schemeClr val="bg1"/>
                </a:solidFill>
              </a:rPr>
              <a:t> (</a:t>
            </a:r>
            <a:r>
              <a:rPr lang="en-US" sz="2799" b="1" dirty="0">
                <a:solidFill>
                  <a:schemeClr val="bg1"/>
                </a:solidFill>
              </a:rPr>
              <a:t>vertex</a:t>
            </a:r>
            <a:r>
              <a:rPr lang="en-US" sz="2799" dirty="0">
                <a:solidFill>
                  <a:schemeClr val="bg1"/>
                </a:solidFill>
              </a:rPr>
              <a:t>)</a:t>
            </a:r>
            <a:r>
              <a:rPr lang="en-US" sz="2799" dirty="0"/>
              <a:t> has </a:t>
            </a:r>
            <a:r>
              <a:rPr lang="en-US" sz="2799" b="1" dirty="0">
                <a:solidFill>
                  <a:schemeClr val="bg1"/>
                </a:solidFill>
              </a:rPr>
              <a:t>multiple</a:t>
            </a:r>
            <a:r>
              <a:rPr lang="en-US" sz="27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799" dirty="0"/>
              <a:t>predecessors and multiple successors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sz="2799" b="1" dirty="0">
                <a:solidFill>
                  <a:schemeClr val="bg1"/>
                </a:solidFill>
              </a:rPr>
              <a:t>Edges</a:t>
            </a:r>
            <a:r>
              <a:rPr lang="en-US" sz="2799" dirty="0"/>
              <a:t> connect two nodes (vertices)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Data Structure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303801" y="4110467"/>
            <a:ext cx="5574417" cy="2688513"/>
            <a:chOff x="1552575" y="3914760"/>
            <a:chExt cx="4933950" cy="2286015"/>
          </a:xfrm>
          <a:effectLst/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941314" y="3914760"/>
              <a:ext cx="558022" cy="556055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7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135277" y="5521155"/>
              <a:ext cx="558022" cy="556055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19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4809208" y="4841529"/>
              <a:ext cx="620024" cy="556054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21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794973" y="4295775"/>
              <a:ext cx="620024" cy="556054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14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374066" y="4100113"/>
              <a:ext cx="588334" cy="556055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143232" y="5521152"/>
              <a:ext cx="558021" cy="556055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12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5313331" y="5644721"/>
              <a:ext cx="558022" cy="556054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31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  <a:stCxn id="11" idx="6"/>
              <a:endCxn id="7" idx="2"/>
            </p:cNvCxnSpPr>
            <p:nvPr/>
          </p:nvCxnSpPr>
          <p:spPr bwMode="auto">
            <a:xfrm flipV="1">
              <a:off x="3962400" y="4192788"/>
              <a:ext cx="978914" cy="185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cxnSpLocks noChangeShapeType="1"/>
              <a:stCxn id="8" idx="7"/>
              <a:endCxn id="9" idx="3"/>
            </p:cNvCxnSpPr>
            <p:nvPr/>
          </p:nvCxnSpPr>
          <p:spPr bwMode="auto">
            <a:xfrm rot="5400000" flipH="1" flipV="1">
              <a:off x="4612575" y="5315155"/>
              <a:ext cx="286436" cy="28842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6" name="Straight Arrow Connector 15"/>
            <p:cNvCxnSpPr>
              <a:cxnSpLocks noChangeShapeType="1"/>
              <a:endCxn id="9" idx="0"/>
            </p:cNvCxnSpPr>
            <p:nvPr/>
          </p:nvCxnSpPr>
          <p:spPr bwMode="auto">
            <a:xfrm rot="5400000">
              <a:off x="4953735" y="4623189"/>
              <a:ext cx="383826" cy="528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 rot="16200000" flipH="1">
              <a:off x="5224466" y="5414964"/>
              <a:ext cx="304796" cy="18097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Straight Arrow Connector 17"/>
            <p:cNvCxnSpPr>
              <a:cxnSpLocks noChangeShapeType="1"/>
              <a:stCxn id="9" idx="7"/>
            </p:cNvCxnSpPr>
            <p:nvPr/>
          </p:nvCxnSpPr>
          <p:spPr bwMode="auto">
            <a:xfrm rot="5400000" flipH="1" flipV="1">
              <a:off x="5446486" y="4559197"/>
              <a:ext cx="255711" cy="4718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>
              <a:cxnSpLocks noChangeShapeType="1"/>
              <a:stCxn id="11" idx="5"/>
              <a:endCxn id="9" idx="1"/>
            </p:cNvCxnSpPr>
            <p:nvPr/>
          </p:nvCxnSpPr>
          <p:spPr bwMode="auto">
            <a:xfrm rot="16200000" flipH="1">
              <a:off x="4214012" y="4236964"/>
              <a:ext cx="348225" cy="10237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cxnSpLocks noChangeShapeType="1"/>
              <a:stCxn id="8" idx="1"/>
            </p:cNvCxnSpPr>
            <p:nvPr/>
          </p:nvCxnSpPr>
          <p:spPr bwMode="auto">
            <a:xfrm rot="16200000" flipV="1">
              <a:off x="3517256" y="4902845"/>
              <a:ext cx="973437" cy="4260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>
              <a:off x="3701253" y="5799180"/>
              <a:ext cx="434024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>
              <a:cxnSpLocks noChangeShapeType="1"/>
              <a:stCxn id="11" idx="4"/>
              <a:endCxn id="12" idx="0"/>
            </p:cNvCxnSpPr>
            <p:nvPr/>
          </p:nvCxnSpPr>
          <p:spPr bwMode="auto">
            <a:xfrm rot="5400000">
              <a:off x="3112746" y="4965665"/>
              <a:ext cx="864984" cy="2459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3" name="Straight Connector 22"/>
            <p:cNvCxnSpPr>
              <a:cxnSpLocks noChangeShapeType="1"/>
            </p:cNvCxnSpPr>
            <p:nvPr/>
          </p:nvCxnSpPr>
          <p:spPr bwMode="auto">
            <a:xfrm>
              <a:off x="6396307" y="5212230"/>
              <a:ext cx="0" cy="0"/>
            </a:xfrm>
            <a:prstGeom prst="lin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4" name="Straight Arrow Connector 50"/>
            <p:cNvCxnSpPr>
              <a:cxnSpLocks noChangeShapeType="1"/>
            </p:cNvCxnSpPr>
            <p:nvPr/>
          </p:nvCxnSpPr>
          <p:spPr bwMode="auto">
            <a:xfrm rot="16200000" flipH="1">
              <a:off x="6148985" y="4524225"/>
              <a:ext cx="16476" cy="523576"/>
            </a:xfrm>
            <a:prstGeom prst="curvedConnector4">
              <a:avLst>
                <a:gd name="adj1" fmla="val 2183333"/>
                <a:gd name="adj2" fmla="val 118944"/>
              </a:avLst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5" name="Straight Arrow Connector 50"/>
            <p:cNvCxnSpPr>
              <a:cxnSpLocks noChangeShapeType="1"/>
            </p:cNvCxnSpPr>
            <p:nvPr/>
          </p:nvCxnSpPr>
          <p:spPr bwMode="auto">
            <a:xfrm flipH="1" flipV="1">
              <a:off x="6373543" y="4703634"/>
              <a:ext cx="112982" cy="14828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2314575" y="4524375"/>
              <a:ext cx="588334" cy="556055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4</a:t>
              </a:r>
              <a:endParaRPr lang="bg-BG" sz="1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27" name="Straight Arrow Connector 26"/>
            <p:cNvCxnSpPr>
              <a:cxnSpLocks noChangeShapeType="1"/>
              <a:stCxn id="26" idx="7"/>
              <a:endCxn id="11" idx="2"/>
            </p:cNvCxnSpPr>
            <p:nvPr/>
          </p:nvCxnSpPr>
          <p:spPr bwMode="auto">
            <a:xfrm rot="5400000" flipH="1" flipV="1">
              <a:off x="2981574" y="4213316"/>
              <a:ext cx="227666" cy="55731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8" name="Straight Arrow Connector 27"/>
            <p:cNvCxnSpPr>
              <a:cxnSpLocks noChangeShapeType="1"/>
              <a:stCxn id="26" idx="4"/>
              <a:endCxn id="12" idx="2"/>
            </p:cNvCxnSpPr>
            <p:nvPr/>
          </p:nvCxnSpPr>
          <p:spPr bwMode="auto">
            <a:xfrm rot="16200000" flipH="1">
              <a:off x="2516612" y="5172560"/>
              <a:ext cx="718750" cy="53449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9" name="Straight Arrow Connector 28"/>
            <p:cNvCxnSpPr>
              <a:cxnSpLocks noChangeShapeType="1"/>
              <a:stCxn id="12" idx="1"/>
              <a:endCxn id="26" idx="5"/>
            </p:cNvCxnSpPr>
            <p:nvPr/>
          </p:nvCxnSpPr>
          <p:spPr bwMode="auto">
            <a:xfrm rot="16200000" flipV="1">
              <a:off x="2719058" y="5096689"/>
              <a:ext cx="603586" cy="4082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552575" y="5362575"/>
              <a:ext cx="588334" cy="556055"/>
            </a:xfrm>
            <a:prstGeom prst="ellipse">
              <a:avLst/>
            </a:prstGeom>
            <a:ln w="12700">
              <a:solidFill>
                <a:schemeClr val="tx1"/>
              </a:solidFill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</a:rPr>
                <a:t>11</a:t>
              </a:r>
              <a:endParaRPr lang="bg-BG" sz="1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endParaRPr>
            </a:p>
          </p:txBody>
        </p:sp>
        <p:cxnSp>
          <p:nvCxnSpPr>
            <p:cNvPr id="31" name="Straight Arrow Connector 30"/>
            <p:cNvCxnSpPr>
              <a:cxnSpLocks noChangeShapeType="1"/>
              <a:stCxn id="30" idx="7"/>
              <a:endCxn id="26" idx="3"/>
            </p:cNvCxnSpPr>
            <p:nvPr/>
          </p:nvCxnSpPr>
          <p:spPr bwMode="auto">
            <a:xfrm rot="5400000" flipH="1" flipV="1">
              <a:off x="2005238" y="5048510"/>
              <a:ext cx="445009" cy="345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78180" y="3902319"/>
            <a:ext cx="3215975" cy="1082206"/>
          </a:xfrm>
          <a:prstGeom prst="wedgeRoundRectCallout">
            <a:avLst>
              <a:gd name="adj1" fmla="val 62585"/>
              <a:gd name="adj2" fmla="val 463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 with multiple predecessors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8919558" y="5567940"/>
            <a:ext cx="2744639" cy="1055049"/>
          </a:xfrm>
          <a:prstGeom prst="wedgeRoundRectCallout">
            <a:avLst>
              <a:gd name="adj1" fmla="val -60307"/>
              <a:gd name="adj2" fmla="val -55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Self-relationship</a:t>
            </a:r>
            <a:br>
              <a:rPr lang="en-US" sz="2799" b="1" dirty="0">
                <a:solidFill>
                  <a:srgbClr val="FFFFFF"/>
                </a:solidFill>
              </a:rPr>
            </a:br>
            <a:r>
              <a:rPr lang="en-US" sz="2799" b="1" dirty="0">
                <a:solidFill>
                  <a:srgbClr val="FFFFFF"/>
                </a:solidFill>
              </a:rPr>
              <a:t>(</a:t>
            </a:r>
            <a:r>
              <a:rPr lang="en-US" sz="2799" b="1">
                <a:solidFill>
                  <a:srgbClr val="FFFFFF"/>
                </a:solidFill>
              </a:rPr>
              <a:t>loop)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9" name="AutoShape 5"/>
          <p:cNvSpPr>
            <a:spLocks noChangeArrowheads="1"/>
          </p:cNvSpPr>
          <p:nvPr/>
        </p:nvSpPr>
        <p:spPr bwMode="auto">
          <a:xfrm>
            <a:off x="1332753" y="5929114"/>
            <a:ext cx="1447423" cy="578589"/>
          </a:xfrm>
          <a:prstGeom prst="wedgeRoundRectCallout">
            <a:avLst>
              <a:gd name="adj1" fmla="val 84903"/>
              <a:gd name="adj2" fmla="val -34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5053907" y="3554145"/>
            <a:ext cx="1447423" cy="578589"/>
          </a:xfrm>
          <a:prstGeom prst="wedgeRoundRectCallout">
            <a:avLst>
              <a:gd name="adj1" fmla="val 34766"/>
              <a:gd name="adj2" fmla="val 115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7EAED0D0-3549-4DB3-AB95-9D8D0D8F4B99}"/>
              </a:ext>
            </a:extLst>
          </p:cNvPr>
          <p:cNvCxnSpPr>
            <a:cxnSpLocks noChangeShapeType="1"/>
            <a:stCxn id="7" idx="6"/>
          </p:cNvCxnSpPr>
          <p:nvPr/>
        </p:nvCxnSpPr>
        <p:spPr bwMode="auto">
          <a:xfrm>
            <a:off x="7762882" y="4437445"/>
            <a:ext cx="413216" cy="277234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arrow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42" name="AutoShape 7">
            <a:extLst>
              <a:ext uri="{FF2B5EF4-FFF2-40B4-BE49-F238E27FC236}">
                <a16:creationId xmlns:a16="http://schemas.microsoft.com/office/drawing/2014/main" id="{5C1B011D-074D-4958-9BF3-F0228DABC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099" y="3109819"/>
            <a:ext cx="3198380" cy="1055333"/>
          </a:xfrm>
          <a:prstGeom prst="wedgeRoundRectCallout">
            <a:avLst>
              <a:gd name="adj1" fmla="val -64665"/>
              <a:gd name="adj2" fmla="val 482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 with multiple successors</a:t>
            </a:r>
          </a:p>
        </p:txBody>
      </p:sp>
      <p:sp>
        <p:nvSpPr>
          <p:cNvPr id="41" name="Slide Number">
            <a:extLst>
              <a:ext uri="{FF2B5EF4-FFF2-40B4-BE49-F238E27FC236}">
                <a16:creationId xmlns:a16="http://schemas.microsoft.com/office/drawing/2014/main" id="{DE163A46-6484-4DED-96A3-67688F5DD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584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269563"/>
            <a:ext cx="6652061" cy="552732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Parent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immediate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ancestor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converse</a:t>
            </a:r>
            <a:r>
              <a:rPr lang="en-US" dirty="0"/>
              <a:t> notion of a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</a:t>
            </a:r>
            <a:endParaRPr lang="en-US" dirty="0">
              <a:sym typeface="Symbol" pitchFamily="18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an </a:t>
            </a:r>
            <a:r>
              <a:rPr lang="en-US" b="1" dirty="0">
                <a:solidFill>
                  <a:schemeClr val="bg1"/>
                </a:solidFill>
              </a:rPr>
              <a:t>immediate descendant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Node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connected to </a:t>
            </a:r>
            <a:r>
              <a:rPr lang="en-US" b="1" dirty="0">
                <a:solidFill>
                  <a:schemeClr val="bg1"/>
                </a:solidFill>
              </a:rPr>
              <a:t>another</a:t>
            </a:r>
            <a:r>
              <a:rPr lang="en-US" dirty="0"/>
              <a:t> node when moving </a:t>
            </a:r>
            <a:r>
              <a:rPr lang="en-US" b="1" dirty="0">
                <a:solidFill>
                  <a:schemeClr val="bg1"/>
                </a:solidFill>
              </a:rPr>
              <a:t>away</a:t>
            </a:r>
            <a:r>
              <a:rPr lang="en-US" dirty="0"/>
              <a:t> from the </a:t>
            </a:r>
            <a:r>
              <a:rPr lang="en-US" b="1" dirty="0">
                <a:solidFill>
                  <a:schemeClr val="bg1"/>
                </a:solidFill>
              </a:rPr>
              <a:t>root</a:t>
            </a:r>
            <a:endParaRPr lang="en-US" b="1" dirty="0">
              <a:solidFill>
                <a:schemeClr val="bg1"/>
              </a:solidFill>
              <a:sym typeface="Symbol" pitchFamily="18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Siblings </a:t>
            </a:r>
            <a:r>
              <a:rPr lang="en-US" dirty="0">
                <a:sym typeface="Symbol" pitchFamily="18" charset="2"/>
              </a:rPr>
              <a:t>– 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group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nodes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01728" y="1857232"/>
            <a:ext cx="3607785" cy="2876429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136207" y="1894753"/>
            <a:ext cx="1642227" cy="578731"/>
          </a:xfrm>
          <a:prstGeom prst="wedgeRoundRectCallout">
            <a:avLst>
              <a:gd name="adj1" fmla="val 55894"/>
              <a:gd name="adj2" fmla="val 137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Parent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6685757" y="3203890"/>
            <a:ext cx="1514777" cy="578731"/>
          </a:xfrm>
          <a:prstGeom prst="wedgeRoundRectCallout">
            <a:avLst>
              <a:gd name="adj1" fmla="val 46976"/>
              <a:gd name="adj2" fmla="val 11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Child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9932112" y="5649335"/>
            <a:ext cx="1642227" cy="578731"/>
          </a:xfrm>
          <a:prstGeom prst="wedgeRoundRectCallout">
            <a:avLst>
              <a:gd name="adj1" fmla="val -38092"/>
              <a:gd name="adj2" fmla="val -211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Sibling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874008" y="5627666"/>
            <a:ext cx="1642227" cy="578731"/>
          </a:xfrm>
          <a:prstGeom prst="wedgeRoundRectCallout">
            <a:avLst>
              <a:gd name="adj1" fmla="val 10688"/>
              <a:gd name="adj2" fmla="val -2152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Sibling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88AAF4E7-4B4F-4A8D-A209-E5648E911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916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4" grpId="0" animBg="1"/>
      <p:bldP spid="2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72"/>
          <p:cNvSpPr/>
          <p:nvPr/>
        </p:nvSpPr>
        <p:spPr>
          <a:xfrm>
            <a:off x="6462801" y="2637082"/>
            <a:ext cx="3975471" cy="3727744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53" name="Freeform 252"/>
          <p:cNvSpPr/>
          <p:nvPr/>
        </p:nvSpPr>
        <p:spPr>
          <a:xfrm>
            <a:off x="1220473" y="2514838"/>
            <a:ext cx="4091743" cy="4037548"/>
          </a:xfrm>
          <a:custGeom>
            <a:avLst/>
            <a:gdLst>
              <a:gd name="connsiteX0" fmla="*/ 759210 w 4092809"/>
              <a:gd name="connsiteY0" fmla="*/ 409575 h 4232518"/>
              <a:gd name="connsiteX1" fmla="*/ 816360 w 4092809"/>
              <a:gd name="connsiteY1" fmla="*/ 371475 h 4232518"/>
              <a:gd name="connsiteX2" fmla="*/ 844935 w 4092809"/>
              <a:gd name="connsiteY2" fmla="*/ 342900 h 4232518"/>
              <a:gd name="connsiteX3" fmla="*/ 902085 w 4092809"/>
              <a:gd name="connsiteY3" fmla="*/ 323850 h 4232518"/>
              <a:gd name="connsiteX4" fmla="*/ 959235 w 4092809"/>
              <a:gd name="connsiteY4" fmla="*/ 304800 h 4232518"/>
              <a:gd name="connsiteX5" fmla="*/ 987810 w 4092809"/>
              <a:gd name="connsiteY5" fmla="*/ 295275 h 4232518"/>
              <a:gd name="connsiteX6" fmla="*/ 1044960 w 4092809"/>
              <a:gd name="connsiteY6" fmla="*/ 257175 h 4232518"/>
              <a:gd name="connsiteX7" fmla="*/ 1140210 w 4092809"/>
              <a:gd name="connsiteY7" fmla="*/ 219075 h 4232518"/>
              <a:gd name="connsiteX8" fmla="*/ 1168785 w 4092809"/>
              <a:gd name="connsiteY8" fmla="*/ 209550 h 4232518"/>
              <a:gd name="connsiteX9" fmla="*/ 1225935 w 4092809"/>
              <a:gd name="connsiteY9" fmla="*/ 180975 h 4232518"/>
              <a:gd name="connsiteX10" fmla="*/ 1244985 w 4092809"/>
              <a:gd name="connsiteY10" fmla="*/ 152400 h 4232518"/>
              <a:gd name="connsiteX11" fmla="*/ 1340235 w 4092809"/>
              <a:gd name="connsiteY11" fmla="*/ 123825 h 4232518"/>
              <a:gd name="connsiteX12" fmla="*/ 1425960 w 4092809"/>
              <a:gd name="connsiteY12" fmla="*/ 95250 h 4232518"/>
              <a:gd name="connsiteX13" fmla="*/ 1464060 w 4092809"/>
              <a:gd name="connsiteY13" fmla="*/ 85725 h 4232518"/>
              <a:gd name="connsiteX14" fmla="*/ 1492635 w 4092809"/>
              <a:gd name="connsiteY14" fmla="*/ 76200 h 4232518"/>
              <a:gd name="connsiteX15" fmla="*/ 1635510 w 4092809"/>
              <a:gd name="connsiteY15" fmla="*/ 57150 h 4232518"/>
              <a:gd name="connsiteX16" fmla="*/ 1683135 w 4092809"/>
              <a:gd name="connsiteY16" fmla="*/ 47625 h 4232518"/>
              <a:gd name="connsiteX17" fmla="*/ 1921260 w 4092809"/>
              <a:gd name="connsiteY17" fmla="*/ 38100 h 4232518"/>
              <a:gd name="connsiteX18" fmla="*/ 2016510 w 4092809"/>
              <a:gd name="connsiteY18" fmla="*/ 19050 h 4232518"/>
              <a:gd name="connsiteX19" fmla="*/ 2064135 w 4092809"/>
              <a:gd name="connsiteY19" fmla="*/ 9525 h 4232518"/>
              <a:gd name="connsiteX20" fmla="*/ 2178435 w 4092809"/>
              <a:gd name="connsiteY20" fmla="*/ 0 h 4232518"/>
              <a:gd name="connsiteX21" fmla="*/ 2978535 w 4092809"/>
              <a:gd name="connsiteY21" fmla="*/ 9525 h 4232518"/>
              <a:gd name="connsiteX22" fmla="*/ 3007110 w 4092809"/>
              <a:gd name="connsiteY22" fmla="*/ 19050 h 4232518"/>
              <a:gd name="connsiteX23" fmla="*/ 3092835 w 4092809"/>
              <a:gd name="connsiteY23" fmla="*/ 28575 h 4232518"/>
              <a:gd name="connsiteX24" fmla="*/ 3159510 w 4092809"/>
              <a:gd name="connsiteY24" fmla="*/ 47625 h 4232518"/>
              <a:gd name="connsiteX25" fmla="*/ 3216660 w 4092809"/>
              <a:gd name="connsiteY25" fmla="*/ 66675 h 4232518"/>
              <a:gd name="connsiteX26" fmla="*/ 3245235 w 4092809"/>
              <a:gd name="connsiteY26" fmla="*/ 76200 h 4232518"/>
              <a:gd name="connsiteX27" fmla="*/ 3302385 w 4092809"/>
              <a:gd name="connsiteY27" fmla="*/ 114300 h 4232518"/>
              <a:gd name="connsiteX28" fmla="*/ 3359535 w 4092809"/>
              <a:gd name="connsiteY28" fmla="*/ 152400 h 4232518"/>
              <a:gd name="connsiteX29" fmla="*/ 3378585 w 4092809"/>
              <a:gd name="connsiteY29" fmla="*/ 180975 h 4232518"/>
              <a:gd name="connsiteX30" fmla="*/ 3426210 w 4092809"/>
              <a:gd name="connsiteY30" fmla="*/ 190500 h 4232518"/>
              <a:gd name="connsiteX31" fmla="*/ 3464310 w 4092809"/>
              <a:gd name="connsiteY31" fmla="*/ 200025 h 4232518"/>
              <a:gd name="connsiteX32" fmla="*/ 3521460 w 4092809"/>
              <a:gd name="connsiteY32" fmla="*/ 238125 h 4232518"/>
              <a:gd name="connsiteX33" fmla="*/ 3550035 w 4092809"/>
              <a:gd name="connsiteY33" fmla="*/ 257175 h 4232518"/>
              <a:gd name="connsiteX34" fmla="*/ 3616710 w 4092809"/>
              <a:gd name="connsiteY34" fmla="*/ 285750 h 4232518"/>
              <a:gd name="connsiteX35" fmla="*/ 3702435 w 4092809"/>
              <a:gd name="connsiteY35" fmla="*/ 323850 h 4232518"/>
              <a:gd name="connsiteX36" fmla="*/ 3759585 w 4092809"/>
              <a:gd name="connsiteY36" fmla="*/ 409575 h 4232518"/>
              <a:gd name="connsiteX37" fmla="*/ 3778635 w 4092809"/>
              <a:gd name="connsiteY37" fmla="*/ 438150 h 4232518"/>
              <a:gd name="connsiteX38" fmla="*/ 3807210 w 4092809"/>
              <a:gd name="connsiteY38" fmla="*/ 457200 h 4232518"/>
              <a:gd name="connsiteX39" fmla="*/ 3826260 w 4092809"/>
              <a:gd name="connsiteY39" fmla="*/ 485775 h 4232518"/>
              <a:gd name="connsiteX40" fmla="*/ 3854835 w 4092809"/>
              <a:gd name="connsiteY40" fmla="*/ 514350 h 4232518"/>
              <a:gd name="connsiteX41" fmla="*/ 3864360 w 4092809"/>
              <a:gd name="connsiteY41" fmla="*/ 542925 h 4232518"/>
              <a:gd name="connsiteX42" fmla="*/ 3883410 w 4092809"/>
              <a:gd name="connsiteY42" fmla="*/ 571500 h 4232518"/>
              <a:gd name="connsiteX43" fmla="*/ 3892935 w 4092809"/>
              <a:gd name="connsiteY43" fmla="*/ 600075 h 4232518"/>
              <a:gd name="connsiteX44" fmla="*/ 3931035 w 4092809"/>
              <a:gd name="connsiteY44" fmla="*/ 657225 h 4232518"/>
              <a:gd name="connsiteX45" fmla="*/ 3959610 w 4092809"/>
              <a:gd name="connsiteY45" fmla="*/ 714375 h 4232518"/>
              <a:gd name="connsiteX46" fmla="*/ 3978660 w 4092809"/>
              <a:gd name="connsiteY46" fmla="*/ 781050 h 4232518"/>
              <a:gd name="connsiteX47" fmla="*/ 3997710 w 4092809"/>
              <a:gd name="connsiteY47" fmla="*/ 819150 h 4232518"/>
              <a:gd name="connsiteX48" fmla="*/ 4016760 w 4092809"/>
              <a:gd name="connsiteY48" fmla="*/ 981075 h 4232518"/>
              <a:gd name="connsiteX49" fmla="*/ 3997710 w 4092809"/>
              <a:gd name="connsiteY49" fmla="*/ 2343150 h 4232518"/>
              <a:gd name="connsiteX50" fmla="*/ 3988185 w 4092809"/>
              <a:gd name="connsiteY50" fmla="*/ 2486025 h 4232518"/>
              <a:gd name="connsiteX51" fmla="*/ 3978660 w 4092809"/>
              <a:gd name="connsiteY51" fmla="*/ 2552700 h 4232518"/>
              <a:gd name="connsiteX52" fmla="*/ 3969135 w 4092809"/>
              <a:gd name="connsiteY52" fmla="*/ 2657475 h 4232518"/>
              <a:gd name="connsiteX53" fmla="*/ 3950085 w 4092809"/>
              <a:gd name="connsiteY53" fmla="*/ 2743200 h 4232518"/>
              <a:gd name="connsiteX54" fmla="*/ 3940560 w 4092809"/>
              <a:gd name="connsiteY54" fmla="*/ 2800350 h 4232518"/>
              <a:gd name="connsiteX55" fmla="*/ 3921510 w 4092809"/>
              <a:gd name="connsiteY55" fmla="*/ 2857500 h 4232518"/>
              <a:gd name="connsiteX56" fmla="*/ 3883410 w 4092809"/>
              <a:gd name="connsiteY56" fmla="*/ 2924175 h 4232518"/>
              <a:gd name="connsiteX57" fmla="*/ 3864360 w 4092809"/>
              <a:gd name="connsiteY57" fmla="*/ 2990850 h 4232518"/>
              <a:gd name="connsiteX58" fmla="*/ 3854835 w 4092809"/>
              <a:gd name="connsiteY58" fmla="*/ 3019425 h 4232518"/>
              <a:gd name="connsiteX59" fmla="*/ 3816735 w 4092809"/>
              <a:gd name="connsiteY59" fmla="*/ 3048000 h 4232518"/>
              <a:gd name="connsiteX60" fmla="*/ 3797685 w 4092809"/>
              <a:gd name="connsiteY60" fmla="*/ 3086100 h 4232518"/>
              <a:gd name="connsiteX61" fmla="*/ 3769110 w 4092809"/>
              <a:gd name="connsiteY61" fmla="*/ 3105150 h 4232518"/>
              <a:gd name="connsiteX62" fmla="*/ 3721485 w 4092809"/>
              <a:gd name="connsiteY62" fmla="*/ 3190875 h 4232518"/>
              <a:gd name="connsiteX63" fmla="*/ 3711960 w 4092809"/>
              <a:gd name="connsiteY63" fmla="*/ 3219450 h 4232518"/>
              <a:gd name="connsiteX64" fmla="*/ 3673860 w 4092809"/>
              <a:gd name="connsiteY64" fmla="*/ 3276600 h 4232518"/>
              <a:gd name="connsiteX65" fmla="*/ 3664335 w 4092809"/>
              <a:gd name="connsiteY65" fmla="*/ 3305175 h 4232518"/>
              <a:gd name="connsiteX66" fmla="*/ 3626235 w 4092809"/>
              <a:gd name="connsiteY66" fmla="*/ 3362325 h 4232518"/>
              <a:gd name="connsiteX67" fmla="*/ 3607185 w 4092809"/>
              <a:gd name="connsiteY67" fmla="*/ 3419475 h 4232518"/>
              <a:gd name="connsiteX68" fmla="*/ 3569085 w 4092809"/>
              <a:gd name="connsiteY68" fmla="*/ 3476625 h 4232518"/>
              <a:gd name="connsiteX69" fmla="*/ 3540510 w 4092809"/>
              <a:gd name="connsiteY69" fmla="*/ 3533775 h 4232518"/>
              <a:gd name="connsiteX70" fmla="*/ 3511935 w 4092809"/>
              <a:gd name="connsiteY70" fmla="*/ 3552825 h 4232518"/>
              <a:gd name="connsiteX71" fmla="*/ 3502410 w 4092809"/>
              <a:gd name="connsiteY71" fmla="*/ 3581400 h 4232518"/>
              <a:gd name="connsiteX72" fmla="*/ 3464310 w 4092809"/>
              <a:gd name="connsiteY72" fmla="*/ 3638550 h 4232518"/>
              <a:gd name="connsiteX73" fmla="*/ 3445260 w 4092809"/>
              <a:gd name="connsiteY73" fmla="*/ 3667125 h 4232518"/>
              <a:gd name="connsiteX74" fmla="*/ 3397635 w 4092809"/>
              <a:gd name="connsiteY74" fmla="*/ 3733800 h 4232518"/>
              <a:gd name="connsiteX75" fmla="*/ 3359535 w 4092809"/>
              <a:gd name="connsiteY75" fmla="*/ 3790950 h 4232518"/>
              <a:gd name="connsiteX76" fmla="*/ 3321435 w 4092809"/>
              <a:gd name="connsiteY76" fmla="*/ 3810000 h 4232518"/>
              <a:gd name="connsiteX77" fmla="*/ 3245235 w 4092809"/>
              <a:gd name="connsiteY77" fmla="*/ 3867150 h 4232518"/>
              <a:gd name="connsiteX78" fmla="*/ 3207135 w 4092809"/>
              <a:gd name="connsiteY78" fmla="*/ 3895725 h 4232518"/>
              <a:gd name="connsiteX79" fmla="*/ 3111885 w 4092809"/>
              <a:gd name="connsiteY79" fmla="*/ 3933825 h 4232518"/>
              <a:gd name="connsiteX80" fmla="*/ 3083310 w 4092809"/>
              <a:gd name="connsiteY80" fmla="*/ 3943350 h 4232518"/>
              <a:gd name="connsiteX81" fmla="*/ 3045210 w 4092809"/>
              <a:gd name="connsiteY81" fmla="*/ 3962400 h 4232518"/>
              <a:gd name="connsiteX82" fmla="*/ 3007110 w 4092809"/>
              <a:gd name="connsiteY82" fmla="*/ 3971925 h 4232518"/>
              <a:gd name="connsiteX83" fmla="*/ 2930910 w 4092809"/>
              <a:gd name="connsiteY83" fmla="*/ 3990975 h 4232518"/>
              <a:gd name="connsiteX84" fmla="*/ 2892810 w 4092809"/>
              <a:gd name="connsiteY84" fmla="*/ 4000500 h 4232518"/>
              <a:gd name="connsiteX85" fmla="*/ 2749935 w 4092809"/>
              <a:gd name="connsiteY85" fmla="*/ 4019550 h 4232518"/>
              <a:gd name="connsiteX86" fmla="*/ 2588010 w 4092809"/>
              <a:gd name="connsiteY86" fmla="*/ 4038600 h 4232518"/>
              <a:gd name="connsiteX87" fmla="*/ 2530860 w 4092809"/>
              <a:gd name="connsiteY87" fmla="*/ 4048125 h 4232518"/>
              <a:gd name="connsiteX88" fmla="*/ 2359410 w 4092809"/>
              <a:gd name="connsiteY88" fmla="*/ 4038600 h 4232518"/>
              <a:gd name="connsiteX89" fmla="*/ 2264160 w 4092809"/>
              <a:gd name="connsiteY89" fmla="*/ 4019550 h 4232518"/>
              <a:gd name="connsiteX90" fmla="*/ 2178435 w 4092809"/>
              <a:gd name="connsiteY90" fmla="*/ 3990975 h 4232518"/>
              <a:gd name="connsiteX91" fmla="*/ 2149860 w 4092809"/>
              <a:gd name="connsiteY91" fmla="*/ 3981450 h 4232518"/>
              <a:gd name="connsiteX92" fmla="*/ 2111760 w 4092809"/>
              <a:gd name="connsiteY92" fmla="*/ 3971925 h 4232518"/>
              <a:gd name="connsiteX93" fmla="*/ 2054610 w 4092809"/>
              <a:gd name="connsiteY93" fmla="*/ 3933825 h 4232518"/>
              <a:gd name="connsiteX94" fmla="*/ 2016510 w 4092809"/>
              <a:gd name="connsiteY94" fmla="*/ 3924300 h 4232518"/>
              <a:gd name="connsiteX95" fmla="*/ 1959360 w 4092809"/>
              <a:gd name="connsiteY95" fmla="*/ 3905250 h 4232518"/>
              <a:gd name="connsiteX96" fmla="*/ 1873635 w 4092809"/>
              <a:gd name="connsiteY96" fmla="*/ 3876675 h 4232518"/>
              <a:gd name="connsiteX97" fmla="*/ 1787910 w 4092809"/>
              <a:gd name="connsiteY97" fmla="*/ 3848100 h 4232518"/>
              <a:gd name="connsiteX98" fmla="*/ 1759335 w 4092809"/>
              <a:gd name="connsiteY98" fmla="*/ 3838575 h 4232518"/>
              <a:gd name="connsiteX99" fmla="*/ 1664085 w 4092809"/>
              <a:gd name="connsiteY99" fmla="*/ 3848100 h 4232518"/>
              <a:gd name="connsiteX100" fmla="*/ 1597410 w 4092809"/>
              <a:gd name="connsiteY100" fmla="*/ 3867150 h 4232518"/>
              <a:gd name="connsiteX101" fmla="*/ 1559310 w 4092809"/>
              <a:gd name="connsiteY101" fmla="*/ 3924300 h 4232518"/>
              <a:gd name="connsiteX102" fmla="*/ 1502160 w 4092809"/>
              <a:gd name="connsiteY102" fmla="*/ 3952875 h 4232518"/>
              <a:gd name="connsiteX103" fmla="*/ 1473585 w 4092809"/>
              <a:gd name="connsiteY103" fmla="*/ 3971925 h 4232518"/>
              <a:gd name="connsiteX104" fmla="*/ 1406910 w 4092809"/>
              <a:gd name="connsiteY104" fmla="*/ 3990975 h 4232518"/>
              <a:gd name="connsiteX105" fmla="*/ 1292610 w 4092809"/>
              <a:gd name="connsiteY105" fmla="*/ 4067175 h 4232518"/>
              <a:gd name="connsiteX106" fmla="*/ 1264035 w 4092809"/>
              <a:gd name="connsiteY106" fmla="*/ 4086225 h 4232518"/>
              <a:gd name="connsiteX107" fmla="*/ 1197360 w 4092809"/>
              <a:gd name="connsiteY107" fmla="*/ 4095750 h 4232518"/>
              <a:gd name="connsiteX108" fmla="*/ 1111635 w 4092809"/>
              <a:gd name="connsiteY108" fmla="*/ 4124325 h 4232518"/>
              <a:gd name="connsiteX109" fmla="*/ 1083060 w 4092809"/>
              <a:gd name="connsiteY109" fmla="*/ 4133850 h 4232518"/>
              <a:gd name="connsiteX110" fmla="*/ 959235 w 4092809"/>
              <a:gd name="connsiteY110" fmla="*/ 4162425 h 4232518"/>
              <a:gd name="connsiteX111" fmla="*/ 902085 w 4092809"/>
              <a:gd name="connsiteY111" fmla="*/ 4181475 h 4232518"/>
              <a:gd name="connsiteX112" fmla="*/ 854460 w 4092809"/>
              <a:gd name="connsiteY112" fmla="*/ 4191000 h 4232518"/>
              <a:gd name="connsiteX113" fmla="*/ 797310 w 4092809"/>
              <a:gd name="connsiteY113" fmla="*/ 4210050 h 4232518"/>
              <a:gd name="connsiteX114" fmla="*/ 730635 w 4092809"/>
              <a:gd name="connsiteY114" fmla="*/ 4229100 h 4232518"/>
              <a:gd name="connsiteX115" fmla="*/ 463935 w 4092809"/>
              <a:gd name="connsiteY115" fmla="*/ 4219575 h 4232518"/>
              <a:gd name="connsiteX116" fmla="*/ 406785 w 4092809"/>
              <a:gd name="connsiteY116" fmla="*/ 4181475 h 4232518"/>
              <a:gd name="connsiteX117" fmla="*/ 349635 w 4092809"/>
              <a:gd name="connsiteY117" fmla="*/ 4133850 h 4232518"/>
              <a:gd name="connsiteX118" fmla="*/ 330585 w 4092809"/>
              <a:gd name="connsiteY118" fmla="*/ 4105275 h 4232518"/>
              <a:gd name="connsiteX119" fmla="*/ 273435 w 4092809"/>
              <a:gd name="connsiteY119" fmla="*/ 4048125 h 4232518"/>
              <a:gd name="connsiteX120" fmla="*/ 187710 w 4092809"/>
              <a:gd name="connsiteY120" fmla="*/ 3981450 h 4232518"/>
              <a:gd name="connsiteX121" fmla="*/ 149610 w 4092809"/>
              <a:gd name="connsiteY121" fmla="*/ 3924300 h 4232518"/>
              <a:gd name="connsiteX122" fmla="*/ 130560 w 4092809"/>
              <a:gd name="connsiteY122" fmla="*/ 3895725 h 4232518"/>
              <a:gd name="connsiteX123" fmla="*/ 82935 w 4092809"/>
              <a:gd name="connsiteY123" fmla="*/ 3810000 h 4232518"/>
              <a:gd name="connsiteX124" fmla="*/ 73410 w 4092809"/>
              <a:gd name="connsiteY124" fmla="*/ 3771900 h 4232518"/>
              <a:gd name="connsiteX125" fmla="*/ 82935 w 4092809"/>
              <a:gd name="connsiteY125" fmla="*/ 3486150 h 4232518"/>
              <a:gd name="connsiteX126" fmla="*/ 101985 w 4092809"/>
              <a:gd name="connsiteY126" fmla="*/ 3400425 h 4232518"/>
              <a:gd name="connsiteX127" fmla="*/ 121035 w 4092809"/>
              <a:gd name="connsiteY127" fmla="*/ 3343275 h 4232518"/>
              <a:gd name="connsiteX128" fmla="*/ 178185 w 4092809"/>
              <a:gd name="connsiteY128" fmla="*/ 3286125 h 4232518"/>
              <a:gd name="connsiteX129" fmla="*/ 244860 w 4092809"/>
              <a:gd name="connsiteY129" fmla="*/ 3190875 h 4232518"/>
              <a:gd name="connsiteX130" fmla="*/ 282960 w 4092809"/>
              <a:gd name="connsiteY130" fmla="*/ 3133725 h 4232518"/>
              <a:gd name="connsiteX131" fmla="*/ 292485 w 4092809"/>
              <a:gd name="connsiteY131" fmla="*/ 3105150 h 4232518"/>
              <a:gd name="connsiteX132" fmla="*/ 321060 w 4092809"/>
              <a:gd name="connsiteY132" fmla="*/ 3086100 h 4232518"/>
              <a:gd name="connsiteX133" fmla="*/ 349635 w 4092809"/>
              <a:gd name="connsiteY133" fmla="*/ 3028950 h 4232518"/>
              <a:gd name="connsiteX134" fmla="*/ 378210 w 4092809"/>
              <a:gd name="connsiteY134" fmla="*/ 2971800 h 4232518"/>
              <a:gd name="connsiteX135" fmla="*/ 349635 w 4092809"/>
              <a:gd name="connsiteY135" fmla="*/ 2771775 h 4232518"/>
              <a:gd name="connsiteX136" fmla="*/ 311535 w 4092809"/>
              <a:gd name="connsiteY136" fmla="*/ 2714625 h 4232518"/>
              <a:gd name="connsiteX137" fmla="*/ 292485 w 4092809"/>
              <a:gd name="connsiteY137" fmla="*/ 2686050 h 4232518"/>
              <a:gd name="connsiteX138" fmla="*/ 235335 w 4092809"/>
              <a:gd name="connsiteY138" fmla="*/ 2647950 h 4232518"/>
              <a:gd name="connsiteX139" fmla="*/ 206760 w 4092809"/>
              <a:gd name="connsiteY139" fmla="*/ 2590800 h 4232518"/>
              <a:gd name="connsiteX140" fmla="*/ 168660 w 4092809"/>
              <a:gd name="connsiteY140" fmla="*/ 2562225 h 4232518"/>
              <a:gd name="connsiteX141" fmla="*/ 121035 w 4092809"/>
              <a:gd name="connsiteY141" fmla="*/ 2505075 h 4232518"/>
              <a:gd name="connsiteX142" fmla="*/ 101985 w 4092809"/>
              <a:gd name="connsiteY142" fmla="*/ 2447925 h 4232518"/>
              <a:gd name="connsiteX143" fmla="*/ 82935 w 4092809"/>
              <a:gd name="connsiteY143" fmla="*/ 2409825 h 4232518"/>
              <a:gd name="connsiteX144" fmla="*/ 63885 w 4092809"/>
              <a:gd name="connsiteY144" fmla="*/ 2381250 h 4232518"/>
              <a:gd name="connsiteX145" fmla="*/ 44835 w 4092809"/>
              <a:gd name="connsiteY145" fmla="*/ 2305050 h 4232518"/>
              <a:gd name="connsiteX146" fmla="*/ 35310 w 4092809"/>
              <a:gd name="connsiteY146" fmla="*/ 2276475 h 4232518"/>
              <a:gd name="connsiteX147" fmla="*/ 6735 w 4092809"/>
              <a:gd name="connsiteY147" fmla="*/ 2209800 h 4232518"/>
              <a:gd name="connsiteX148" fmla="*/ 16260 w 4092809"/>
              <a:gd name="connsiteY148" fmla="*/ 1752600 h 4232518"/>
              <a:gd name="connsiteX149" fmla="*/ 44835 w 4092809"/>
              <a:gd name="connsiteY149" fmla="*/ 1676400 h 4232518"/>
              <a:gd name="connsiteX150" fmla="*/ 63885 w 4092809"/>
              <a:gd name="connsiteY150" fmla="*/ 1609725 h 4232518"/>
              <a:gd name="connsiteX151" fmla="*/ 82935 w 4092809"/>
              <a:gd name="connsiteY151" fmla="*/ 1571625 h 4232518"/>
              <a:gd name="connsiteX152" fmla="*/ 92460 w 4092809"/>
              <a:gd name="connsiteY152" fmla="*/ 1543050 h 4232518"/>
              <a:gd name="connsiteX153" fmla="*/ 121035 w 4092809"/>
              <a:gd name="connsiteY153" fmla="*/ 1485900 h 4232518"/>
              <a:gd name="connsiteX154" fmla="*/ 149610 w 4092809"/>
              <a:gd name="connsiteY154" fmla="*/ 1390650 h 4232518"/>
              <a:gd name="connsiteX155" fmla="*/ 178185 w 4092809"/>
              <a:gd name="connsiteY155" fmla="*/ 1371600 h 4232518"/>
              <a:gd name="connsiteX156" fmla="*/ 216285 w 4092809"/>
              <a:gd name="connsiteY156" fmla="*/ 1314450 h 4232518"/>
              <a:gd name="connsiteX157" fmla="*/ 273435 w 4092809"/>
              <a:gd name="connsiteY157" fmla="*/ 1219200 h 4232518"/>
              <a:gd name="connsiteX158" fmla="*/ 321060 w 4092809"/>
              <a:gd name="connsiteY158" fmla="*/ 1162050 h 4232518"/>
              <a:gd name="connsiteX159" fmla="*/ 349635 w 4092809"/>
              <a:gd name="connsiteY159" fmla="*/ 1104900 h 4232518"/>
              <a:gd name="connsiteX160" fmla="*/ 378210 w 4092809"/>
              <a:gd name="connsiteY160" fmla="*/ 1076325 h 4232518"/>
              <a:gd name="connsiteX161" fmla="*/ 416310 w 4092809"/>
              <a:gd name="connsiteY161" fmla="*/ 1019175 h 4232518"/>
              <a:gd name="connsiteX162" fmla="*/ 435360 w 4092809"/>
              <a:gd name="connsiteY162" fmla="*/ 990600 h 4232518"/>
              <a:gd name="connsiteX163" fmla="*/ 454410 w 4092809"/>
              <a:gd name="connsiteY163" fmla="*/ 952500 h 4232518"/>
              <a:gd name="connsiteX164" fmla="*/ 473460 w 4092809"/>
              <a:gd name="connsiteY164" fmla="*/ 895350 h 4232518"/>
              <a:gd name="connsiteX165" fmla="*/ 511560 w 4092809"/>
              <a:gd name="connsiteY165" fmla="*/ 828675 h 4232518"/>
              <a:gd name="connsiteX166" fmla="*/ 540135 w 4092809"/>
              <a:gd name="connsiteY166" fmla="*/ 762000 h 4232518"/>
              <a:gd name="connsiteX167" fmla="*/ 549660 w 4092809"/>
              <a:gd name="connsiteY167" fmla="*/ 733425 h 4232518"/>
              <a:gd name="connsiteX168" fmla="*/ 568710 w 4092809"/>
              <a:gd name="connsiteY168" fmla="*/ 704850 h 4232518"/>
              <a:gd name="connsiteX169" fmla="*/ 597285 w 4092809"/>
              <a:gd name="connsiteY169" fmla="*/ 647700 h 4232518"/>
              <a:gd name="connsiteX170" fmla="*/ 625860 w 4092809"/>
              <a:gd name="connsiteY170" fmla="*/ 628650 h 4232518"/>
              <a:gd name="connsiteX171" fmla="*/ 644910 w 4092809"/>
              <a:gd name="connsiteY171" fmla="*/ 600075 h 4232518"/>
              <a:gd name="connsiteX172" fmla="*/ 663960 w 4092809"/>
              <a:gd name="connsiteY172" fmla="*/ 561975 h 4232518"/>
              <a:gd name="connsiteX173" fmla="*/ 692535 w 4092809"/>
              <a:gd name="connsiteY173" fmla="*/ 533400 h 4232518"/>
              <a:gd name="connsiteX174" fmla="*/ 740160 w 4092809"/>
              <a:gd name="connsiteY174" fmla="*/ 447675 h 4232518"/>
              <a:gd name="connsiteX175" fmla="*/ 759210 w 4092809"/>
              <a:gd name="connsiteY175" fmla="*/ 409575 h 4232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4092809" h="4232518">
                <a:moveTo>
                  <a:pt x="759210" y="409575"/>
                </a:moveTo>
                <a:cubicBezTo>
                  <a:pt x="850367" y="318418"/>
                  <a:pt x="733652" y="426614"/>
                  <a:pt x="816360" y="371475"/>
                </a:cubicBezTo>
                <a:cubicBezTo>
                  <a:pt x="827568" y="364003"/>
                  <a:pt x="833160" y="349442"/>
                  <a:pt x="844935" y="342900"/>
                </a:cubicBezTo>
                <a:cubicBezTo>
                  <a:pt x="862488" y="333148"/>
                  <a:pt x="883035" y="330200"/>
                  <a:pt x="902085" y="323850"/>
                </a:cubicBezTo>
                <a:lnTo>
                  <a:pt x="959235" y="304800"/>
                </a:lnTo>
                <a:cubicBezTo>
                  <a:pt x="968760" y="301625"/>
                  <a:pt x="979456" y="300844"/>
                  <a:pt x="987810" y="295275"/>
                </a:cubicBezTo>
                <a:cubicBezTo>
                  <a:pt x="1006860" y="282575"/>
                  <a:pt x="1023240" y="264415"/>
                  <a:pt x="1044960" y="257175"/>
                </a:cubicBezTo>
                <a:cubicBezTo>
                  <a:pt x="1175042" y="213814"/>
                  <a:pt x="1042104" y="261120"/>
                  <a:pt x="1140210" y="219075"/>
                </a:cubicBezTo>
                <a:cubicBezTo>
                  <a:pt x="1149438" y="215120"/>
                  <a:pt x="1159805" y="214040"/>
                  <a:pt x="1168785" y="209550"/>
                </a:cubicBezTo>
                <a:cubicBezTo>
                  <a:pt x="1242643" y="172621"/>
                  <a:pt x="1154111" y="204916"/>
                  <a:pt x="1225935" y="180975"/>
                </a:cubicBezTo>
                <a:cubicBezTo>
                  <a:pt x="1232285" y="171450"/>
                  <a:pt x="1235277" y="158467"/>
                  <a:pt x="1244985" y="152400"/>
                </a:cubicBezTo>
                <a:cubicBezTo>
                  <a:pt x="1266666" y="138849"/>
                  <a:pt x="1313873" y="131936"/>
                  <a:pt x="1340235" y="123825"/>
                </a:cubicBezTo>
                <a:cubicBezTo>
                  <a:pt x="1369024" y="114967"/>
                  <a:pt x="1396739" y="102555"/>
                  <a:pt x="1425960" y="95250"/>
                </a:cubicBezTo>
                <a:cubicBezTo>
                  <a:pt x="1438660" y="92075"/>
                  <a:pt x="1451473" y="89321"/>
                  <a:pt x="1464060" y="85725"/>
                </a:cubicBezTo>
                <a:cubicBezTo>
                  <a:pt x="1473714" y="82967"/>
                  <a:pt x="1482790" y="78169"/>
                  <a:pt x="1492635" y="76200"/>
                </a:cubicBezTo>
                <a:cubicBezTo>
                  <a:pt x="1524708" y="69785"/>
                  <a:pt x="1605378" y="61786"/>
                  <a:pt x="1635510" y="57150"/>
                </a:cubicBezTo>
                <a:cubicBezTo>
                  <a:pt x="1651511" y="54688"/>
                  <a:pt x="1666981" y="48702"/>
                  <a:pt x="1683135" y="47625"/>
                </a:cubicBezTo>
                <a:cubicBezTo>
                  <a:pt x="1762398" y="42341"/>
                  <a:pt x="1841885" y="41275"/>
                  <a:pt x="1921260" y="38100"/>
                </a:cubicBezTo>
                <a:cubicBezTo>
                  <a:pt x="1988650" y="21253"/>
                  <a:pt x="1930878" y="34619"/>
                  <a:pt x="2016510" y="19050"/>
                </a:cubicBezTo>
                <a:cubicBezTo>
                  <a:pt x="2032438" y="16154"/>
                  <a:pt x="2048057" y="11417"/>
                  <a:pt x="2064135" y="9525"/>
                </a:cubicBezTo>
                <a:cubicBezTo>
                  <a:pt x="2102105" y="5058"/>
                  <a:pt x="2140335" y="3175"/>
                  <a:pt x="2178435" y="0"/>
                </a:cubicBezTo>
                <a:lnTo>
                  <a:pt x="2978535" y="9525"/>
                </a:lnTo>
                <a:cubicBezTo>
                  <a:pt x="2988573" y="9756"/>
                  <a:pt x="2997206" y="17399"/>
                  <a:pt x="3007110" y="19050"/>
                </a:cubicBezTo>
                <a:cubicBezTo>
                  <a:pt x="3035470" y="23777"/>
                  <a:pt x="3064260" y="25400"/>
                  <a:pt x="3092835" y="28575"/>
                </a:cubicBezTo>
                <a:cubicBezTo>
                  <a:pt x="3188867" y="60586"/>
                  <a:pt x="3039909" y="11745"/>
                  <a:pt x="3159510" y="47625"/>
                </a:cubicBezTo>
                <a:cubicBezTo>
                  <a:pt x="3178744" y="53395"/>
                  <a:pt x="3197610" y="60325"/>
                  <a:pt x="3216660" y="66675"/>
                </a:cubicBezTo>
                <a:cubicBezTo>
                  <a:pt x="3226185" y="69850"/>
                  <a:pt x="3236881" y="70631"/>
                  <a:pt x="3245235" y="76200"/>
                </a:cubicBezTo>
                <a:cubicBezTo>
                  <a:pt x="3264285" y="88900"/>
                  <a:pt x="3286196" y="98111"/>
                  <a:pt x="3302385" y="114300"/>
                </a:cubicBezTo>
                <a:cubicBezTo>
                  <a:pt x="3338060" y="149975"/>
                  <a:pt x="3318181" y="138615"/>
                  <a:pt x="3359535" y="152400"/>
                </a:cubicBezTo>
                <a:cubicBezTo>
                  <a:pt x="3365885" y="161925"/>
                  <a:pt x="3368646" y="175295"/>
                  <a:pt x="3378585" y="180975"/>
                </a:cubicBezTo>
                <a:cubicBezTo>
                  <a:pt x="3392641" y="189007"/>
                  <a:pt x="3410406" y="186988"/>
                  <a:pt x="3426210" y="190500"/>
                </a:cubicBezTo>
                <a:cubicBezTo>
                  <a:pt x="3438989" y="193340"/>
                  <a:pt x="3451610" y="196850"/>
                  <a:pt x="3464310" y="200025"/>
                </a:cubicBezTo>
                <a:lnTo>
                  <a:pt x="3521460" y="238125"/>
                </a:lnTo>
                <a:cubicBezTo>
                  <a:pt x="3530985" y="244475"/>
                  <a:pt x="3539175" y="253555"/>
                  <a:pt x="3550035" y="257175"/>
                </a:cubicBezTo>
                <a:cubicBezTo>
                  <a:pt x="3642017" y="287836"/>
                  <a:pt x="3499009" y="238670"/>
                  <a:pt x="3616710" y="285750"/>
                </a:cubicBezTo>
                <a:cubicBezTo>
                  <a:pt x="3701723" y="319755"/>
                  <a:pt x="3647459" y="287199"/>
                  <a:pt x="3702435" y="323850"/>
                </a:cubicBezTo>
                <a:lnTo>
                  <a:pt x="3759585" y="409575"/>
                </a:lnTo>
                <a:cubicBezTo>
                  <a:pt x="3765935" y="419100"/>
                  <a:pt x="3769110" y="431800"/>
                  <a:pt x="3778635" y="438150"/>
                </a:cubicBezTo>
                <a:lnTo>
                  <a:pt x="3807210" y="457200"/>
                </a:lnTo>
                <a:cubicBezTo>
                  <a:pt x="3813560" y="466725"/>
                  <a:pt x="3818931" y="476981"/>
                  <a:pt x="3826260" y="485775"/>
                </a:cubicBezTo>
                <a:cubicBezTo>
                  <a:pt x="3834884" y="496123"/>
                  <a:pt x="3847363" y="503142"/>
                  <a:pt x="3854835" y="514350"/>
                </a:cubicBezTo>
                <a:cubicBezTo>
                  <a:pt x="3860404" y="522704"/>
                  <a:pt x="3859870" y="533945"/>
                  <a:pt x="3864360" y="542925"/>
                </a:cubicBezTo>
                <a:cubicBezTo>
                  <a:pt x="3869480" y="553164"/>
                  <a:pt x="3878290" y="561261"/>
                  <a:pt x="3883410" y="571500"/>
                </a:cubicBezTo>
                <a:cubicBezTo>
                  <a:pt x="3887900" y="580480"/>
                  <a:pt x="3888059" y="591298"/>
                  <a:pt x="3892935" y="600075"/>
                </a:cubicBezTo>
                <a:cubicBezTo>
                  <a:pt x="3904054" y="620089"/>
                  <a:pt x="3923795" y="635505"/>
                  <a:pt x="3931035" y="657225"/>
                </a:cubicBezTo>
                <a:cubicBezTo>
                  <a:pt x="3954976" y="729049"/>
                  <a:pt x="3922681" y="640517"/>
                  <a:pt x="3959610" y="714375"/>
                </a:cubicBezTo>
                <a:cubicBezTo>
                  <a:pt x="3971124" y="737402"/>
                  <a:pt x="3969505" y="756635"/>
                  <a:pt x="3978660" y="781050"/>
                </a:cubicBezTo>
                <a:cubicBezTo>
                  <a:pt x="3983646" y="794345"/>
                  <a:pt x="3991360" y="806450"/>
                  <a:pt x="3997710" y="819150"/>
                </a:cubicBezTo>
                <a:cubicBezTo>
                  <a:pt x="4006792" y="873641"/>
                  <a:pt x="4016760" y="924708"/>
                  <a:pt x="4016760" y="981075"/>
                </a:cubicBezTo>
                <a:cubicBezTo>
                  <a:pt x="4016760" y="2263502"/>
                  <a:pt x="4092809" y="1867654"/>
                  <a:pt x="3997710" y="2343150"/>
                </a:cubicBezTo>
                <a:cubicBezTo>
                  <a:pt x="3994535" y="2390775"/>
                  <a:pt x="3992506" y="2438490"/>
                  <a:pt x="3988185" y="2486025"/>
                </a:cubicBezTo>
                <a:cubicBezTo>
                  <a:pt x="3986152" y="2508383"/>
                  <a:pt x="3981139" y="2530387"/>
                  <a:pt x="3978660" y="2552700"/>
                </a:cubicBezTo>
                <a:cubicBezTo>
                  <a:pt x="3974787" y="2587555"/>
                  <a:pt x="3973485" y="2622677"/>
                  <a:pt x="3969135" y="2657475"/>
                </a:cubicBezTo>
                <a:cubicBezTo>
                  <a:pt x="3963590" y="2701836"/>
                  <a:pt x="3958242" y="2702413"/>
                  <a:pt x="3950085" y="2743200"/>
                </a:cubicBezTo>
                <a:cubicBezTo>
                  <a:pt x="3946297" y="2762138"/>
                  <a:pt x="3945244" y="2781614"/>
                  <a:pt x="3940560" y="2800350"/>
                </a:cubicBezTo>
                <a:cubicBezTo>
                  <a:pt x="3935690" y="2819831"/>
                  <a:pt x="3932649" y="2840792"/>
                  <a:pt x="3921510" y="2857500"/>
                </a:cubicBezTo>
                <a:cubicBezTo>
                  <a:pt x="3902378" y="2886198"/>
                  <a:pt x="3897912" y="2890338"/>
                  <a:pt x="3883410" y="2924175"/>
                </a:cubicBezTo>
                <a:cubicBezTo>
                  <a:pt x="3873622" y="2947013"/>
                  <a:pt x="3871265" y="2966683"/>
                  <a:pt x="3864360" y="2990850"/>
                </a:cubicBezTo>
                <a:cubicBezTo>
                  <a:pt x="3861602" y="3000504"/>
                  <a:pt x="3861263" y="3011712"/>
                  <a:pt x="3854835" y="3019425"/>
                </a:cubicBezTo>
                <a:cubicBezTo>
                  <a:pt x="3844672" y="3031621"/>
                  <a:pt x="3829435" y="3038475"/>
                  <a:pt x="3816735" y="3048000"/>
                </a:cubicBezTo>
                <a:cubicBezTo>
                  <a:pt x="3810385" y="3060700"/>
                  <a:pt x="3806775" y="3075192"/>
                  <a:pt x="3797685" y="3086100"/>
                </a:cubicBezTo>
                <a:cubicBezTo>
                  <a:pt x="3790356" y="3094894"/>
                  <a:pt x="3775177" y="3095442"/>
                  <a:pt x="3769110" y="3105150"/>
                </a:cubicBezTo>
                <a:cubicBezTo>
                  <a:pt x="3691411" y="3229468"/>
                  <a:pt x="3800744" y="3111616"/>
                  <a:pt x="3721485" y="3190875"/>
                </a:cubicBezTo>
                <a:cubicBezTo>
                  <a:pt x="3718310" y="3200400"/>
                  <a:pt x="3716836" y="3210673"/>
                  <a:pt x="3711960" y="3219450"/>
                </a:cubicBezTo>
                <a:cubicBezTo>
                  <a:pt x="3700841" y="3239464"/>
                  <a:pt x="3681100" y="3254880"/>
                  <a:pt x="3673860" y="3276600"/>
                </a:cubicBezTo>
                <a:cubicBezTo>
                  <a:pt x="3670685" y="3286125"/>
                  <a:pt x="3669211" y="3296398"/>
                  <a:pt x="3664335" y="3305175"/>
                </a:cubicBezTo>
                <a:cubicBezTo>
                  <a:pt x="3653216" y="3325189"/>
                  <a:pt x="3633475" y="3340605"/>
                  <a:pt x="3626235" y="3362325"/>
                </a:cubicBezTo>
                <a:cubicBezTo>
                  <a:pt x="3619885" y="3381375"/>
                  <a:pt x="3618324" y="3402767"/>
                  <a:pt x="3607185" y="3419475"/>
                </a:cubicBezTo>
                <a:cubicBezTo>
                  <a:pt x="3594485" y="3438525"/>
                  <a:pt x="3576325" y="3454905"/>
                  <a:pt x="3569085" y="3476625"/>
                </a:cubicBezTo>
                <a:cubicBezTo>
                  <a:pt x="3561338" y="3499866"/>
                  <a:pt x="3558974" y="3515311"/>
                  <a:pt x="3540510" y="3533775"/>
                </a:cubicBezTo>
                <a:cubicBezTo>
                  <a:pt x="3532415" y="3541870"/>
                  <a:pt x="3521460" y="3546475"/>
                  <a:pt x="3511935" y="3552825"/>
                </a:cubicBezTo>
                <a:cubicBezTo>
                  <a:pt x="3508760" y="3562350"/>
                  <a:pt x="3507286" y="3572623"/>
                  <a:pt x="3502410" y="3581400"/>
                </a:cubicBezTo>
                <a:cubicBezTo>
                  <a:pt x="3491291" y="3601414"/>
                  <a:pt x="3477010" y="3619500"/>
                  <a:pt x="3464310" y="3638550"/>
                </a:cubicBezTo>
                <a:cubicBezTo>
                  <a:pt x="3457960" y="3648075"/>
                  <a:pt x="3450380" y="3656886"/>
                  <a:pt x="3445260" y="3667125"/>
                </a:cubicBezTo>
                <a:cubicBezTo>
                  <a:pt x="3403904" y="3749837"/>
                  <a:pt x="3451696" y="3664293"/>
                  <a:pt x="3397635" y="3733800"/>
                </a:cubicBezTo>
                <a:cubicBezTo>
                  <a:pt x="3383579" y="3751872"/>
                  <a:pt x="3380013" y="3780711"/>
                  <a:pt x="3359535" y="3790950"/>
                </a:cubicBezTo>
                <a:cubicBezTo>
                  <a:pt x="3346835" y="3797300"/>
                  <a:pt x="3333249" y="3802124"/>
                  <a:pt x="3321435" y="3810000"/>
                </a:cubicBezTo>
                <a:cubicBezTo>
                  <a:pt x="3295017" y="3827612"/>
                  <a:pt x="3270635" y="3848100"/>
                  <a:pt x="3245235" y="3867150"/>
                </a:cubicBezTo>
                <a:cubicBezTo>
                  <a:pt x="3232535" y="3876675"/>
                  <a:pt x="3222195" y="3890705"/>
                  <a:pt x="3207135" y="3895725"/>
                </a:cubicBezTo>
                <a:cubicBezTo>
                  <a:pt x="3077053" y="3939086"/>
                  <a:pt x="3209991" y="3891780"/>
                  <a:pt x="3111885" y="3933825"/>
                </a:cubicBezTo>
                <a:cubicBezTo>
                  <a:pt x="3102657" y="3937780"/>
                  <a:pt x="3092538" y="3939395"/>
                  <a:pt x="3083310" y="3943350"/>
                </a:cubicBezTo>
                <a:cubicBezTo>
                  <a:pt x="3070259" y="3948943"/>
                  <a:pt x="3058505" y="3957414"/>
                  <a:pt x="3045210" y="3962400"/>
                </a:cubicBezTo>
                <a:cubicBezTo>
                  <a:pt x="3032953" y="3966997"/>
                  <a:pt x="3019697" y="3968329"/>
                  <a:pt x="3007110" y="3971925"/>
                </a:cubicBezTo>
                <a:cubicBezTo>
                  <a:pt x="2917752" y="3997456"/>
                  <a:pt x="3061625" y="3961927"/>
                  <a:pt x="2930910" y="3990975"/>
                </a:cubicBezTo>
                <a:cubicBezTo>
                  <a:pt x="2918131" y="3993815"/>
                  <a:pt x="2905690" y="3998158"/>
                  <a:pt x="2892810" y="4000500"/>
                </a:cubicBezTo>
                <a:cubicBezTo>
                  <a:pt x="2863891" y="4005758"/>
                  <a:pt x="2776471" y="4016233"/>
                  <a:pt x="2749935" y="4019550"/>
                </a:cubicBezTo>
                <a:cubicBezTo>
                  <a:pt x="2675128" y="4044486"/>
                  <a:pt x="2748930" y="4022508"/>
                  <a:pt x="2588010" y="4038600"/>
                </a:cubicBezTo>
                <a:cubicBezTo>
                  <a:pt x="2568793" y="4040522"/>
                  <a:pt x="2549910" y="4044950"/>
                  <a:pt x="2530860" y="4048125"/>
                </a:cubicBezTo>
                <a:cubicBezTo>
                  <a:pt x="2473710" y="4044950"/>
                  <a:pt x="2416322" y="4044698"/>
                  <a:pt x="2359410" y="4038600"/>
                </a:cubicBezTo>
                <a:cubicBezTo>
                  <a:pt x="2327215" y="4035151"/>
                  <a:pt x="2294877" y="4029789"/>
                  <a:pt x="2264160" y="4019550"/>
                </a:cubicBezTo>
                <a:lnTo>
                  <a:pt x="2178435" y="3990975"/>
                </a:lnTo>
                <a:cubicBezTo>
                  <a:pt x="2168910" y="3987800"/>
                  <a:pt x="2159600" y="3983885"/>
                  <a:pt x="2149860" y="3981450"/>
                </a:cubicBezTo>
                <a:lnTo>
                  <a:pt x="2111760" y="3971925"/>
                </a:lnTo>
                <a:cubicBezTo>
                  <a:pt x="2092710" y="3959225"/>
                  <a:pt x="2076822" y="3939378"/>
                  <a:pt x="2054610" y="3933825"/>
                </a:cubicBezTo>
                <a:cubicBezTo>
                  <a:pt x="2041910" y="3930650"/>
                  <a:pt x="2029049" y="3928062"/>
                  <a:pt x="2016510" y="3924300"/>
                </a:cubicBezTo>
                <a:cubicBezTo>
                  <a:pt x="1997276" y="3918530"/>
                  <a:pt x="1978410" y="3911600"/>
                  <a:pt x="1959360" y="3905250"/>
                </a:cubicBezTo>
                <a:lnTo>
                  <a:pt x="1873635" y="3876675"/>
                </a:lnTo>
                <a:lnTo>
                  <a:pt x="1787910" y="3848100"/>
                </a:lnTo>
                <a:lnTo>
                  <a:pt x="1759335" y="3838575"/>
                </a:lnTo>
                <a:cubicBezTo>
                  <a:pt x="1727585" y="3841750"/>
                  <a:pt x="1695673" y="3843587"/>
                  <a:pt x="1664085" y="3848100"/>
                </a:cubicBezTo>
                <a:cubicBezTo>
                  <a:pt x="1643155" y="3851090"/>
                  <a:pt x="1617765" y="3860365"/>
                  <a:pt x="1597410" y="3867150"/>
                </a:cubicBezTo>
                <a:cubicBezTo>
                  <a:pt x="1584710" y="3886200"/>
                  <a:pt x="1578360" y="3911600"/>
                  <a:pt x="1559310" y="3924300"/>
                </a:cubicBezTo>
                <a:cubicBezTo>
                  <a:pt x="1477418" y="3978895"/>
                  <a:pt x="1581030" y="3913440"/>
                  <a:pt x="1502160" y="3952875"/>
                </a:cubicBezTo>
                <a:cubicBezTo>
                  <a:pt x="1491921" y="3957995"/>
                  <a:pt x="1483824" y="3966805"/>
                  <a:pt x="1473585" y="3971925"/>
                </a:cubicBezTo>
                <a:cubicBezTo>
                  <a:pt x="1459920" y="3978757"/>
                  <a:pt x="1419117" y="3987923"/>
                  <a:pt x="1406910" y="3990975"/>
                </a:cubicBezTo>
                <a:lnTo>
                  <a:pt x="1292610" y="4067175"/>
                </a:lnTo>
                <a:cubicBezTo>
                  <a:pt x="1283085" y="4073525"/>
                  <a:pt x="1275368" y="4084606"/>
                  <a:pt x="1264035" y="4086225"/>
                </a:cubicBezTo>
                <a:lnTo>
                  <a:pt x="1197360" y="4095750"/>
                </a:lnTo>
                <a:lnTo>
                  <a:pt x="1111635" y="4124325"/>
                </a:lnTo>
                <a:cubicBezTo>
                  <a:pt x="1102110" y="4127500"/>
                  <a:pt x="1092905" y="4131881"/>
                  <a:pt x="1083060" y="4133850"/>
                </a:cubicBezTo>
                <a:cubicBezTo>
                  <a:pt x="1033441" y="4143774"/>
                  <a:pt x="1012847" y="4147107"/>
                  <a:pt x="959235" y="4162425"/>
                </a:cubicBezTo>
                <a:cubicBezTo>
                  <a:pt x="939927" y="4167942"/>
                  <a:pt x="921776" y="4177537"/>
                  <a:pt x="902085" y="4181475"/>
                </a:cubicBezTo>
                <a:cubicBezTo>
                  <a:pt x="886210" y="4184650"/>
                  <a:pt x="870079" y="4186740"/>
                  <a:pt x="854460" y="4191000"/>
                </a:cubicBezTo>
                <a:cubicBezTo>
                  <a:pt x="835087" y="4196284"/>
                  <a:pt x="816791" y="4205180"/>
                  <a:pt x="797310" y="4210050"/>
                </a:cubicBezTo>
                <a:cubicBezTo>
                  <a:pt x="749470" y="4222010"/>
                  <a:pt x="771629" y="4215435"/>
                  <a:pt x="730635" y="4229100"/>
                </a:cubicBezTo>
                <a:cubicBezTo>
                  <a:pt x="641735" y="4225925"/>
                  <a:pt x="551945" y="4232518"/>
                  <a:pt x="463935" y="4219575"/>
                </a:cubicBezTo>
                <a:cubicBezTo>
                  <a:pt x="441283" y="4216244"/>
                  <a:pt x="425835" y="4194175"/>
                  <a:pt x="406785" y="4181475"/>
                </a:cubicBezTo>
                <a:cubicBezTo>
                  <a:pt x="378688" y="4162744"/>
                  <a:pt x="372554" y="4161352"/>
                  <a:pt x="349635" y="4133850"/>
                </a:cubicBezTo>
                <a:cubicBezTo>
                  <a:pt x="342306" y="4125056"/>
                  <a:pt x="338190" y="4113831"/>
                  <a:pt x="330585" y="4105275"/>
                </a:cubicBezTo>
                <a:cubicBezTo>
                  <a:pt x="312687" y="4085139"/>
                  <a:pt x="295851" y="4063069"/>
                  <a:pt x="273435" y="4048125"/>
                </a:cubicBezTo>
                <a:cubicBezTo>
                  <a:pt x="240193" y="4025964"/>
                  <a:pt x="211814" y="4012441"/>
                  <a:pt x="187710" y="3981450"/>
                </a:cubicBezTo>
                <a:cubicBezTo>
                  <a:pt x="173654" y="3963378"/>
                  <a:pt x="162310" y="3943350"/>
                  <a:pt x="149610" y="3924300"/>
                </a:cubicBezTo>
                <a:cubicBezTo>
                  <a:pt x="143260" y="3914775"/>
                  <a:pt x="134180" y="3906585"/>
                  <a:pt x="130560" y="3895725"/>
                </a:cubicBezTo>
                <a:cubicBezTo>
                  <a:pt x="107250" y="3825796"/>
                  <a:pt x="125709" y="3852774"/>
                  <a:pt x="82935" y="3810000"/>
                </a:cubicBezTo>
                <a:cubicBezTo>
                  <a:pt x="79760" y="3797300"/>
                  <a:pt x="73410" y="3784991"/>
                  <a:pt x="73410" y="3771900"/>
                </a:cubicBezTo>
                <a:cubicBezTo>
                  <a:pt x="73410" y="3676597"/>
                  <a:pt x="77498" y="3581298"/>
                  <a:pt x="82935" y="3486150"/>
                </a:cubicBezTo>
                <a:cubicBezTo>
                  <a:pt x="83575" y="3474954"/>
                  <a:pt x="97794" y="3414395"/>
                  <a:pt x="101985" y="3400425"/>
                </a:cubicBezTo>
                <a:cubicBezTo>
                  <a:pt x="107755" y="3381191"/>
                  <a:pt x="106836" y="3357474"/>
                  <a:pt x="121035" y="3343275"/>
                </a:cubicBezTo>
                <a:cubicBezTo>
                  <a:pt x="140085" y="3324225"/>
                  <a:pt x="163241" y="3308541"/>
                  <a:pt x="178185" y="3286125"/>
                </a:cubicBezTo>
                <a:cubicBezTo>
                  <a:pt x="306455" y="3093719"/>
                  <a:pt x="146132" y="3331916"/>
                  <a:pt x="244860" y="3190875"/>
                </a:cubicBezTo>
                <a:cubicBezTo>
                  <a:pt x="257990" y="3172118"/>
                  <a:pt x="275720" y="3155445"/>
                  <a:pt x="282960" y="3133725"/>
                </a:cubicBezTo>
                <a:cubicBezTo>
                  <a:pt x="286135" y="3124200"/>
                  <a:pt x="286213" y="3112990"/>
                  <a:pt x="292485" y="3105150"/>
                </a:cubicBezTo>
                <a:cubicBezTo>
                  <a:pt x="299636" y="3096211"/>
                  <a:pt x="311535" y="3092450"/>
                  <a:pt x="321060" y="3086100"/>
                </a:cubicBezTo>
                <a:cubicBezTo>
                  <a:pt x="375655" y="3004208"/>
                  <a:pt x="310200" y="3107820"/>
                  <a:pt x="349635" y="3028950"/>
                </a:cubicBezTo>
                <a:cubicBezTo>
                  <a:pt x="386564" y="2955092"/>
                  <a:pt x="354269" y="3043624"/>
                  <a:pt x="378210" y="2971800"/>
                </a:cubicBezTo>
                <a:cubicBezTo>
                  <a:pt x="376367" y="2944154"/>
                  <a:pt x="379985" y="2817300"/>
                  <a:pt x="349635" y="2771775"/>
                </a:cubicBezTo>
                <a:lnTo>
                  <a:pt x="311535" y="2714625"/>
                </a:lnTo>
                <a:cubicBezTo>
                  <a:pt x="305185" y="2705100"/>
                  <a:pt x="302010" y="2692400"/>
                  <a:pt x="292485" y="2686050"/>
                </a:cubicBezTo>
                <a:lnTo>
                  <a:pt x="235335" y="2647950"/>
                </a:lnTo>
                <a:cubicBezTo>
                  <a:pt x="227588" y="2624709"/>
                  <a:pt x="225224" y="2609264"/>
                  <a:pt x="206760" y="2590800"/>
                </a:cubicBezTo>
                <a:cubicBezTo>
                  <a:pt x="195535" y="2579575"/>
                  <a:pt x="180713" y="2572556"/>
                  <a:pt x="168660" y="2562225"/>
                </a:cubicBezTo>
                <a:cubicBezTo>
                  <a:pt x="152556" y="2548421"/>
                  <a:pt x="130080" y="2525426"/>
                  <a:pt x="121035" y="2505075"/>
                </a:cubicBezTo>
                <a:cubicBezTo>
                  <a:pt x="112880" y="2486725"/>
                  <a:pt x="110965" y="2465886"/>
                  <a:pt x="101985" y="2447925"/>
                </a:cubicBezTo>
                <a:cubicBezTo>
                  <a:pt x="95635" y="2435225"/>
                  <a:pt x="89980" y="2422153"/>
                  <a:pt x="82935" y="2409825"/>
                </a:cubicBezTo>
                <a:cubicBezTo>
                  <a:pt x="77255" y="2399886"/>
                  <a:pt x="69005" y="2391489"/>
                  <a:pt x="63885" y="2381250"/>
                </a:cubicBezTo>
                <a:cubicBezTo>
                  <a:pt x="52999" y="2359477"/>
                  <a:pt x="50269" y="2326787"/>
                  <a:pt x="44835" y="2305050"/>
                </a:cubicBezTo>
                <a:cubicBezTo>
                  <a:pt x="42400" y="2295310"/>
                  <a:pt x="39265" y="2285703"/>
                  <a:pt x="35310" y="2276475"/>
                </a:cubicBezTo>
                <a:cubicBezTo>
                  <a:pt x="0" y="2194085"/>
                  <a:pt x="29073" y="2276813"/>
                  <a:pt x="6735" y="2209800"/>
                </a:cubicBezTo>
                <a:cubicBezTo>
                  <a:pt x="9910" y="2057400"/>
                  <a:pt x="10402" y="1904920"/>
                  <a:pt x="16260" y="1752600"/>
                </a:cubicBezTo>
                <a:cubicBezTo>
                  <a:pt x="17657" y="1716276"/>
                  <a:pt x="32482" y="1709342"/>
                  <a:pt x="44835" y="1676400"/>
                </a:cubicBezTo>
                <a:cubicBezTo>
                  <a:pt x="69002" y="1611954"/>
                  <a:pt x="40858" y="1663455"/>
                  <a:pt x="63885" y="1609725"/>
                </a:cubicBezTo>
                <a:cubicBezTo>
                  <a:pt x="69478" y="1596674"/>
                  <a:pt x="77342" y="1584676"/>
                  <a:pt x="82935" y="1571625"/>
                </a:cubicBezTo>
                <a:cubicBezTo>
                  <a:pt x="86890" y="1562397"/>
                  <a:pt x="88382" y="1552225"/>
                  <a:pt x="92460" y="1543050"/>
                </a:cubicBezTo>
                <a:cubicBezTo>
                  <a:pt x="101110" y="1523587"/>
                  <a:pt x="113125" y="1505675"/>
                  <a:pt x="121035" y="1485900"/>
                </a:cubicBezTo>
                <a:cubicBezTo>
                  <a:pt x="127967" y="1468569"/>
                  <a:pt x="137868" y="1398478"/>
                  <a:pt x="149610" y="1390650"/>
                </a:cubicBezTo>
                <a:lnTo>
                  <a:pt x="178185" y="1371600"/>
                </a:lnTo>
                <a:cubicBezTo>
                  <a:pt x="198617" y="1310303"/>
                  <a:pt x="171692" y="1376880"/>
                  <a:pt x="216285" y="1314450"/>
                </a:cubicBezTo>
                <a:cubicBezTo>
                  <a:pt x="253866" y="1261836"/>
                  <a:pt x="214088" y="1278547"/>
                  <a:pt x="273435" y="1219200"/>
                </a:cubicBezTo>
                <a:cubicBezTo>
                  <a:pt x="294501" y="1198134"/>
                  <a:pt x="307799" y="1188572"/>
                  <a:pt x="321060" y="1162050"/>
                </a:cubicBezTo>
                <a:cubicBezTo>
                  <a:pt x="342539" y="1119092"/>
                  <a:pt x="315513" y="1145846"/>
                  <a:pt x="349635" y="1104900"/>
                </a:cubicBezTo>
                <a:cubicBezTo>
                  <a:pt x="358259" y="1094552"/>
                  <a:pt x="369940" y="1086958"/>
                  <a:pt x="378210" y="1076325"/>
                </a:cubicBezTo>
                <a:cubicBezTo>
                  <a:pt x="392266" y="1058253"/>
                  <a:pt x="403610" y="1038225"/>
                  <a:pt x="416310" y="1019175"/>
                </a:cubicBezTo>
                <a:cubicBezTo>
                  <a:pt x="422660" y="1009650"/>
                  <a:pt x="430240" y="1000839"/>
                  <a:pt x="435360" y="990600"/>
                </a:cubicBezTo>
                <a:cubicBezTo>
                  <a:pt x="441710" y="977900"/>
                  <a:pt x="449137" y="965683"/>
                  <a:pt x="454410" y="952500"/>
                </a:cubicBezTo>
                <a:cubicBezTo>
                  <a:pt x="461868" y="933856"/>
                  <a:pt x="464480" y="913311"/>
                  <a:pt x="473460" y="895350"/>
                </a:cubicBezTo>
                <a:cubicBezTo>
                  <a:pt x="497630" y="847011"/>
                  <a:pt x="484634" y="869064"/>
                  <a:pt x="511560" y="828675"/>
                </a:cubicBezTo>
                <a:cubicBezTo>
                  <a:pt x="531384" y="749381"/>
                  <a:pt x="507246" y="827779"/>
                  <a:pt x="540135" y="762000"/>
                </a:cubicBezTo>
                <a:cubicBezTo>
                  <a:pt x="544625" y="753020"/>
                  <a:pt x="545170" y="742405"/>
                  <a:pt x="549660" y="733425"/>
                </a:cubicBezTo>
                <a:cubicBezTo>
                  <a:pt x="554780" y="723186"/>
                  <a:pt x="563590" y="715089"/>
                  <a:pt x="568710" y="704850"/>
                </a:cubicBezTo>
                <a:cubicBezTo>
                  <a:pt x="584204" y="673862"/>
                  <a:pt x="569988" y="674997"/>
                  <a:pt x="597285" y="647700"/>
                </a:cubicBezTo>
                <a:cubicBezTo>
                  <a:pt x="605380" y="639605"/>
                  <a:pt x="616335" y="635000"/>
                  <a:pt x="625860" y="628650"/>
                </a:cubicBezTo>
                <a:cubicBezTo>
                  <a:pt x="632210" y="619125"/>
                  <a:pt x="639230" y="610014"/>
                  <a:pt x="644910" y="600075"/>
                </a:cubicBezTo>
                <a:cubicBezTo>
                  <a:pt x="651955" y="587747"/>
                  <a:pt x="655707" y="573529"/>
                  <a:pt x="663960" y="561975"/>
                </a:cubicBezTo>
                <a:cubicBezTo>
                  <a:pt x="671790" y="551014"/>
                  <a:pt x="683010" y="542925"/>
                  <a:pt x="692535" y="533400"/>
                </a:cubicBezTo>
                <a:cubicBezTo>
                  <a:pt x="702461" y="503623"/>
                  <a:pt x="712087" y="466390"/>
                  <a:pt x="740160" y="447675"/>
                </a:cubicBezTo>
                <a:lnTo>
                  <a:pt x="759210" y="409575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Directed graph</a:t>
            </a:r>
          </a:p>
          <a:p>
            <a:pPr lvl="1"/>
            <a:r>
              <a:rPr lang="en-US" dirty="0"/>
              <a:t>Edges have direction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Definitions: Directed / Undirected</a:t>
            </a:r>
          </a:p>
        </p:txBody>
      </p:sp>
      <p:sp>
        <p:nvSpPr>
          <p:cNvPr id="111" name="Rectangle 3"/>
          <p:cNvSpPr txBox="1">
            <a:spLocks noChangeArrowheads="1"/>
          </p:cNvSpPr>
          <p:nvPr/>
        </p:nvSpPr>
        <p:spPr>
          <a:xfrm>
            <a:off x="6728761" y="1269363"/>
            <a:ext cx="4189909" cy="1295063"/>
          </a:xfrm>
          <a:prstGeom prst="rect">
            <a:avLst/>
          </a:prstGeom>
        </p:spPr>
        <p:txBody>
          <a:bodyPr/>
          <a:lstStyle/>
          <a:p>
            <a:pPr marL="304656" indent="-304656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>
                <a:tab pos="282490" algn="l"/>
              </a:tabLst>
              <a:defRPr/>
            </a:pPr>
            <a:r>
              <a:rPr lang="en-US" sz="3399" b="1" dirty="0">
                <a:solidFill>
                  <a:schemeClr val="bg1"/>
                </a:solidFill>
              </a:rPr>
              <a:t>Undirected graph</a:t>
            </a:r>
          </a:p>
          <a:p>
            <a:pPr lvl="1" indent="-231537" fontAlgn="base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§"/>
              <a:defRPr/>
            </a:pPr>
            <a:r>
              <a:rPr lang="en-US" sz="3199" dirty="0"/>
              <a:t>Undirected edges</a:t>
            </a:r>
          </a:p>
        </p:txBody>
      </p:sp>
      <p:grpSp>
        <p:nvGrpSpPr>
          <p:cNvPr id="275" name="Group 274"/>
          <p:cNvGrpSpPr/>
          <p:nvPr/>
        </p:nvGrpSpPr>
        <p:grpSpPr>
          <a:xfrm>
            <a:off x="1192279" y="2637082"/>
            <a:ext cx="3701835" cy="3597646"/>
            <a:chOff x="724051" y="2819400"/>
            <a:chExt cx="3301222" cy="3416057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67251" y="3644657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1451" y="5473457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latin typeface="Calibri" pitchFamily="34" charset="0"/>
                </a:rPr>
                <a:t>19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71084" y="4723826"/>
              <a:ext cx="620024" cy="556054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latin typeface="Calibri" pitchFamily="34" charset="0"/>
                </a:rPr>
                <a:t>21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171851" y="3850602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1562251" y="4940057"/>
              <a:ext cx="558021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bg-BG" sz="1999" b="1" dirty="0">
                  <a:latin typeface="Calibri" pitchFamily="34" charset="0"/>
                </a:rPr>
                <a:t>12</a:t>
              </a:r>
            </a:p>
          </p:txBody>
        </p:sp>
        <p:cxnSp>
          <p:nvCxnSpPr>
            <p:cNvPr id="15" name="Straight Arrow Connector 14"/>
            <p:cNvCxnSpPr>
              <a:cxnSpLocks noChangeShapeType="1"/>
              <a:stCxn id="12" idx="6"/>
              <a:endCxn id="8" idx="2"/>
            </p:cNvCxnSpPr>
            <p:nvPr/>
          </p:nvCxnSpPr>
          <p:spPr bwMode="auto">
            <a:xfrm flipV="1">
              <a:off x="2760185" y="3922685"/>
              <a:ext cx="707066" cy="2059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 noChangeShapeType="1"/>
              <a:stCxn id="9" idx="7"/>
              <a:endCxn id="10" idx="3"/>
            </p:cNvCxnSpPr>
            <p:nvPr/>
          </p:nvCxnSpPr>
          <p:spPr bwMode="auto">
            <a:xfrm rot="5400000" flipH="1" flipV="1">
              <a:off x="3181598" y="5274604"/>
              <a:ext cx="356441" cy="20413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 rot="5400000">
              <a:off x="3452122" y="4429686"/>
              <a:ext cx="523114" cy="65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 noChangeShapeType="1"/>
              <a:stCxn id="12" idx="5"/>
              <a:endCxn id="10" idx="1"/>
            </p:cNvCxnSpPr>
            <p:nvPr/>
          </p:nvCxnSpPr>
          <p:spPr bwMode="auto">
            <a:xfrm rot="16200000" flipH="1">
              <a:off x="2827938" y="4171311"/>
              <a:ext cx="480033" cy="7878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cxnSpLocks noChangeShapeType="1"/>
              <a:stCxn id="9" idx="1"/>
              <a:endCxn id="12" idx="4"/>
            </p:cNvCxnSpPr>
            <p:nvPr/>
          </p:nvCxnSpPr>
          <p:spPr bwMode="auto">
            <a:xfrm rot="16200000" flipV="1">
              <a:off x="2090479" y="4782196"/>
              <a:ext cx="1148232" cy="3971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ShapeType="1"/>
              <a:stCxn id="13" idx="5"/>
              <a:endCxn id="9" idx="2"/>
            </p:cNvCxnSpPr>
            <p:nvPr/>
          </p:nvCxnSpPr>
          <p:spPr bwMode="auto">
            <a:xfrm rot="16200000" flipH="1">
              <a:off x="2241599" y="5211632"/>
              <a:ext cx="336805" cy="7428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 rot="5400000">
              <a:off x="1742221" y="4424267"/>
              <a:ext cx="614832" cy="4167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24051" y="4101857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>
              <a:cxnSpLocks noChangeShapeType="1"/>
              <a:stCxn id="27" idx="7"/>
              <a:endCxn id="12" idx="2"/>
            </p:cNvCxnSpPr>
            <p:nvPr/>
          </p:nvCxnSpPr>
          <p:spPr bwMode="auto">
            <a:xfrm rot="5400000" flipH="1" flipV="1">
              <a:off x="1671709" y="3683147"/>
              <a:ext cx="54659" cy="9456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 noChangeShapeType="1"/>
              <a:stCxn id="27" idx="4"/>
              <a:endCxn id="13" idx="2"/>
            </p:cNvCxnSpPr>
            <p:nvPr/>
          </p:nvCxnSpPr>
          <p:spPr bwMode="auto">
            <a:xfrm rot="16200000" flipH="1">
              <a:off x="1010148" y="4665981"/>
              <a:ext cx="560173" cy="5440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 noChangeShapeType="1"/>
              <a:stCxn id="13" idx="1"/>
              <a:endCxn id="27" idx="5"/>
            </p:cNvCxnSpPr>
            <p:nvPr/>
          </p:nvCxnSpPr>
          <p:spPr bwMode="auto">
            <a:xfrm rot="16200000" flipV="1">
              <a:off x="1212594" y="4590112"/>
              <a:ext cx="445009" cy="4177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9" name="Oval 158"/>
            <p:cNvSpPr>
              <a:spLocks noChangeArrowheads="1"/>
            </p:cNvSpPr>
            <p:nvPr/>
          </p:nvSpPr>
          <p:spPr bwMode="auto">
            <a:xfrm>
              <a:off x="1232829" y="3012402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162" name="Oval 161"/>
            <p:cNvSpPr>
              <a:spLocks noChangeArrowheads="1"/>
            </p:cNvSpPr>
            <p:nvPr/>
          </p:nvSpPr>
          <p:spPr bwMode="auto">
            <a:xfrm>
              <a:off x="2133600" y="2872945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22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173" name="Straight Arrow Connector 172"/>
            <p:cNvCxnSpPr>
              <a:cxnSpLocks noChangeShapeType="1"/>
              <a:stCxn id="159" idx="5"/>
              <a:endCxn id="12" idx="1"/>
            </p:cNvCxnSpPr>
            <p:nvPr/>
          </p:nvCxnSpPr>
          <p:spPr bwMode="auto">
            <a:xfrm rot="16200000" flipH="1">
              <a:off x="1761067" y="3435089"/>
              <a:ext cx="445009" cy="54888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>
              <a:cxnSpLocks noChangeShapeType="1"/>
              <a:stCxn id="184" idx="2"/>
              <a:endCxn id="162" idx="6"/>
            </p:cNvCxnSpPr>
            <p:nvPr/>
          </p:nvCxnSpPr>
          <p:spPr bwMode="auto">
            <a:xfrm flipH="1">
              <a:off x="2691622" y="3097428"/>
              <a:ext cx="584978" cy="5354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Oval 183"/>
            <p:cNvSpPr>
              <a:spLocks noChangeArrowheads="1"/>
            </p:cNvSpPr>
            <p:nvPr/>
          </p:nvSpPr>
          <p:spPr bwMode="auto">
            <a:xfrm>
              <a:off x="3276600" y="2819400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198" name="Oval 197"/>
            <p:cNvSpPr>
              <a:spLocks noChangeArrowheads="1"/>
            </p:cNvSpPr>
            <p:nvPr/>
          </p:nvSpPr>
          <p:spPr bwMode="auto">
            <a:xfrm>
              <a:off x="800251" y="5679402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199" name="Straight Arrow Connector 198"/>
            <p:cNvCxnSpPr>
              <a:cxnSpLocks noChangeShapeType="1"/>
              <a:stCxn id="198" idx="7"/>
              <a:endCxn id="13" idx="3"/>
            </p:cNvCxnSpPr>
            <p:nvPr/>
          </p:nvCxnSpPr>
          <p:spPr bwMode="auto">
            <a:xfrm rot="5400000" flipH="1" flipV="1">
              <a:off x="1287185" y="5404048"/>
              <a:ext cx="346154" cy="36741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7193981" y="2637082"/>
            <a:ext cx="3805743" cy="3536204"/>
            <a:chOff x="5202866" y="3124200"/>
            <a:chExt cx="3157868" cy="281940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G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>
                  <a:latin typeface="Calibri" pitchFamily="34" charset="0"/>
                </a:rPr>
                <a:t>J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F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D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6" name="Straight Arrow Connector 45"/>
            <p:cNvCxnSpPr>
              <a:cxnSpLocks noChangeShapeType="1"/>
              <a:stCxn id="38" idx="6"/>
              <a:endCxn id="36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Straight Arrow Connector 46"/>
            <p:cNvCxnSpPr>
              <a:cxnSpLocks noChangeShapeType="1"/>
              <a:stCxn id="35" idx="1"/>
              <a:endCxn id="3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Straight Arrow Connector 47"/>
            <p:cNvCxnSpPr>
              <a:cxnSpLocks noChangeShapeType="1"/>
              <a:stCxn id="39" idx="6"/>
              <a:endCxn id="35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Straight Arrow Connector 48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>
                  <a:latin typeface="Calibri" pitchFamily="34" charset="0"/>
                </a:rPr>
                <a:t>A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54" name="Straight Arrow Connector 53"/>
            <p:cNvCxnSpPr>
              <a:cxnSpLocks noChangeShapeType="1"/>
              <a:stCxn id="53" idx="6"/>
              <a:endCxn id="3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6" name="Straight Arrow Connector 55"/>
            <p:cNvCxnSpPr>
              <a:cxnSpLocks noChangeShapeType="1"/>
              <a:stCxn id="39" idx="1"/>
              <a:endCxn id="53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63" name="Oval 262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E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64" name="Oval 263"/>
            <p:cNvSpPr>
              <a:spLocks noChangeArrowheads="1"/>
            </p:cNvSpPr>
            <p:nvPr/>
          </p:nvSpPr>
          <p:spPr bwMode="auto">
            <a:xfrm>
              <a:off x="6629400" y="5387545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>
                  <a:latin typeface="Calibri" pitchFamily="34" charset="0"/>
                </a:rPr>
                <a:t>C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65" name="Oval 264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H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266" name="Straight Arrow Connector 265"/>
            <p:cNvCxnSpPr>
              <a:cxnSpLocks noChangeShapeType="1"/>
              <a:stCxn id="35" idx="5"/>
              <a:endCxn id="265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69" name="Straight Arrow Connector 268"/>
            <p:cNvCxnSpPr>
              <a:cxnSpLocks noChangeShapeType="1"/>
              <a:stCxn id="264" idx="2"/>
              <a:endCxn id="263" idx="6"/>
            </p:cNvCxnSpPr>
            <p:nvPr/>
          </p:nvCxnSpPr>
          <p:spPr bwMode="auto">
            <a:xfrm rot="10800000">
              <a:off x="5791200" y="5589373"/>
              <a:ext cx="838200" cy="76200"/>
            </a:xfrm>
            <a:prstGeom prst="straightConnector1">
              <a:avLst/>
            </a:prstGeom>
            <a:ln w="19050"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51" name="Slide Number">
            <a:extLst>
              <a:ext uri="{FF2B5EF4-FFF2-40B4-BE49-F238E27FC236}">
                <a16:creationId xmlns:a16="http://schemas.microsoft.com/office/drawing/2014/main" id="{FE22EB71-1C2E-412B-A6C2-3F3BB1477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163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1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Weighted graph</a:t>
            </a:r>
          </a:p>
          <a:p>
            <a:pPr lvl="1"/>
            <a:r>
              <a:rPr lang="en-US" dirty="0"/>
              <a:t>Weight (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/>
              <a:t>) is associated with each edge</a:t>
            </a: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Definitions: Weighted Graph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439353" y="2638634"/>
            <a:ext cx="7237115" cy="3647125"/>
            <a:chOff x="971786" y="2600325"/>
            <a:chExt cx="7105414" cy="364807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415674" y="4648200"/>
              <a:ext cx="596038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G</a:t>
              </a:r>
              <a:endParaRPr lang="bg-BG" sz="2799" b="1" dirty="0">
                <a:latin typeface="Calibri" pitchFamily="34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719104" y="3429000"/>
              <a:ext cx="662264" cy="59902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J</a:t>
              </a:r>
              <a:endParaRPr lang="bg-BG" sz="2799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248386" y="2753774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F</a:t>
              </a:r>
              <a:endParaRPr lang="bg-BG" sz="2799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586874" y="4390768"/>
              <a:ext cx="596036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D</a:t>
              </a:r>
              <a:endParaRPr lang="bg-BG" sz="2799" b="1" dirty="0">
                <a:latin typeface="Calibri" pitchFamily="34" charset="0"/>
              </a:endParaRPr>
            </a:p>
          </p:txBody>
        </p:sp>
        <p:cxnSp>
          <p:nvCxnSpPr>
            <p:cNvPr id="10" name="Straight Arrow Connector 9"/>
            <p:cNvCxnSpPr>
              <a:cxnSpLocks noChangeShapeType="1"/>
              <a:stCxn id="6" idx="7"/>
              <a:endCxn id="7" idx="3"/>
            </p:cNvCxnSpPr>
            <p:nvPr/>
          </p:nvCxnSpPr>
          <p:spPr bwMode="auto">
            <a:xfrm rot="5400000" flipH="1" flipV="1">
              <a:off x="4972444" y="3892279"/>
              <a:ext cx="795626" cy="8916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 noChangeShapeType="1"/>
              <a:stCxn id="8" idx="6"/>
              <a:endCxn id="7" idx="1"/>
            </p:cNvCxnSpPr>
            <p:nvPr/>
          </p:nvCxnSpPr>
          <p:spPr bwMode="auto">
            <a:xfrm>
              <a:off x="4876800" y="3053287"/>
              <a:ext cx="939290" cy="46343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 noChangeShapeType="1"/>
              <a:stCxn id="6" idx="0"/>
              <a:endCxn id="8" idx="4"/>
            </p:cNvCxnSpPr>
            <p:nvPr/>
          </p:nvCxnSpPr>
          <p:spPr bwMode="auto">
            <a:xfrm rot="16200000" flipV="1">
              <a:off x="3990443" y="3924950"/>
              <a:ext cx="1295400" cy="1511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 noChangeShapeType="1"/>
              <a:stCxn id="9" idx="6"/>
              <a:endCxn id="6" idx="2"/>
            </p:cNvCxnSpPr>
            <p:nvPr/>
          </p:nvCxnSpPr>
          <p:spPr bwMode="auto">
            <a:xfrm>
              <a:off x="3182910" y="4690281"/>
              <a:ext cx="1232764" cy="25743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rot="5400000">
              <a:off x="3111310" y="3249388"/>
              <a:ext cx="1213418" cy="124479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133600" y="2743200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A</a:t>
              </a:r>
              <a:endParaRPr lang="bg-BG" sz="2799" b="1" dirty="0">
                <a:latin typeface="Calibri" pitchFamily="34" charset="0"/>
              </a:endParaRPr>
            </a:p>
          </p:txBody>
        </p:sp>
        <p:cxnSp>
          <p:nvCxnSpPr>
            <p:cNvPr id="16" name="Straight Arrow Connector 15"/>
            <p:cNvCxnSpPr>
              <a:cxnSpLocks noChangeShapeType="1"/>
              <a:stCxn id="15" idx="6"/>
              <a:endCxn id="8" idx="2"/>
            </p:cNvCxnSpPr>
            <p:nvPr/>
          </p:nvCxnSpPr>
          <p:spPr bwMode="auto">
            <a:xfrm>
              <a:off x="2762014" y="3042713"/>
              <a:ext cx="1486372" cy="105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 noChangeShapeType="1"/>
              <a:stCxn id="9" idx="1"/>
              <a:endCxn id="15" idx="4"/>
            </p:cNvCxnSpPr>
            <p:nvPr/>
          </p:nvCxnSpPr>
          <p:spPr bwMode="auto">
            <a:xfrm rot="16200000" flipV="1">
              <a:off x="1992852" y="3797182"/>
              <a:ext cx="1136267" cy="226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524000" y="5562600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E</a:t>
              </a:r>
              <a:endParaRPr lang="bg-BG" sz="2799" b="1" dirty="0">
                <a:latin typeface="Calibri" pitchFamily="34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3581400" y="5638800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C</a:t>
              </a:r>
              <a:endParaRPr lang="bg-BG" sz="2799" b="1" dirty="0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505213" y="5628226"/>
              <a:ext cx="619361" cy="620174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H</a:t>
              </a:r>
              <a:endParaRPr lang="bg-BG" sz="2799" b="1" dirty="0">
                <a:latin typeface="Calibri" pitchFamily="34" charset="0"/>
              </a:endParaRPr>
            </a:p>
          </p:txBody>
        </p:sp>
        <p:cxnSp>
          <p:nvCxnSpPr>
            <p:cNvPr id="21" name="Straight Arrow Connector 20"/>
            <p:cNvCxnSpPr>
              <a:cxnSpLocks noChangeShapeType="1"/>
              <a:stCxn id="6" idx="5"/>
              <a:endCxn id="20" idx="1"/>
            </p:cNvCxnSpPr>
            <p:nvPr/>
          </p:nvCxnSpPr>
          <p:spPr bwMode="auto">
            <a:xfrm rot="16200000" flipH="1">
              <a:off x="4980397" y="5103528"/>
              <a:ext cx="559547" cy="6714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cxnSpLocks noChangeShapeType="1"/>
              <a:stCxn id="19" idx="2"/>
              <a:endCxn id="18" idx="6"/>
            </p:cNvCxnSpPr>
            <p:nvPr/>
          </p:nvCxnSpPr>
          <p:spPr bwMode="auto">
            <a:xfrm rot="10800000">
              <a:off x="2152414" y="5862113"/>
              <a:ext cx="1428986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971786" y="3962400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Q</a:t>
              </a:r>
              <a:endParaRPr lang="bg-BG" sz="2799" b="1" dirty="0"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72586" y="5420774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K</a:t>
              </a:r>
              <a:endParaRPr lang="bg-BG" sz="2799" b="1" dirty="0">
                <a:latin typeface="Calibri" pitchFamily="34" charset="0"/>
              </a:endParaRPr>
            </a:p>
          </p:txBody>
        </p:sp>
        <p:cxnSp>
          <p:nvCxnSpPr>
            <p:cNvPr id="35" name="Straight Arrow Connector 34"/>
            <p:cNvCxnSpPr>
              <a:cxnSpLocks noChangeShapeType="1"/>
              <a:stCxn id="7" idx="5"/>
              <a:endCxn id="34" idx="1"/>
            </p:cNvCxnSpPr>
            <p:nvPr/>
          </p:nvCxnSpPr>
          <p:spPr bwMode="auto">
            <a:xfrm rot="16200000" flipH="1">
              <a:off x="6090398" y="4134282"/>
              <a:ext cx="1568200" cy="11802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448786" y="3134774"/>
              <a:ext cx="628414" cy="599026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2799" b="1" dirty="0">
                  <a:latin typeface="Calibri" pitchFamily="34" charset="0"/>
                </a:rPr>
                <a:t>N</a:t>
              </a:r>
              <a:endParaRPr lang="bg-BG" sz="2799" b="1" dirty="0">
                <a:latin typeface="Calibri" pitchFamily="34" charset="0"/>
              </a:endParaRPr>
            </a:p>
          </p:txBody>
        </p:sp>
        <p:cxnSp>
          <p:nvCxnSpPr>
            <p:cNvPr id="49" name="Straight Arrow Connector 48"/>
            <p:cNvCxnSpPr>
              <a:cxnSpLocks noChangeShapeType="1"/>
              <a:stCxn id="7" idx="6"/>
              <a:endCxn id="45" idx="2"/>
            </p:cNvCxnSpPr>
            <p:nvPr/>
          </p:nvCxnSpPr>
          <p:spPr bwMode="auto">
            <a:xfrm flipV="1">
              <a:off x="6381368" y="3434287"/>
              <a:ext cx="1067418" cy="2942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248025" y="2600325"/>
              <a:ext cx="495649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dirty="0">
                  <a:solidFill>
                    <a:schemeClr val="bg2"/>
                  </a:solidFill>
                  <a:latin typeface="Consolas" pitchFamily="49" charset="0"/>
                </a:rPr>
                <a:t>10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76850" y="2845713"/>
              <a:ext cx="340158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dirty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647950" y="5438775"/>
              <a:ext cx="495649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536392" y="3607713"/>
              <a:ext cx="340158" cy="43088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dirty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695351" y="3733800"/>
              <a:ext cx="495649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nsolas" pitchFamily="49" charset="0"/>
                  <a:cs typeface="Consolas" pitchFamily="49" charset="0"/>
                </a:rPr>
                <a:t>16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571875" y="4791075"/>
              <a:ext cx="340158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631892" y="3705225"/>
              <a:ext cx="340158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352701" y="4267200"/>
              <a:ext cx="340158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05600" y="3143250"/>
              <a:ext cx="340158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dirty="0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48126" y="4333875"/>
              <a:ext cx="495649" cy="430887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2199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latin typeface="Consolas" pitchFamily="49" charset="0"/>
                  <a:cs typeface="Consolas" pitchFamily="49" charset="0"/>
                </a:rPr>
                <a:t>22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734010" y="5085922"/>
            <a:ext cx="340069" cy="4307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99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0" name="AutoShape 5">
            <a:extLst>
              <a:ext uri="{FF2B5EF4-FFF2-40B4-BE49-F238E27FC236}">
                <a16:creationId xmlns:a16="http://schemas.microsoft.com/office/drawing/2014/main" id="{CEAFD111-9C3B-4DB8-8B83-B1BCE246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391" y="2381282"/>
            <a:ext cx="1315757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</a:rPr>
              <a:t>Weight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41" name="AutoShape 5">
            <a:extLst>
              <a:ext uri="{FF2B5EF4-FFF2-40B4-BE49-F238E27FC236}">
                <a16:creationId xmlns:a16="http://schemas.microsoft.com/office/drawing/2014/main" id="{EAD880F6-36DE-41B8-A0FE-90CA0E5D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656" y="3201807"/>
            <a:ext cx="1315757" cy="578589"/>
          </a:xfrm>
          <a:prstGeom prst="wedgeRoundRectCallout">
            <a:avLst>
              <a:gd name="adj1" fmla="val 90718"/>
              <a:gd name="adj2" fmla="val 48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Weight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43" name="Slide Number">
            <a:extLst>
              <a:ext uri="{FF2B5EF4-FFF2-40B4-BE49-F238E27FC236}">
                <a16:creationId xmlns:a16="http://schemas.microsoft.com/office/drawing/2014/main" id="{8C661441-8240-4174-8EC1-4CA1180F1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53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undirected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en-US" dirty="0"/>
              <a:t> 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  <a:endParaRPr lang="bg-BG" dirty="0"/>
          </a:p>
          <a:p>
            <a:pPr lvl="2"/>
            <a:r>
              <a:rPr lang="en-US" dirty="0"/>
              <a:t>A, B, G, N, K is a path</a:t>
            </a:r>
          </a:p>
          <a:p>
            <a:pPr lvl="2"/>
            <a:r>
              <a:rPr lang="en-US" dirty="0"/>
              <a:t>H, K, C is not a path</a:t>
            </a:r>
          </a:p>
          <a:p>
            <a:pPr lvl="2"/>
            <a:r>
              <a:rPr lang="en-US" dirty="0"/>
              <a:t>H, G, G, B,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Definitions: Path</a:t>
            </a:r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35FF23F-8362-46C0-9843-40E1AB9F9CA0}"/>
              </a:ext>
            </a:extLst>
          </p:cNvPr>
          <p:cNvSpPr>
            <a:spLocks/>
          </p:cNvSpPr>
          <p:nvPr/>
        </p:nvSpPr>
        <p:spPr bwMode="auto">
          <a:xfrm>
            <a:off x="6096001" y="3242822"/>
            <a:ext cx="2915479" cy="1371243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25" name="Group 69">
            <a:extLst>
              <a:ext uri="{FF2B5EF4-FFF2-40B4-BE49-F238E27FC236}">
                <a16:creationId xmlns:a16="http://schemas.microsoft.com/office/drawing/2014/main" id="{75A63BB7-5BC7-4A34-8FD4-F4F565C43D62}"/>
              </a:ext>
            </a:extLst>
          </p:cNvPr>
          <p:cNvGrpSpPr/>
          <p:nvPr/>
        </p:nvGrpSpPr>
        <p:grpSpPr>
          <a:xfrm>
            <a:off x="6400721" y="3633091"/>
            <a:ext cx="4059143" cy="2765137"/>
            <a:chOff x="4572000" y="3810000"/>
            <a:chExt cx="3483934" cy="2384855"/>
          </a:xfrm>
        </p:grpSpPr>
        <p:sp>
          <p:nvSpPr>
            <p:cNvPr id="26" name="Oval 6">
              <a:extLst>
                <a:ext uri="{FF2B5EF4-FFF2-40B4-BE49-F238E27FC236}">
                  <a16:creationId xmlns:a16="http://schemas.microsoft.com/office/drawing/2014/main" id="{D6E18C7A-CD3A-410B-9490-087140AA6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G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7" name="Oval 7">
              <a:extLst>
                <a:ext uri="{FF2B5EF4-FFF2-40B4-BE49-F238E27FC236}">
                  <a16:creationId xmlns:a16="http://schemas.microsoft.com/office/drawing/2014/main" id="{8E949A3F-6827-465E-AD0C-B526697A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C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FC42CA5E-705B-4068-B26B-BD9ED90E8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B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AE1D232F-D193-492A-A855-C9022B089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A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10">
              <a:extLst>
                <a:ext uri="{FF2B5EF4-FFF2-40B4-BE49-F238E27FC236}">
                  <a16:creationId xmlns:a16="http://schemas.microsoft.com/office/drawing/2014/main" id="{79819C46-54F4-410C-9921-A78D28EC9348}"/>
                </a:ext>
              </a:extLst>
            </p:cNvPr>
            <p:cNvCxnSpPr>
              <a:cxnSpLocks noChangeShapeType="1"/>
              <a:stCxn id="26" idx="7"/>
              <a:endCxn id="27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" name="Straight Arrow Connector 11">
              <a:extLst>
                <a:ext uri="{FF2B5EF4-FFF2-40B4-BE49-F238E27FC236}">
                  <a16:creationId xmlns:a16="http://schemas.microsoft.com/office/drawing/2014/main" id="{48C8A718-6A9C-40F5-AFF7-C2CB4709A5F3}"/>
                </a:ext>
              </a:extLst>
            </p:cNvPr>
            <p:cNvCxnSpPr>
              <a:cxnSpLocks noChangeShapeType="1"/>
              <a:stCxn id="27" idx="2"/>
              <a:endCxn id="28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" name="Straight Arrow Connector 12">
              <a:extLst>
                <a:ext uri="{FF2B5EF4-FFF2-40B4-BE49-F238E27FC236}">
                  <a16:creationId xmlns:a16="http://schemas.microsoft.com/office/drawing/2014/main" id="{7714A23C-30F4-40BC-B5C9-A3930658EE27}"/>
                </a:ext>
              </a:extLst>
            </p:cNvPr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Straight Arrow Connector 13">
              <a:extLst>
                <a:ext uri="{FF2B5EF4-FFF2-40B4-BE49-F238E27FC236}">
                  <a16:creationId xmlns:a16="http://schemas.microsoft.com/office/drawing/2014/main" id="{DF7E97E5-77F7-4866-9CB1-6B6EFD92C8BE}"/>
                </a:ext>
              </a:extLst>
            </p:cNvPr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Straight Arrow Connector 14">
              <a:extLst>
                <a:ext uri="{FF2B5EF4-FFF2-40B4-BE49-F238E27FC236}">
                  <a16:creationId xmlns:a16="http://schemas.microsoft.com/office/drawing/2014/main" id="{DA0A7FB1-7BE3-466E-A418-A09821F8F4E2}"/>
                </a:ext>
              </a:extLst>
            </p:cNvPr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5" name="Oval 20">
              <a:extLst>
                <a:ext uri="{FF2B5EF4-FFF2-40B4-BE49-F238E27FC236}">
                  <a16:creationId xmlns:a16="http://schemas.microsoft.com/office/drawing/2014/main" id="{AD6FC183-CAD3-4500-A1E9-F254CC3C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H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36" name="Straight Arrow Connector 21">
              <a:extLst>
                <a:ext uri="{FF2B5EF4-FFF2-40B4-BE49-F238E27FC236}">
                  <a16:creationId xmlns:a16="http://schemas.microsoft.com/office/drawing/2014/main" id="{726AD991-3245-447C-B2E5-1B4420FAC03B}"/>
                </a:ext>
              </a:extLst>
            </p:cNvPr>
            <p:cNvCxnSpPr>
              <a:cxnSpLocks noChangeShapeType="1"/>
              <a:stCxn id="26" idx="3"/>
              <a:endCxn id="35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7" name="Oval 50">
              <a:extLst>
                <a:ext uri="{FF2B5EF4-FFF2-40B4-BE49-F238E27FC236}">
                  <a16:creationId xmlns:a16="http://schemas.microsoft.com/office/drawing/2014/main" id="{5F6AEAFE-C575-4442-A24B-6F58BF4C1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N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38" name="Straight Arrow Connector 51">
              <a:extLst>
                <a:ext uri="{FF2B5EF4-FFF2-40B4-BE49-F238E27FC236}">
                  <a16:creationId xmlns:a16="http://schemas.microsoft.com/office/drawing/2014/main" id="{BDAAA73C-F9F4-464F-9308-D4CD0D00BFF1}"/>
                </a:ext>
              </a:extLst>
            </p:cNvPr>
            <p:cNvCxnSpPr>
              <a:cxnSpLocks noChangeShapeType="1"/>
              <a:stCxn id="26" idx="5"/>
              <a:endCxn id="37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Straight Arrow Connector 54">
              <a:extLst>
                <a:ext uri="{FF2B5EF4-FFF2-40B4-BE49-F238E27FC236}">
                  <a16:creationId xmlns:a16="http://schemas.microsoft.com/office/drawing/2014/main" id="{7354707B-2067-4090-93B6-D081396A0E5B}"/>
                </a:ext>
              </a:extLst>
            </p:cNvPr>
            <p:cNvCxnSpPr>
              <a:cxnSpLocks noChangeShapeType="1"/>
              <a:stCxn id="40" idx="2"/>
              <a:endCxn id="26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40" name="Oval 55">
              <a:extLst>
                <a:ext uri="{FF2B5EF4-FFF2-40B4-BE49-F238E27FC236}">
                  <a16:creationId xmlns:a16="http://schemas.microsoft.com/office/drawing/2014/main" id="{F04A7E6D-6D5A-492B-9A5E-1D414372B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K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63">
              <a:extLst>
                <a:ext uri="{FF2B5EF4-FFF2-40B4-BE49-F238E27FC236}">
                  <a16:creationId xmlns:a16="http://schemas.microsoft.com/office/drawing/2014/main" id="{A9B2745A-79A8-4122-9B13-08765E6D1FB5}"/>
                </a:ext>
              </a:extLst>
            </p:cNvPr>
            <p:cNvCxnSpPr>
              <a:cxnSpLocks noChangeShapeType="1"/>
              <a:stCxn id="40" idx="3"/>
              <a:endCxn id="37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CC7818F6-311B-4C45-B772-8CAAD9C6C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031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Path</a:t>
            </a:r>
            <a:r>
              <a:rPr lang="en-US" dirty="0"/>
              <a:t> (in directed graph)</a:t>
            </a:r>
          </a:p>
          <a:p>
            <a:pPr lvl="1"/>
            <a:r>
              <a:rPr lang="en-US" dirty="0"/>
              <a:t>Sequence of nodes 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 </a:t>
            </a:r>
            <a:r>
              <a:rPr lang="en-US" noProof="1"/>
              <a:t>n</a:t>
            </a:r>
            <a:r>
              <a:rPr lang="en-US" baseline="-25000" noProof="1"/>
              <a:t>k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Directed edge </a:t>
            </a:r>
            <a:r>
              <a:rPr lang="en-US" dirty="0"/>
              <a:t>exists between each pair of nodes </a:t>
            </a:r>
            <a:r>
              <a:rPr lang="en-US" noProof="1"/>
              <a:t>n</a:t>
            </a:r>
            <a:r>
              <a:rPr lang="en-US" baseline="-25000" noProof="1"/>
              <a:t>i</a:t>
            </a:r>
            <a:r>
              <a:rPr lang="en-US" dirty="0"/>
              <a:t>, n</a:t>
            </a:r>
            <a:r>
              <a:rPr lang="en-US" baseline="-25000" dirty="0"/>
              <a:t>i+1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A, B, C is a path</a:t>
            </a:r>
          </a:p>
          <a:p>
            <a:pPr lvl="2"/>
            <a:r>
              <a:rPr lang="en-US" dirty="0"/>
              <a:t>N, G, A, B, C is a path</a:t>
            </a:r>
          </a:p>
          <a:p>
            <a:pPr lvl="2"/>
            <a:r>
              <a:rPr lang="en-US" dirty="0"/>
              <a:t>A, G, K is not a path</a:t>
            </a:r>
          </a:p>
          <a:p>
            <a:pPr lvl="2"/>
            <a:r>
              <a:rPr lang="en-US" dirty="0"/>
              <a:t>H, G, K, N is not a path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Definitions: Directed Path</a:t>
            </a:r>
          </a:p>
        </p:txBody>
      </p:sp>
      <p:sp>
        <p:nvSpPr>
          <p:cNvPr id="475141" name="Freeform 5"/>
          <p:cNvSpPr>
            <a:spLocks/>
          </p:cNvSpPr>
          <p:nvPr/>
        </p:nvSpPr>
        <p:spPr bwMode="auto">
          <a:xfrm>
            <a:off x="6096001" y="3242822"/>
            <a:ext cx="2915479" cy="1371243"/>
          </a:xfrm>
          <a:custGeom>
            <a:avLst/>
            <a:gdLst/>
            <a:ahLst/>
            <a:cxnLst>
              <a:cxn ang="0">
                <a:pos x="0" y="728"/>
              </a:cxn>
              <a:cxn ang="0">
                <a:pos x="624" y="104"/>
              </a:cxn>
              <a:cxn ang="0">
                <a:pos x="1680" y="104"/>
              </a:cxn>
            </a:cxnLst>
            <a:rect l="0" t="0" r="r" b="b"/>
            <a:pathLst>
              <a:path w="1680" h="728">
                <a:moveTo>
                  <a:pt x="0" y="728"/>
                </a:moveTo>
                <a:cubicBezTo>
                  <a:pt x="172" y="468"/>
                  <a:pt x="344" y="208"/>
                  <a:pt x="624" y="104"/>
                </a:cubicBezTo>
                <a:cubicBezTo>
                  <a:pt x="904" y="0"/>
                  <a:pt x="1292" y="52"/>
                  <a:pt x="1680" y="104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2" name="Group 69"/>
          <p:cNvGrpSpPr/>
          <p:nvPr/>
        </p:nvGrpSpPr>
        <p:grpSpPr>
          <a:xfrm>
            <a:off x="6400721" y="3633091"/>
            <a:ext cx="4059143" cy="2765137"/>
            <a:chOff x="4572000" y="3810000"/>
            <a:chExt cx="3483934" cy="2384855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G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C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B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A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5105400" y="56388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H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7" idx="3"/>
              <a:endCxn id="21" idx="7"/>
            </p:cNvCxnSpPr>
            <p:nvPr/>
          </p:nvCxnSpPr>
          <p:spPr bwMode="auto">
            <a:xfrm rot="5400000">
              <a:off x="5609099" y="5273698"/>
              <a:ext cx="445009" cy="4480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6705600" y="56388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N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52" name="Straight Arrow Connector 51"/>
            <p:cNvCxnSpPr>
              <a:cxnSpLocks noChangeShapeType="1"/>
              <a:stCxn id="7" idx="5"/>
              <a:endCxn id="51" idx="1"/>
            </p:cNvCxnSpPr>
            <p:nvPr/>
          </p:nvCxnSpPr>
          <p:spPr bwMode="auto">
            <a:xfrm rot="16200000" flipH="1">
              <a:off x="6398483" y="5326954"/>
              <a:ext cx="445009" cy="34154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5" name="Straight Arrow Connector 54"/>
            <p:cNvCxnSpPr>
              <a:cxnSpLocks noChangeShapeType="1"/>
              <a:stCxn id="56" idx="2"/>
              <a:endCxn id="7" idx="6"/>
            </p:cNvCxnSpPr>
            <p:nvPr/>
          </p:nvCxnSpPr>
          <p:spPr bwMode="auto">
            <a:xfrm rot="10800000" flipV="1">
              <a:off x="6531934" y="5002428"/>
              <a:ext cx="935666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7467600" y="47244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K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64" name="Straight Arrow Connector 63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rot="5400000">
              <a:off x="7120163" y="5286634"/>
              <a:ext cx="521209" cy="3459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4" name="Slide Number">
            <a:extLst>
              <a:ext uri="{FF2B5EF4-FFF2-40B4-BE49-F238E27FC236}">
                <a16:creationId xmlns:a16="http://schemas.microsoft.com/office/drawing/2014/main" id="{13C7134E-641C-49E3-B017-1B72BF1CF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9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Cycle</a:t>
            </a:r>
          </a:p>
          <a:p>
            <a:pPr lvl="1"/>
            <a:r>
              <a:rPr lang="en-US" dirty="0">
                <a:sym typeface="Symbol" pitchFamily="18" charset="2"/>
              </a:rPr>
              <a:t>Path that ends back at the starting node</a:t>
            </a:r>
          </a:p>
          <a:p>
            <a:pPr lvl="1"/>
            <a:r>
              <a:rPr lang="en-US" dirty="0">
                <a:sym typeface="Symbol" pitchFamily="18" charset="2"/>
              </a:rPr>
              <a:t>Example of cycle:</a:t>
            </a:r>
            <a:r>
              <a:rPr lang="bg-BG" dirty="0">
                <a:sym typeface="Symbol" pitchFamily="18" charset="2"/>
              </a:rPr>
              <a:t> </a:t>
            </a:r>
            <a:r>
              <a:rPr lang="en-US" dirty="0"/>
              <a:t>A, B, C, G, 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Simple path</a:t>
            </a:r>
          </a:p>
          <a:p>
            <a:pPr lvl="1"/>
            <a:r>
              <a:rPr lang="en-US" dirty="0"/>
              <a:t>No cycles in path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Acyclic graph</a:t>
            </a:r>
          </a:p>
          <a:p>
            <a:pPr lvl="1"/>
            <a:r>
              <a:rPr lang="en-US" dirty="0">
                <a:sym typeface="Symbol" pitchFamily="18" charset="2"/>
              </a:rPr>
              <a:t>Graph with no cycles</a:t>
            </a:r>
          </a:p>
          <a:p>
            <a:pPr lvl="1"/>
            <a:r>
              <a:rPr lang="en-US" dirty="0">
                <a:sym typeface="Symbol" pitchFamily="18" charset="2"/>
              </a:rPr>
              <a:t>Acyclic undirected graphs are trees</a:t>
            </a:r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Definitions: Cycles</a:t>
            </a:r>
          </a:p>
        </p:txBody>
      </p:sp>
      <p:grpSp>
        <p:nvGrpSpPr>
          <p:cNvPr id="6" name="Group 69"/>
          <p:cNvGrpSpPr/>
          <p:nvPr/>
        </p:nvGrpSpPr>
        <p:grpSpPr>
          <a:xfrm>
            <a:off x="6680847" y="3204060"/>
            <a:ext cx="4016888" cy="2804643"/>
            <a:chOff x="4572000" y="3810000"/>
            <a:chExt cx="3510844" cy="2466396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973912" y="4800600"/>
              <a:ext cx="558022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G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6705600" y="3886200"/>
              <a:ext cx="620024" cy="556054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C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410200" y="38100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B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572000" y="4724400"/>
              <a:ext cx="558021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A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11" name="Straight Arrow Connector 10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rot="5400000" flipH="1" flipV="1">
              <a:off x="6362702" y="4448334"/>
              <a:ext cx="521210" cy="3461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2" name="Straight Arrow Connector 11"/>
            <p:cNvCxnSpPr>
              <a:cxnSpLocks noChangeShapeType="1"/>
              <a:stCxn id="8" idx="2"/>
              <a:endCxn id="9" idx="6"/>
            </p:cNvCxnSpPr>
            <p:nvPr/>
          </p:nvCxnSpPr>
          <p:spPr bwMode="auto">
            <a:xfrm rot="10800000">
              <a:off x="5998534" y="4088029"/>
              <a:ext cx="707066" cy="761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3" name="Straight Arrow Connector 12"/>
            <p:cNvCxnSpPr>
              <a:cxnSpLocks noChangeShapeType="1"/>
              <a:stCxn id="7" idx="1"/>
              <a:endCxn id="9" idx="4"/>
            </p:cNvCxnSpPr>
            <p:nvPr/>
          </p:nvCxnSpPr>
          <p:spPr bwMode="auto">
            <a:xfrm rot="16200000" flipV="1">
              <a:off x="5622012" y="4448411"/>
              <a:ext cx="515977" cy="35126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4" name="Straight Arrow Connector 13"/>
            <p:cNvCxnSpPr>
              <a:cxnSpLocks noChangeShapeType="1"/>
              <a:stCxn id="10" idx="6"/>
              <a:endCxn id="7" idx="2"/>
            </p:cNvCxnSpPr>
            <p:nvPr/>
          </p:nvCxnSpPr>
          <p:spPr bwMode="auto">
            <a:xfrm>
              <a:off x="5130021" y="5002428"/>
              <a:ext cx="843891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5" name="Straight Arrow Connector 14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rot="5400000">
              <a:off x="5011727" y="4321198"/>
              <a:ext cx="521209" cy="4480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116033" y="5715001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H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17" name="Straight Arrow Connector 16"/>
            <p:cNvCxnSpPr>
              <a:cxnSpLocks noChangeShapeType="1"/>
              <a:stCxn id="7" idx="3"/>
              <a:endCxn id="16" idx="7"/>
            </p:cNvCxnSpPr>
            <p:nvPr/>
          </p:nvCxnSpPr>
          <p:spPr bwMode="auto">
            <a:xfrm flipH="1">
              <a:off x="5618207" y="5275223"/>
              <a:ext cx="437425" cy="5212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761207" y="5720341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N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19" name="Straight Arrow Connector 18"/>
            <p:cNvCxnSpPr>
              <a:cxnSpLocks noChangeShapeType="1"/>
              <a:stCxn id="7" idx="5"/>
              <a:endCxn id="18" idx="1"/>
            </p:cNvCxnSpPr>
            <p:nvPr/>
          </p:nvCxnSpPr>
          <p:spPr bwMode="auto">
            <a:xfrm>
              <a:off x="6450214" y="5275223"/>
              <a:ext cx="397153" cy="5265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>
              <a:cxnSpLocks noChangeShapeType="1"/>
              <a:stCxn id="21" idx="2"/>
              <a:endCxn id="7" idx="6"/>
            </p:cNvCxnSpPr>
            <p:nvPr/>
          </p:nvCxnSpPr>
          <p:spPr bwMode="auto">
            <a:xfrm flipH="1">
              <a:off x="6531934" y="5078628"/>
              <a:ext cx="9625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7494510" y="48006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K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22" name="Straight Arrow Connector 21"/>
            <p:cNvCxnSpPr>
              <a:cxnSpLocks noChangeShapeType="1"/>
              <a:stCxn id="21" idx="3"/>
              <a:endCxn id="18" idx="7"/>
            </p:cNvCxnSpPr>
            <p:nvPr/>
          </p:nvCxnSpPr>
          <p:spPr bwMode="auto">
            <a:xfrm flipH="1">
              <a:off x="7263381" y="5275223"/>
              <a:ext cx="317289" cy="5265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27" name="Freeform 26"/>
          <p:cNvSpPr/>
          <p:nvPr/>
        </p:nvSpPr>
        <p:spPr>
          <a:xfrm>
            <a:off x="6604429" y="2995417"/>
            <a:ext cx="3420172" cy="2186817"/>
          </a:xfrm>
          <a:custGeom>
            <a:avLst/>
            <a:gdLst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7" fmla="*/ 376237 w 3554412"/>
              <a:gd name="connsiteY7" fmla="*/ 2047875 h 2362200"/>
              <a:gd name="connsiteX0" fmla="*/ 33337 w 3554412"/>
              <a:gd name="connsiteY0" fmla="*/ 1552575 h 2362200"/>
              <a:gd name="connsiteX1" fmla="*/ 195262 w 3554412"/>
              <a:gd name="connsiteY1" fmla="*/ 1057275 h 2362200"/>
              <a:gd name="connsiteX2" fmla="*/ 1204912 w 3554412"/>
              <a:gd name="connsiteY2" fmla="*/ 142875 h 2362200"/>
              <a:gd name="connsiteX3" fmla="*/ 2995612 w 3554412"/>
              <a:gd name="connsiteY3" fmla="*/ 200025 h 2362200"/>
              <a:gd name="connsiteX4" fmla="*/ 3395662 w 3554412"/>
              <a:gd name="connsiteY4" fmla="*/ 981075 h 2362200"/>
              <a:gd name="connsiteX5" fmla="*/ 2043112 w 3554412"/>
              <a:gd name="connsiteY5" fmla="*/ 2181225 h 2362200"/>
              <a:gd name="connsiteX6" fmla="*/ 414337 w 3554412"/>
              <a:gd name="connsiteY6" fmla="*/ 2066925 h 2362200"/>
              <a:gd name="connsiteX0" fmla="*/ 33337 w 3511549"/>
              <a:gd name="connsiteY0" fmla="*/ 1552575 h 2228850"/>
              <a:gd name="connsiteX1" fmla="*/ 195262 w 3511549"/>
              <a:gd name="connsiteY1" fmla="*/ 1057275 h 2228850"/>
              <a:gd name="connsiteX2" fmla="*/ 1204912 w 3511549"/>
              <a:gd name="connsiteY2" fmla="*/ 142875 h 2228850"/>
              <a:gd name="connsiteX3" fmla="*/ 2995612 w 3511549"/>
              <a:gd name="connsiteY3" fmla="*/ 200025 h 2228850"/>
              <a:gd name="connsiteX4" fmla="*/ 3395662 w 3511549"/>
              <a:gd name="connsiteY4" fmla="*/ 981075 h 2228850"/>
              <a:gd name="connsiteX5" fmla="*/ 2300287 w 3511549"/>
              <a:gd name="connsiteY5" fmla="*/ 2047875 h 2228850"/>
              <a:gd name="connsiteX6" fmla="*/ 414337 w 3511549"/>
              <a:gd name="connsiteY6" fmla="*/ 2066925 h 2228850"/>
              <a:gd name="connsiteX0" fmla="*/ 33337 w 3511549"/>
              <a:gd name="connsiteY0" fmla="*/ 1552575 h 2225675"/>
              <a:gd name="connsiteX1" fmla="*/ 195262 w 3511549"/>
              <a:gd name="connsiteY1" fmla="*/ 1057275 h 2225675"/>
              <a:gd name="connsiteX2" fmla="*/ 1204912 w 3511549"/>
              <a:gd name="connsiteY2" fmla="*/ 142875 h 2225675"/>
              <a:gd name="connsiteX3" fmla="*/ 2995612 w 3511549"/>
              <a:gd name="connsiteY3" fmla="*/ 200025 h 2225675"/>
              <a:gd name="connsiteX4" fmla="*/ 3395662 w 3511549"/>
              <a:gd name="connsiteY4" fmla="*/ 981075 h 2225675"/>
              <a:gd name="connsiteX5" fmla="*/ 2300287 w 3511549"/>
              <a:gd name="connsiteY5" fmla="*/ 2047875 h 2225675"/>
              <a:gd name="connsiteX6" fmla="*/ 395288 w 3511549"/>
              <a:gd name="connsiteY6" fmla="*/ 2047875 h 2225675"/>
              <a:gd name="connsiteX0" fmla="*/ 16669 w 3494881"/>
              <a:gd name="connsiteY0" fmla="*/ 1492250 h 2165350"/>
              <a:gd name="connsiteX1" fmla="*/ 454820 w 3494881"/>
              <a:gd name="connsiteY1" fmla="*/ 615951 h 2165350"/>
              <a:gd name="connsiteX2" fmla="*/ 1188244 w 3494881"/>
              <a:gd name="connsiteY2" fmla="*/ 82550 h 2165350"/>
              <a:gd name="connsiteX3" fmla="*/ 2978944 w 3494881"/>
              <a:gd name="connsiteY3" fmla="*/ 139700 h 2165350"/>
              <a:gd name="connsiteX4" fmla="*/ 3378994 w 3494881"/>
              <a:gd name="connsiteY4" fmla="*/ 920750 h 2165350"/>
              <a:gd name="connsiteX5" fmla="*/ 2283619 w 3494881"/>
              <a:gd name="connsiteY5" fmla="*/ 1987550 h 2165350"/>
              <a:gd name="connsiteX6" fmla="*/ 378620 w 3494881"/>
              <a:gd name="connsiteY6" fmla="*/ 1987550 h 2165350"/>
              <a:gd name="connsiteX0" fmla="*/ 16669 w 3494881"/>
              <a:gd name="connsiteY0" fmla="*/ 1501775 h 2174875"/>
              <a:gd name="connsiteX1" fmla="*/ 454820 w 3494881"/>
              <a:gd name="connsiteY1" fmla="*/ 701675 h 2174875"/>
              <a:gd name="connsiteX2" fmla="*/ 1188244 w 3494881"/>
              <a:gd name="connsiteY2" fmla="*/ 92075 h 2174875"/>
              <a:gd name="connsiteX3" fmla="*/ 2978944 w 3494881"/>
              <a:gd name="connsiteY3" fmla="*/ 149225 h 2174875"/>
              <a:gd name="connsiteX4" fmla="*/ 3378994 w 3494881"/>
              <a:gd name="connsiteY4" fmla="*/ 930275 h 2174875"/>
              <a:gd name="connsiteX5" fmla="*/ 2283619 w 3494881"/>
              <a:gd name="connsiteY5" fmla="*/ 1997075 h 2174875"/>
              <a:gd name="connsiteX6" fmla="*/ 378620 w 3494881"/>
              <a:gd name="connsiteY6" fmla="*/ 1997075 h 2174875"/>
              <a:gd name="connsiteX0" fmla="*/ 16669 w 3494881"/>
              <a:gd name="connsiteY0" fmla="*/ 1577974 h 2251074"/>
              <a:gd name="connsiteX1" fmla="*/ 454820 w 3494881"/>
              <a:gd name="connsiteY1" fmla="*/ 777874 h 2251074"/>
              <a:gd name="connsiteX2" fmla="*/ 1369220 w 3494881"/>
              <a:gd name="connsiteY2" fmla="*/ 92075 h 2251074"/>
              <a:gd name="connsiteX3" fmla="*/ 2978944 w 3494881"/>
              <a:gd name="connsiteY3" fmla="*/ 225424 h 2251074"/>
              <a:gd name="connsiteX4" fmla="*/ 3378994 w 3494881"/>
              <a:gd name="connsiteY4" fmla="*/ 1006474 h 2251074"/>
              <a:gd name="connsiteX5" fmla="*/ 2283619 w 3494881"/>
              <a:gd name="connsiteY5" fmla="*/ 2073274 h 2251074"/>
              <a:gd name="connsiteX6" fmla="*/ 378620 w 3494881"/>
              <a:gd name="connsiteY6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15874 w 3494086"/>
              <a:gd name="connsiteY0" fmla="*/ 1577974 h 2251074"/>
              <a:gd name="connsiteX1" fmla="*/ 73025 w 3494086"/>
              <a:gd name="connsiteY1" fmla="*/ 1539875 h 2251074"/>
              <a:gd name="connsiteX2" fmla="*/ 454025 w 3494086"/>
              <a:gd name="connsiteY2" fmla="*/ 777874 h 2251074"/>
              <a:gd name="connsiteX3" fmla="*/ 1368425 w 3494086"/>
              <a:gd name="connsiteY3" fmla="*/ 92075 h 2251074"/>
              <a:gd name="connsiteX4" fmla="*/ 2978149 w 3494086"/>
              <a:gd name="connsiteY4" fmla="*/ 225424 h 2251074"/>
              <a:gd name="connsiteX5" fmla="*/ 3378199 w 3494086"/>
              <a:gd name="connsiteY5" fmla="*/ 1006474 h 2251074"/>
              <a:gd name="connsiteX6" fmla="*/ 2282824 w 3494086"/>
              <a:gd name="connsiteY6" fmla="*/ 2073274 h 2251074"/>
              <a:gd name="connsiteX7" fmla="*/ 377825 w 3494086"/>
              <a:gd name="connsiteY7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78212"/>
              <a:gd name="connsiteY0" fmla="*/ 1577974 h 2251074"/>
              <a:gd name="connsiteX1" fmla="*/ 438151 w 3478212"/>
              <a:gd name="connsiteY1" fmla="*/ 777874 h 2251074"/>
              <a:gd name="connsiteX2" fmla="*/ 1352551 w 3478212"/>
              <a:gd name="connsiteY2" fmla="*/ 92075 h 2251074"/>
              <a:gd name="connsiteX3" fmla="*/ 2962275 w 3478212"/>
              <a:gd name="connsiteY3" fmla="*/ 225424 h 2251074"/>
              <a:gd name="connsiteX4" fmla="*/ 3362325 w 3478212"/>
              <a:gd name="connsiteY4" fmla="*/ 1006474 h 2251074"/>
              <a:gd name="connsiteX5" fmla="*/ 2266950 w 3478212"/>
              <a:gd name="connsiteY5" fmla="*/ 2073274 h 2251074"/>
              <a:gd name="connsiteX6" fmla="*/ 361951 w 347821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61119 w 3558381"/>
              <a:gd name="connsiteY0" fmla="*/ 1616075 h 2251074"/>
              <a:gd name="connsiteX1" fmla="*/ 518320 w 3558381"/>
              <a:gd name="connsiteY1" fmla="*/ 777874 h 2251074"/>
              <a:gd name="connsiteX2" fmla="*/ 1432720 w 3558381"/>
              <a:gd name="connsiteY2" fmla="*/ 92075 h 2251074"/>
              <a:gd name="connsiteX3" fmla="*/ 3042444 w 3558381"/>
              <a:gd name="connsiteY3" fmla="*/ 225424 h 2251074"/>
              <a:gd name="connsiteX4" fmla="*/ 3442494 w 3558381"/>
              <a:gd name="connsiteY4" fmla="*/ 1006474 h 2251074"/>
              <a:gd name="connsiteX5" fmla="*/ 2347119 w 3558381"/>
              <a:gd name="connsiteY5" fmla="*/ 2073274 h 2251074"/>
              <a:gd name="connsiteX6" fmla="*/ 442120 w 3558381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99219 w 3596481"/>
              <a:gd name="connsiteY0" fmla="*/ 1616075 h 2251074"/>
              <a:gd name="connsiteX1" fmla="*/ 556420 w 3596481"/>
              <a:gd name="connsiteY1" fmla="*/ 777874 h 2251074"/>
              <a:gd name="connsiteX2" fmla="*/ 1470820 w 3596481"/>
              <a:gd name="connsiteY2" fmla="*/ 92075 h 2251074"/>
              <a:gd name="connsiteX3" fmla="*/ 3080544 w 3596481"/>
              <a:gd name="connsiteY3" fmla="*/ 225424 h 2251074"/>
              <a:gd name="connsiteX4" fmla="*/ 3480594 w 3596481"/>
              <a:gd name="connsiteY4" fmla="*/ 1006474 h 2251074"/>
              <a:gd name="connsiteX5" fmla="*/ 2385219 w 3596481"/>
              <a:gd name="connsiteY5" fmla="*/ 2073274 h 2251074"/>
              <a:gd name="connsiteX6" fmla="*/ 480220 w 3596481"/>
              <a:gd name="connsiteY6" fmla="*/ 2073274 h 2251074"/>
              <a:gd name="connsiteX0" fmla="*/ 13494 w 3510756"/>
              <a:gd name="connsiteY0" fmla="*/ 1616075 h 2251074"/>
              <a:gd name="connsiteX1" fmla="*/ 470695 w 3510756"/>
              <a:gd name="connsiteY1" fmla="*/ 777874 h 2251074"/>
              <a:gd name="connsiteX2" fmla="*/ 1385095 w 3510756"/>
              <a:gd name="connsiteY2" fmla="*/ 92075 h 2251074"/>
              <a:gd name="connsiteX3" fmla="*/ 2994819 w 3510756"/>
              <a:gd name="connsiteY3" fmla="*/ 225424 h 2251074"/>
              <a:gd name="connsiteX4" fmla="*/ 3394869 w 3510756"/>
              <a:gd name="connsiteY4" fmla="*/ 1006474 h 2251074"/>
              <a:gd name="connsiteX5" fmla="*/ 2299494 w 3510756"/>
              <a:gd name="connsiteY5" fmla="*/ 2073274 h 2251074"/>
              <a:gd name="connsiteX6" fmla="*/ 394495 w 351075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32544 w 3529806"/>
              <a:gd name="connsiteY0" fmla="*/ 1616075 h 2251074"/>
              <a:gd name="connsiteX1" fmla="*/ 489745 w 3529806"/>
              <a:gd name="connsiteY1" fmla="*/ 777874 h 2251074"/>
              <a:gd name="connsiteX2" fmla="*/ 1404145 w 3529806"/>
              <a:gd name="connsiteY2" fmla="*/ 92075 h 2251074"/>
              <a:gd name="connsiteX3" fmla="*/ 3013869 w 3529806"/>
              <a:gd name="connsiteY3" fmla="*/ 225424 h 2251074"/>
              <a:gd name="connsiteX4" fmla="*/ 3413919 w 3529806"/>
              <a:gd name="connsiteY4" fmla="*/ 1006474 h 2251074"/>
              <a:gd name="connsiteX5" fmla="*/ 2318544 w 3529806"/>
              <a:gd name="connsiteY5" fmla="*/ 2073274 h 2251074"/>
              <a:gd name="connsiteX6" fmla="*/ 413545 w 3529806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97262"/>
              <a:gd name="connsiteY0" fmla="*/ 1616075 h 2251074"/>
              <a:gd name="connsiteX1" fmla="*/ 457201 w 3497262"/>
              <a:gd name="connsiteY1" fmla="*/ 777874 h 2251074"/>
              <a:gd name="connsiteX2" fmla="*/ 1371601 w 3497262"/>
              <a:gd name="connsiteY2" fmla="*/ 92075 h 2251074"/>
              <a:gd name="connsiteX3" fmla="*/ 2981325 w 3497262"/>
              <a:gd name="connsiteY3" fmla="*/ 225424 h 2251074"/>
              <a:gd name="connsiteX4" fmla="*/ 3381375 w 3497262"/>
              <a:gd name="connsiteY4" fmla="*/ 1006474 h 2251074"/>
              <a:gd name="connsiteX5" fmla="*/ 2286000 w 3497262"/>
              <a:gd name="connsiteY5" fmla="*/ 2073274 h 2251074"/>
              <a:gd name="connsiteX6" fmla="*/ 381001 w 3497262"/>
              <a:gd name="connsiteY6" fmla="*/ 2073274 h 2251074"/>
              <a:gd name="connsiteX0" fmla="*/ 0 w 3449637"/>
              <a:gd name="connsiteY0" fmla="*/ 1616075 h 2251074"/>
              <a:gd name="connsiteX1" fmla="*/ 457201 w 3449637"/>
              <a:gd name="connsiteY1" fmla="*/ 777874 h 2251074"/>
              <a:gd name="connsiteX2" fmla="*/ 1371601 w 3449637"/>
              <a:gd name="connsiteY2" fmla="*/ 92075 h 2251074"/>
              <a:gd name="connsiteX3" fmla="*/ 2981325 w 3449637"/>
              <a:gd name="connsiteY3" fmla="*/ 225424 h 2251074"/>
              <a:gd name="connsiteX4" fmla="*/ 3381375 w 3449637"/>
              <a:gd name="connsiteY4" fmla="*/ 1006474 h 2251074"/>
              <a:gd name="connsiteX5" fmla="*/ 2286000 w 3449637"/>
              <a:gd name="connsiteY5" fmla="*/ 2073274 h 2251074"/>
              <a:gd name="connsiteX6" fmla="*/ 381001 w 3449637"/>
              <a:gd name="connsiteY6" fmla="*/ 2073274 h 2251074"/>
              <a:gd name="connsiteX0" fmla="*/ 0 w 3421063"/>
              <a:gd name="connsiteY0" fmla="*/ 1616075 h 2263774"/>
              <a:gd name="connsiteX1" fmla="*/ 457201 w 3421063"/>
              <a:gd name="connsiteY1" fmla="*/ 777874 h 2263774"/>
              <a:gd name="connsiteX2" fmla="*/ 1371601 w 3421063"/>
              <a:gd name="connsiteY2" fmla="*/ 92075 h 2263774"/>
              <a:gd name="connsiteX3" fmla="*/ 2981325 w 3421063"/>
              <a:gd name="connsiteY3" fmla="*/ 225424 h 2263774"/>
              <a:gd name="connsiteX4" fmla="*/ 3352801 w 3421063"/>
              <a:gd name="connsiteY4" fmla="*/ 930275 h 2263774"/>
              <a:gd name="connsiteX5" fmla="*/ 2286000 w 3421063"/>
              <a:gd name="connsiteY5" fmla="*/ 2073274 h 2263774"/>
              <a:gd name="connsiteX6" fmla="*/ 381001 w 3421063"/>
              <a:gd name="connsiteY6" fmla="*/ 2073274 h 2263774"/>
              <a:gd name="connsiteX0" fmla="*/ 0 w 3421063"/>
              <a:gd name="connsiteY0" fmla="*/ 1616075 h 2339975"/>
              <a:gd name="connsiteX1" fmla="*/ 457201 w 3421063"/>
              <a:gd name="connsiteY1" fmla="*/ 777874 h 2339975"/>
              <a:gd name="connsiteX2" fmla="*/ 1371601 w 3421063"/>
              <a:gd name="connsiteY2" fmla="*/ 92075 h 2339975"/>
              <a:gd name="connsiteX3" fmla="*/ 2981325 w 3421063"/>
              <a:gd name="connsiteY3" fmla="*/ 225424 h 2339975"/>
              <a:gd name="connsiteX4" fmla="*/ 3352801 w 3421063"/>
              <a:gd name="connsiteY4" fmla="*/ 930275 h 2339975"/>
              <a:gd name="connsiteX5" fmla="*/ 2286001 w 3421063"/>
              <a:gd name="connsiteY5" fmla="*/ 2149475 h 2339975"/>
              <a:gd name="connsiteX6" fmla="*/ 381001 w 3421063"/>
              <a:gd name="connsiteY6" fmla="*/ 2073274 h 2339975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860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349500"/>
              <a:gd name="connsiteX1" fmla="*/ 457201 w 3421063"/>
              <a:gd name="connsiteY1" fmla="*/ 777874 h 2349500"/>
              <a:gd name="connsiteX2" fmla="*/ 1371601 w 3421063"/>
              <a:gd name="connsiteY2" fmla="*/ 92075 h 2349500"/>
              <a:gd name="connsiteX3" fmla="*/ 2981325 w 3421063"/>
              <a:gd name="connsiteY3" fmla="*/ 225424 h 2349500"/>
              <a:gd name="connsiteX4" fmla="*/ 3352801 w 3421063"/>
              <a:gd name="connsiteY4" fmla="*/ 930275 h 2349500"/>
              <a:gd name="connsiteX5" fmla="*/ 2133601 w 3421063"/>
              <a:gd name="connsiteY5" fmla="*/ 2225675 h 2349500"/>
              <a:gd name="connsiteX6" fmla="*/ 381001 w 3421063"/>
              <a:gd name="connsiteY6" fmla="*/ 2073274 h 23495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133601 w 3421063"/>
              <a:gd name="connsiteY5" fmla="*/ 2149475 h 2273300"/>
              <a:gd name="connsiteX6" fmla="*/ 381001 w 3421063"/>
              <a:gd name="connsiteY6" fmla="*/ 2073274 h 2273300"/>
              <a:gd name="connsiteX0" fmla="*/ 0 w 3421063"/>
              <a:gd name="connsiteY0" fmla="*/ 1616075 h 2273300"/>
              <a:gd name="connsiteX1" fmla="*/ 457201 w 3421063"/>
              <a:gd name="connsiteY1" fmla="*/ 777874 h 2273300"/>
              <a:gd name="connsiteX2" fmla="*/ 1371601 w 3421063"/>
              <a:gd name="connsiteY2" fmla="*/ 92075 h 2273300"/>
              <a:gd name="connsiteX3" fmla="*/ 2981325 w 3421063"/>
              <a:gd name="connsiteY3" fmla="*/ 225424 h 2273300"/>
              <a:gd name="connsiteX4" fmla="*/ 3352801 w 3421063"/>
              <a:gd name="connsiteY4" fmla="*/ 930275 h 2273300"/>
              <a:gd name="connsiteX5" fmla="*/ 2209801 w 3421063"/>
              <a:gd name="connsiteY5" fmla="*/ 2149475 h 2273300"/>
              <a:gd name="connsiteX6" fmla="*/ 381001 w 3421063"/>
              <a:gd name="connsiteY6" fmla="*/ 2073274 h 227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1063" h="2273300">
                <a:moveTo>
                  <a:pt x="0" y="1616075"/>
                </a:moveTo>
                <a:cubicBezTo>
                  <a:pt x="15081" y="1220788"/>
                  <a:pt x="228601" y="1031874"/>
                  <a:pt x="457201" y="777874"/>
                </a:cubicBezTo>
                <a:cubicBezTo>
                  <a:pt x="685801" y="523874"/>
                  <a:pt x="950914" y="184150"/>
                  <a:pt x="1371601" y="92075"/>
                </a:cubicBezTo>
                <a:cubicBezTo>
                  <a:pt x="1792288" y="0"/>
                  <a:pt x="2651125" y="85724"/>
                  <a:pt x="2981325" y="225424"/>
                </a:cubicBezTo>
                <a:cubicBezTo>
                  <a:pt x="3311525" y="365124"/>
                  <a:pt x="3421063" y="546100"/>
                  <a:pt x="3352801" y="930275"/>
                </a:cubicBezTo>
                <a:cubicBezTo>
                  <a:pt x="3236914" y="1238250"/>
                  <a:pt x="2705101" y="1958975"/>
                  <a:pt x="2209801" y="2149475"/>
                </a:cubicBezTo>
                <a:cubicBezTo>
                  <a:pt x="1733551" y="2273300"/>
                  <a:pt x="658813" y="2095499"/>
                  <a:pt x="381001" y="2073274"/>
                </a:cubicBezTo>
              </a:path>
            </a:pathLst>
          </a:cu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829A728A-D572-40C4-9823-5FECE6436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57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reeform 66"/>
          <p:cNvSpPr/>
          <p:nvPr/>
        </p:nvSpPr>
        <p:spPr>
          <a:xfrm>
            <a:off x="6438630" y="3843127"/>
            <a:ext cx="2857391" cy="2524170"/>
          </a:xfrm>
          <a:custGeom>
            <a:avLst/>
            <a:gdLst>
              <a:gd name="connsiteX0" fmla="*/ 309663 w 2895600"/>
              <a:gd name="connsiteY0" fmla="*/ 831714 h 2581072"/>
              <a:gd name="connsiteX1" fmla="*/ 66472 w 2895600"/>
              <a:gd name="connsiteY1" fmla="*/ 666344 h 2581072"/>
              <a:gd name="connsiteX2" fmla="*/ 37289 w 2895600"/>
              <a:gd name="connsiteY2" fmla="*/ 325876 h 2581072"/>
              <a:gd name="connsiteX3" fmla="*/ 290208 w 2895600"/>
              <a:gd name="connsiteY3" fmla="*/ 63229 h 2581072"/>
              <a:gd name="connsiteX4" fmla="*/ 679315 w 2895600"/>
              <a:gd name="connsiteY4" fmla="*/ 92412 h 2581072"/>
              <a:gd name="connsiteX5" fmla="*/ 912778 w 2895600"/>
              <a:gd name="connsiteY5" fmla="*/ 228599 h 2581072"/>
              <a:gd name="connsiteX6" fmla="*/ 1078149 w 2895600"/>
              <a:gd name="connsiteY6" fmla="*/ 228599 h 2581072"/>
              <a:gd name="connsiteX7" fmla="*/ 1340795 w 2895600"/>
              <a:gd name="connsiteY7" fmla="*/ 24319 h 2581072"/>
              <a:gd name="connsiteX8" fmla="*/ 1710446 w 2895600"/>
              <a:gd name="connsiteY8" fmla="*/ 82684 h 2581072"/>
              <a:gd name="connsiteX9" fmla="*/ 1963366 w 2895600"/>
              <a:gd name="connsiteY9" fmla="*/ 267510 h 2581072"/>
              <a:gd name="connsiteX10" fmla="*/ 2206557 w 2895600"/>
              <a:gd name="connsiteY10" fmla="*/ 432880 h 2581072"/>
              <a:gd name="connsiteX11" fmla="*/ 2556753 w 2895600"/>
              <a:gd name="connsiteY11" fmla="*/ 442608 h 2581072"/>
              <a:gd name="connsiteX12" fmla="*/ 2751306 w 2895600"/>
              <a:gd name="connsiteY12" fmla="*/ 695527 h 2581072"/>
              <a:gd name="connsiteX13" fmla="*/ 2712395 w 2895600"/>
              <a:gd name="connsiteY13" fmla="*/ 1074906 h 2581072"/>
              <a:gd name="connsiteX14" fmla="*/ 2469204 w 2895600"/>
              <a:gd name="connsiteY14" fmla="*/ 1279187 h 2581072"/>
              <a:gd name="connsiteX15" fmla="*/ 2371927 w 2895600"/>
              <a:gd name="connsiteY15" fmla="*/ 1561289 h 2581072"/>
              <a:gd name="connsiteX16" fmla="*/ 2624846 w 2895600"/>
              <a:gd name="connsiteY16" fmla="*/ 1746114 h 2581072"/>
              <a:gd name="connsiteX17" fmla="*/ 2829127 w 2895600"/>
              <a:gd name="connsiteY17" fmla="*/ 1901757 h 2581072"/>
              <a:gd name="connsiteX18" fmla="*/ 2877766 w 2895600"/>
              <a:gd name="connsiteY18" fmla="*/ 2271408 h 2581072"/>
              <a:gd name="connsiteX19" fmla="*/ 2722123 w 2895600"/>
              <a:gd name="connsiteY19" fmla="*/ 2485416 h 2581072"/>
              <a:gd name="connsiteX20" fmla="*/ 2371927 w 2895600"/>
              <a:gd name="connsiteY20" fmla="*/ 2563238 h 2581072"/>
              <a:gd name="connsiteX21" fmla="*/ 2109280 w 2895600"/>
              <a:gd name="connsiteY21" fmla="*/ 2378412 h 2581072"/>
              <a:gd name="connsiteX22" fmla="*/ 2012004 w 2895600"/>
              <a:gd name="connsiteY22" fmla="*/ 2018489 h 2581072"/>
              <a:gd name="connsiteX23" fmla="*/ 1973093 w 2895600"/>
              <a:gd name="connsiteY23" fmla="*/ 1901757 h 2581072"/>
              <a:gd name="connsiteX24" fmla="*/ 1652080 w 2895600"/>
              <a:gd name="connsiteY24" fmla="*/ 1794753 h 2581072"/>
              <a:gd name="connsiteX25" fmla="*/ 1467255 w 2895600"/>
              <a:gd name="connsiteY25" fmla="*/ 1687748 h 2581072"/>
              <a:gd name="connsiteX26" fmla="*/ 1087876 w 2895600"/>
              <a:gd name="connsiteY26" fmla="*/ 1639110 h 2581072"/>
              <a:gd name="connsiteX27" fmla="*/ 786319 w 2895600"/>
              <a:gd name="connsiteY27" fmla="*/ 1775297 h 2581072"/>
              <a:gd name="connsiteX28" fmla="*/ 484761 w 2895600"/>
              <a:gd name="connsiteY28" fmla="*/ 1687748 h 2581072"/>
              <a:gd name="connsiteX29" fmla="*/ 329119 w 2895600"/>
              <a:gd name="connsiteY29" fmla="*/ 1444557 h 2581072"/>
              <a:gd name="connsiteX30" fmla="*/ 368029 w 2895600"/>
              <a:gd name="connsiteY30" fmla="*/ 1172182 h 2581072"/>
              <a:gd name="connsiteX31" fmla="*/ 309663 w 2895600"/>
              <a:gd name="connsiteY31" fmla="*/ 831714 h 2581072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0446 w 2895600"/>
              <a:gd name="connsiteY8" fmla="*/ 58366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713689 w 2895600"/>
              <a:gd name="connsiteY8" fmla="*/ 11997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4088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912778 w 2895600"/>
              <a:gd name="connsiteY5" fmla="*/ 204281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07396 h 2556754"/>
              <a:gd name="connsiteX1" fmla="*/ 66472 w 2895600"/>
              <a:gd name="connsiteY1" fmla="*/ 642026 h 2556754"/>
              <a:gd name="connsiteX2" fmla="*/ 37289 w 2895600"/>
              <a:gd name="connsiteY2" fmla="*/ 301558 h 2556754"/>
              <a:gd name="connsiteX3" fmla="*/ 290208 w 2895600"/>
              <a:gd name="connsiteY3" fmla="*/ 38911 h 2556754"/>
              <a:gd name="connsiteX4" fmla="*/ 679315 w 2895600"/>
              <a:gd name="connsiteY4" fmla="*/ 68094 h 2556754"/>
              <a:gd name="connsiteX5" fmla="*/ 799289 w 2895600"/>
              <a:gd name="connsiteY5" fmla="*/ 196175 h 2556754"/>
              <a:gd name="connsiteX6" fmla="*/ 1078149 w 2895600"/>
              <a:gd name="connsiteY6" fmla="*/ 204281 h 2556754"/>
              <a:gd name="connsiteX7" fmla="*/ 1332689 w 2895600"/>
              <a:gd name="connsiteY7" fmla="*/ 43775 h 2556754"/>
              <a:gd name="connsiteX8" fmla="*/ 1698449 w 2895600"/>
              <a:gd name="connsiteY8" fmla="*/ 78065 h 2556754"/>
              <a:gd name="connsiteX9" fmla="*/ 1963366 w 2895600"/>
              <a:gd name="connsiteY9" fmla="*/ 243192 h 2556754"/>
              <a:gd name="connsiteX10" fmla="*/ 2206557 w 2895600"/>
              <a:gd name="connsiteY10" fmla="*/ 408562 h 2556754"/>
              <a:gd name="connsiteX11" fmla="*/ 2556753 w 2895600"/>
              <a:gd name="connsiteY11" fmla="*/ 418290 h 2556754"/>
              <a:gd name="connsiteX12" fmla="*/ 2751306 w 2895600"/>
              <a:gd name="connsiteY12" fmla="*/ 671209 h 2556754"/>
              <a:gd name="connsiteX13" fmla="*/ 2712395 w 2895600"/>
              <a:gd name="connsiteY13" fmla="*/ 1050588 h 2556754"/>
              <a:gd name="connsiteX14" fmla="*/ 2469204 w 2895600"/>
              <a:gd name="connsiteY14" fmla="*/ 1254869 h 2556754"/>
              <a:gd name="connsiteX15" fmla="*/ 2371927 w 2895600"/>
              <a:gd name="connsiteY15" fmla="*/ 1536971 h 2556754"/>
              <a:gd name="connsiteX16" fmla="*/ 2624846 w 2895600"/>
              <a:gd name="connsiteY16" fmla="*/ 1721796 h 2556754"/>
              <a:gd name="connsiteX17" fmla="*/ 2829127 w 2895600"/>
              <a:gd name="connsiteY17" fmla="*/ 1877439 h 2556754"/>
              <a:gd name="connsiteX18" fmla="*/ 2877766 w 2895600"/>
              <a:gd name="connsiteY18" fmla="*/ 2247090 h 2556754"/>
              <a:gd name="connsiteX19" fmla="*/ 2722123 w 2895600"/>
              <a:gd name="connsiteY19" fmla="*/ 2461098 h 2556754"/>
              <a:gd name="connsiteX20" fmla="*/ 2371927 w 2895600"/>
              <a:gd name="connsiteY20" fmla="*/ 2538920 h 2556754"/>
              <a:gd name="connsiteX21" fmla="*/ 2109280 w 2895600"/>
              <a:gd name="connsiteY21" fmla="*/ 2354094 h 2556754"/>
              <a:gd name="connsiteX22" fmla="*/ 2012004 w 2895600"/>
              <a:gd name="connsiteY22" fmla="*/ 1994171 h 2556754"/>
              <a:gd name="connsiteX23" fmla="*/ 1973093 w 2895600"/>
              <a:gd name="connsiteY23" fmla="*/ 1877439 h 2556754"/>
              <a:gd name="connsiteX24" fmla="*/ 1652080 w 2895600"/>
              <a:gd name="connsiteY24" fmla="*/ 1770435 h 2556754"/>
              <a:gd name="connsiteX25" fmla="*/ 1467255 w 2895600"/>
              <a:gd name="connsiteY25" fmla="*/ 1663430 h 2556754"/>
              <a:gd name="connsiteX26" fmla="*/ 1087876 w 2895600"/>
              <a:gd name="connsiteY26" fmla="*/ 1614792 h 2556754"/>
              <a:gd name="connsiteX27" fmla="*/ 786319 w 2895600"/>
              <a:gd name="connsiteY27" fmla="*/ 1750979 h 2556754"/>
              <a:gd name="connsiteX28" fmla="*/ 484761 w 2895600"/>
              <a:gd name="connsiteY28" fmla="*/ 1663430 h 2556754"/>
              <a:gd name="connsiteX29" fmla="*/ 329119 w 2895600"/>
              <a:gd name="connsiteY29" fmla="*/ 1420239 h 2556754"/>
              <a:gd name="connsiteX30" fmla="*/ 368029 w 2895600"/>
              <a:gd name="connsiteY30" fmla="*/ 1147864 h 2556754"/>
              <a:gd name="connsiteX31" fmla="*/ 309663 w 2895600"/>
              <a:gd name="connsiteY31" fmla="*/ 807396 h 2556754"/>
              <a:gd name="connsiteX0" fmla="*/ 309663 w 2895600"/>
              <a:gd name="connsiteY0" fmla="*/ 811449 h 2560807"/>
              <a:gd name="connsiteX1" fmla="*/ 66472 w 2895600"/>
              <a:gd name="connsiteY1" fmla="*/ 646079 h 2560807"/>
              <a:gd name="connsiteX2" fmla="*/ 37289 w 2895600"/>
              <a:gd name="connsiteY2" fmla="*/ 305611 h 2560807"/>
              <a:gd name="connsiteX3" fmla="*/ 290208 w 2895600"/>
              <a:gd name="connsiteY3" fmla="*/ 42964 h 2560807"/>
              <a:gd name="connsiteX4" fmla="*/ 570689 w 2895600"/>
              <a:gd name="connsiteY4" fmla="*/ 47828 h 2560807"/>
              <a:gd name="connsiteX5" fmla="*/ 799289 w 2895600"/>
              <a:gd name="connsiteY5" fmla="*/ 200228 h 2560807"/>
              <a:gd name="connsiteX6" fmla="*/ 1078149 w 2895600"/>
              <a:gd name="connsiteY6" fmla="*/ 208334 h 2560807"/>
              <a:gd name="connsiteX7" fmla="*/ 1332689 w 2895600"/>
              <a:gd name="connsiteY7" fmla="*/ 47828 h 2560807"/>
              <a:gd name="connsiteX8" fmla="*/ 1698449 w 2895600"/>
              <a:gd name="connsiteY8" fmla="*/ 82118 h 2560807"/>
              <a:gd name="connsiteX9" fmla="*/ 1963366 w 2895600"/>
              <a:gd name="connsiteY9" fmla="*/ 247245 h 2560807"/>
              <a:gd name="connsiteX10" fmla="*/ 2206557 w 2895600"/>
              <a:gd name="connsiteY10" fmla="*/ 412615 h 2560807"/>
              <a:gd name="connsiteX11" fmla="*/ 2556753 w 2895600"/>
              <a:gd name="connsiteY11" fmla="*/ 422343 h 2560807"/>
              <a:gd name="connsiteX12" fmla="*/ 2751306 w 2895600"/>
              <a:gd name="connsiteY12" fmla="*/ 675262 h 2560807"/>
              <a:gd name="connsiteX13" fmla="*/ 2712395 w 2895600"/>
              <a:gd name="connsiteY13" fmla="*/ 1054641 h 2560807"/>
              <a:gd name="connsiteX14" fmla="*/ 2469204 w 2895600"/>
              <a:gd name="connsiteY14" fmla="*/ 1258922 h 2560807"/>
              <a:gd name="connsiteX15" fmla="*/ 2371927 w 2895600"/>
              <a:gd name="connsiteY15" fmla="*/ 1541024 h 2560807"/>
              <a:gd name="connsiteX16" fmla="*/ 2624846 w 2895600"/>
              <a:gd name="connsiteY16" fmla="*/ 1725849 h 2560807"/>
              <a:gd name="connsiteX17" fmla="*/ 2829127 w 2895600"/>
              <a:gd name="connsiteY17" fmla="*/ 1881492 h 2560807"/>
              <a:gd name="connsiteX18" fmla="*/ 2877766 w 2895600"/>
              <a:gd name="connsiteY18" fmla="*/ 2251143 h 2560807"/>
              <a:gd name="connsiteX19" fmla="*/ 2722123 w 2895600"/>
              <a:gd name="connsiteY19" fmla="*/ 2465151 h 2560807"/>
              <a:gd name="connsiteX20" fmla="*/ 2371927 w 2895600"/>
              <a:gd name="connsiteY20" fmla="*/ 2542973 h 2560807"/>
              <a:gd name="connsiteX21" fmla="*/ 2109280 w 2895600"/>
              <a:gd name="connsiteY21" fmla="*/ 2358147 h 2560807"/>
              <a:gd name="connsiteX22" fmla="*/ 2012004 w 2895600"/>
              <a:gd name="connsiteY22" fmla="*/ 1998224 h 2560807"/>
              <a:gd name="connsiteX23" fmla="*/ 1973093 w 2895600"/>
              <a:gd name="connsiteY23" fmla="*/ 1881492 h 2560807"/>
              <a:gd name="connsiteX24" fmla="*/ 1652080 w 2895600"/>
              <a:gd name="connsiteY24" fmla="*/ 1774488 h 2560807"/>
              <a:gd name="connsiteX25" fmla="*/ 1467255 w 2895600"/>
              <a:gd name="connsiteY25" fmla="*/ 1667483 h 2560807"/>
              <a:gd name="connsiteX26" fmla="*/ 1087876 w 2895600"/>
              <a:gd name="connsiteY26" fmla="*/ 1618845 h 2560807"/>
              <a:gd name="connsiteX27" fmla="*/ 786319 w 2895600"/>
              <a:gd name="connsiteY27" fmla="*/ 1755032 h 2560807"/>
              <a:gd name="connsiteX28" fmla="*/ 484761 w 2895600"/>
              <a:gd name="connsiteY28" fmla="*/ 1667483 h 2560807"/>
              <a:gd name="connsiteX29" fmla="*/ 329119 w 2895600"/>
              <a:gd name="connsiteY29" fmla="*/ 1424292 h 2560807"/>
              <a:gd name="connsiteX30" fmla="*/ 368029 w 2895600"/>
              <a:gd name="connsiteY30" fmla="*/ 1151917 h 2560807"/>
              <a:gd name="connsiteX31" fmla="*/ 309663 w 2895600"/>
              <a:gd name="connsiteY31" fmla="*/ 811449 h 2560807"/>
              <a:gd name="connsiteX0" fmla="*/ 309663 w 2895600"/>
              <a:gd name="connsiteY0" fmla="*/ 806585 h 2555943"/>
              <a:gd name="connsiteX1" fmla="*/ 66472 w 2895600"/>
              <a:gd name="connsiteY1" fmla="*/ 641215 h 2555943"/>
              <a:gd name="connsiteX2" fmla="*/ 37289 w 2895600"/>
              <a:gd name="connsiteY2" fmla="*/ 271565 h 2555943"/>
              <a:gd name="connsiteX3" fmla="*/ 290208 w 2895600"/>
              <a:gd name="connsiteY3" fmla="*/ 38100 h 2555943"/>
              <a:gd name="connsiteX4" fmla="*/ 570689 w 2895600"/>
              <a:gd name="connsiteY4" fmla="*/ 42964 h 2555943"/>
              <a:gd name="connsiteX5" fmla="*/ 799289 w 2895600"/>
              <a:gd name="connsiteY5" fmla="*/ 195364 h 2555943"/>
              <a:gd name="connsiteX6" fmla="*/ 1078149 w 2895600"/>
              <a:gd name="connsiteY6" fmla="*/ 203470 h 2555943"/>
              <a:gd name="connsiteX7" fmla="*/ 1332689 w 2895600"/>
              <a:gd name="connsiteY7" fmla="*/ 42964 h 2555943"/>
              <a:gd name="connsiteX8" fmla="*/ 1698449 w 2895600"/>
              <a:gd name="connsiteY8" fmla="*/ 77254 h 2555943"/>
              <a:gd name="connsiteX9" fmla="*/ 1963366 w 2895600"/>
              <a:gd name="connsiteY9" fmla="*/ 242381 h 2555943"/>
              <a:gd name="connsiteX10" fmla="*/ 2206557 w 2895600"/>
              <a:gd name="connsiteY10" fmla="*/ 407751 h 2555943"/>
              <a:gd name="connsiteX11" fmla="*/ 2556753 w 2895600"/>
              <a:gd name="connsiteY11" fmla="*/ 417479 h 2555943"/>
              <a:gd name="connsiteX12" fmla="*/ 2751306 w 2895600"/>
              <a:gd name="connsiteY12" fmla="*/ 670398 h 2555943"/>
              <a:gd name="connsiteX13" fmla="*/ 2712395 w 2895600"/>
              <a:gd name="connsiteY13" fmla="*/ 1049777 h 2555943"/>
              <a:gd name="connsiteX14" fmla="*/ 2469204 w 2895600"/>
              <a:gd name="connsiteY14" fmla="*/ 1254058 h 2555943"/>
              <a:gd name="connsiteX15" fmla="*/ 2371927 w 2895600"/>
              <a:gd name="connsiteY15" fmla="*/ 1536160 h 2555943"/>
              <a:gd name="connsiteX16" fmla="*/ 2624846 w 2895600"/>
              <a:gd name="connsiteY16" fmla="*/ 1720985 h 2555943"/>
              <a:gd name="connsiteX17" fmla="*/ 2829127 w 2895600"/>
              <a:gd name="connsiteY17" fmla="*/ 1876628 h 2555943"/>
              <a:gd name="connsiteX18" fmla="*/ 2877766 w 2895600"/>
              <a:gd name="connsiteY18" fmla="*/ 2246279 h 2555943"/>
              <a:gd name="connsiteX19" fmla="*/ 2722123 w 2895600"/>
              <a:gd name="connsiteY19" fmla="*/ 2460287 h 2555943"/>
              <a:gd name="connsiteX20" fmla="*/ 2371927 w 2895600"/>
              <a:gd name="connsiteY20" fmla="*/ 2538109 h 2555943"/>
              <a:gd name="connsiteX21" fmla="*/ 2109280 w 2895600"/>
              <a:gd name="connsiteY21" fmla="*/ 2353283 h 2555943"/>
              <a:gd name="connsiteX22" fmla="*/ 2012004 w 2895600"/>
              <a:gd name="connsiteY22" fmla="*/ 1993360 h 2555943"/>
              <a:gd name="connsiteX23" fmla="*/ 1973093 w 2895600"/>
              <a:gd name="connsiteY23" fmla="*/ 1876628 h 2555943"/>
              <a:gd name="connsiteX24" fmla="*/ 1652080 w 2895600"/>
              <a:gd name="connsiteY24" fmla="*/ 1769624 h 2555943"/>
              <a:gd name="connsiteX25" fmla="*/ 1467255 w 2895600"/>
              <a:gd name="connsiteY25" fmla="*/ 1662619 h 2555943"/>
              <a:gd name="connsiteX26" fmla="*/ 1087876 w 2895600"/>
              <a:gd name="connsiteY26" fmla="*/ 1613981 h 2555943"/>
              <a:gd name="connsiteX27" fmla="*/ 786319 w 2895600"/>
              <a:gd name="connsiteY27" fmla="*/ 1750168 h 2555943"/>
              <a:gd name="connsiteX28" fmla="*/ 484761 w 2895600"/>
              <a:gd name="connsiteY28" fmla="*/ 1662619 h 2555943"/>
              <a:gd name="connsiteX29" fmla="*/ 329119 w 2895600"/>
              <a:gd name="connsiteY29" fmla="*/ 1419428 h 2555943"/>
              <a:gd name="connsiteX30" fmla="*/ 368029 w 2895600"/>
              <a:gd name="connsiteY30" fmla="*/ 1147053 h 2555943"/>
              <a:gd name="connsiteX31" fmla="*/ 309663 w 2895600"/>
              <a:gd name="connsiteY31" fmla="*/ 806585 h 2555943"/>
              <a:gd name="connsiteX0" fmla="*/ 311568 w 2897505"/>
              <a:gd name="connsiteY0" fmla="*/ 80658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1568 w 2897505"/>
              <a:gd name="connsiteY31" fmla="*/ 80658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31024 w 2897505"/>
              <a:gd name="connsiteY29" fmla="*/ 141942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88224 w 2897505"/>
              <a:gd name="connsiteY27" fmla="*/ 175016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795844 w 2897505"/>
              <a:gd name="connsiteY27" fmla="*/ 171587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486666 w 2897505"/>
              <a:gd name="connsiteY28" fmla="*/ 166261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65314 w 2897505"/>
              <a:gd name="connsiteY29" fmla="*/ 145371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4364 w 2897505"/>
              <a:gd name="connsiteY29" fmla="*/ 143847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407224 w 2897505"/>
              <a:gd name="connsiteY29" fmla="*/ 147276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14894 w 2897505"/>
              <a:gd name="connsiteY27" fmla="*/ 173492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089781 w 2897505"/>
              <a:gd name="connsiteY26" fmla="*/ 161398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69160 w 2897505"/>
              <a:gd name="connsiteY25" fmla="*/ 166261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974998 w 2897505"/>
              <a:gd name="connsiteY23" fmla="*/ 187662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53985 w 2897505"/>
              <a:gd name="connsiteY24" fmla="*/ 17696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7505"/>
              <a:gd name="connsiteY0" fmla="*/ 852305 h 2555943"/>
              <a:gd name="connsiteX1" fmla="*/ 56947 w 2897505"/>
              <a:gd name="connsiteY1" fmla="*/ 576445 h 2555943"/>
              <a:gd name="connsiteX2" fmla="*/ 39194 w 2897505"/>
              <a:gd name="connsiteY2" fmla="*/ 271565 h 2555943"/>
              <a:gd name="connsiteX3" fmla="*/ 292113 w 2897505"/>
              <a:gd name="connsiteY3" fmla="*/ 38100 h 2555943"/>
              <a:gd name="connsiteX4" fmla="*/ 572594 w 2897505"/>
              <a:gd name="connsiteY4" fmla="*/ 42964 h 2555943"/>
              <a:gd name="connsiteX5" fmla="*/ 801194 w 2897505"/>
              <a:gd name="connsiteY5" fmla="*/ 195364 h 2555943"/>
              <a:gd name="connsiteX6" fmla="*/ 1080054 w 2897505"/>
              <a:gd name="connsiteY6" fmla="*/ 203470 h 2555943"/>
              <a:gd name="connsiteX7" fmla="*/ 1334594 w 2897505"/>
              <a:gd name="connsiteY7" fmla="*/ 42964 h 2555943"/>
              <a:gd name="connsiteX8" fmla="*/ 1700354 w 2897505"/>
              <a:gd name="connsiteY8" fmla="*/ 77254 h 2555943"/>
              <a:gd name="connsiteX9" fmla="*/ 1965271 w 2897505"/>
              <a:gd name="connsiteY9" fmla="*/ 242381 h 2555943"/>
              <a:gd name="connsiteX10" fmla="*/ 2208462 w 2897505"/>
              <a:gd name="connsiteY10" fmla="*/ 407751 h 2555943"/>
              <a:gd name="connsiteX11" fmla="*/ 2558658 w 2897505"/>
              <a:gd name="connsiteY11" fmla="*/ 417479 h 2555943"/>
              <a:gd name="connsiteX12" fmla="*/ 2753211 w 2897505"/>
              <a:gd name="connsiteY12" fmla="*/ 670398 h 2555943"/>
              <a:gd name="connsiteX13" fmla="*/ 2714300 w 2897505"/>
              <a:gd name="connsiteY13" fmla="*/ 1049777 h 2555943"/>
              <a:gd name="connsiteX14" fmla="*/ 2471109 w 2897505"/>
              <a:gd name="connsiteY14" fmla="*/ 1254058 h 2555943"/>
              <a:gd name="connsiteX15" fmla="*/ 2373832 w 2897505"/>
              <a:gd name="connsiteY15" fmla="*/ 1536160 h 2555943"/>
              <a:gd name="connsiteX16" fmla="*/ 2626751 w 2897505"/>
              <a:gd name="connsiteY16" fmla="*/ 1720985 h 2555943"/>
              <a:gd name="connsiteX17" fmla="*/ 2831032 w 2897505"/>
              <a:gd name="connsiteY17" fmla="*/ 1876628 h 2555943"/>
              <a:gd name="connsiteX18" fmla="*/ 2879671 w 2897505"/>
              <a:gd name="connsiteY18" fmla="*/ 2246279 h 2555943"/>
              <a:gd name="connsiteX19" fmla="*/ 2724028 w 2897505"/>
              <a:gd name="connsiteY19" fmla="*/ 2460287 h 2555943"/>
              <a:gd name="connsiteX20" fmla="*/ 2373832 w 2897505"/>
              <a:gd name="connsiteY20" fmla="*/ 2538109 h 2555943"/>
              <a:gd name="connsiteX21" fmla="*/ 2111185 w 2897505"/>
              <a:gd name="connsiteY21" fmla="*/ 2353283 h 2555943"/>
              <a:gd name="connsiteX22" fmla="*/ 2013909 w 2897505"/>
              <a:gd name="connsiteY22" fmla="*/ 1993360 h 2555943"/>
              <a:gd name="connsiteX23" fmla="*/ 1849268 w 2897505"/>
              <a:gd name="connsiteY23" fmla="*/ 1842338 h 2555943"/>
              <a:gd name="connsiteX24" fmla="*/ 1634935 w 2897505"/>
              <a:gd name="connsiteY24" fmla="*/ 1731524 h 2555943"/>
              <a:gd name="connsiteX25" fmla="*/ 1408200 w 2897505"/>
              <a:gd name="connsiteY25" fmla="*/ 1632139 h 2555943"/>
              <a:gd name="connsiteX26" fmla="*/ 1150741 w 2897505"/>
              <a:gd name="connsiteY26" fmla="*/ 1610171 h 2555943"/>
              <a:gd name="connsiteX27" fmla="*/ 837754 w 2897505"/>
              <a:gd name="connsiteY27" fmla="*/ 1708258 h 2555943"/>
              <a:gd name="connsiteX28" fmla="*/ 513336 w 2897505"/>
              <a:gd name="connsiteY28" fmla="*/ 1643569 h 2555943"/>
              <a:gd name="connsiteX29" fmla="*/ 388174 w 2897505"/>
              <a:gd name="connsiteY29" fmla="*/ 1480388 h 2555943"/>
              <a:gd name="connsiteX30" fmla="*/ 369934 w 2897505"/>
              <a:gd name="connsiteY30" fmla="*/ 1147053 h 2555943"/>
              <a:gd name="connsiteX31" fmla="*/ 315378 w 2897505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62675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91790"/>
              <a:gd name="connsiteY0" fmla="*/ 852305 h 2555943"/>
              <a:gd name="connsiteX1" fmla="*/ 56947 w 2891790"/>
              <a:gd name="connsiteY1" fmla="*/ 576445 h 2555943"/>
              <a:gd name="connsiteX2" fmla="*/ 39194 w 2891790"/>
              <a:gd name="connsiteY2" fmla="*/ 271565 h 2555943"/>
              <a:gd name="connsiteX3" fmla="*/ 292113 w 2891790"/>
              <a:gd name="connsiteY3" fmla="*/ 38100 h 2555943"/>
              <a:gd name="connsiteX4" fmla="*/ 572594 w 2891790"/>
              <a:gd name="connsiteY4" fmla="*/ 42964 h 2555943"/>
              <a:gd name="connsiteX5" fmla="*/ 801194 w 2891790"/>
              <a:gd name="connsiteY5" fmla="*/ 195364 h 2555943"/>
              <a:gd name="connsiteX6" fmla="*/ 1080054 w 2891790"/>
              <a:gd name="connsiteY6" fmla="*/ 203470 h 2555943"/>
              <a:gd name="connsiteX7" fmla="*/ 1334594 w 2891790"/>
              <a:gd name="connsiteY7" fmla="*/ 42964 h 2555943"/>
              <a:gd name="connsiteX8" fmla="*/ 1700354 w 2891790"/>
              <a:gd name="connsiteY8" fmla="*/ 77254 h 2555943"/>
              <a:gd name="connsiteX9" fmla="*/ 1965271 w 2891790"/>
              <a:gd name="connsiteY9" fmla="*/ 242381 h 2555943"/>
              <a:gd name="connsiteX10" fmla="*/ 2208462 w 2891790"/>
              <a:gd name="connsiteY10" fmla="*/ 407751 h 2555943"/>
              <a:gd name="connsiteX11" fmla="*/ 2558658 w 2891790"/>
              <a:gd name="connsiteY11" fmla="*/ 417479 h 2555943"/>
              <a:gd name="connsiteX12" fmla="*/ 2753211 w 2891790"/>
              <a:gd name="connsiteY12" fmla="*/ 670398 h 2555943"/>
              <a:gd name="connsiteX13" fmla="*/ 2714300 w 2891790"/>
              <a:gd name="connsiteY13" fmla="*/ 1049777 h 2555943"/>
              <a:gd name="connsiteX14" fmla="*/ 2471109 w 2891790"/>
              <a:gd name="connsiteY14" fmla="*/ 1254058 h 2555943"/>
              <a:gd name="connsiteX15" fmla="*/ 2373832 w 2891790"/>
              <a:gd name="connsiteY15" fmla="*/ 1536160 h 2555943"/>
              <a:gd name="connsiteX16" fmla="*/ 2581031 w 2891790"/>
              <a:gd name="connsiteY16" fmla="*/ 1720985 h 2555943"/>
              <a:gd name="connsiteX17" fmla="*/ 2796742 w 2891790"/>
              <a:gd name="connsiteY17" fmla="*/ 1903298 h 2555943"/>
              <a:gd name="connsiteX18" fmla="*/ 2879671 w 2891790"/>
              <a:gd name="connsiteY18" fmla="*/ 2246279 h 2555943"/>
              <a:gd name="connsiteX19" fmla="*/ 2724028 w 2891790"/>
              <a:gd name="connsiteY19" fmla="*/ 2460287 h 2555943"/>
              <a:gd name="connsiteX20" fmla="*/ 2373832 w 2891790"/>
              <a:gd name="connsiteY20" fmla="*/ 2538109 h 2555943"/>
              <a:gd name="connsiteX21" fmla="*/ 2111185 w 2891790"/>
              <a:gd name="connsiteY21" fmla="*/ 2353283 h 2555943"/>
              <a:gd name="connsiteX22" fmla="*/ 2013909 w 2891790"/>
              <a:gd name="connsiteY22" fmla="*/ 1993360 h 2555943"/>
              <a:gd name="connsiteX23" fmla="*/ 1849268 w 2891790"/>
              <a:gd name="connsiteY23" fmla="*/ 1842338 h 2555943"/>
              <a:gd name="connsiteX24" fmla="*/ 1634935 w 2891790"/>
              <a:gd name="connsiteY24" fmla="*/ 1731524 h 2555943"/>
              <a:gd name="connsiteX25" fmla="*/ 1408200 w 2891790"/>
              <a:gd name="connsiteY25" fmla="*/ 1632139 h 2555943"/>
              <a:gd name="connsiteX26" fmla="*/ 1150741 w 2891790"/>
              <a:gd name="connsiteY26" fmla="*/ 1610171 h 2555943"/>
              <a:gd name="connsiteX27" fmla="*/ 837754 w 2891790"/>
              <a:gd name="connsiteY27" fmla="*/ 1708258 h 2555943"/>
              <a:gd name="connsiteX28" fmla="*/ 513336 w 2891790"/>
              <a:gd name="connsiteY28" fmla="*/ 1643569 h 2555943"/>
              <a:gd name="connsiteX29" fmla="*/ 388174 w 2891790"/>
              <a:gd name="connsiteY29" fmla="*/ 1480388 h 2555943"/>
              <a:gd name="connsiteX30" fmla="*/ 369934 w 2891790"/>
              <a:gd name="connsiteY30" fmla="*/ 1147053 h 2555943"/>
              <a:gd name="connsiteX31" fmla="*/ 315378 w 2891790"/>
              <a:gd name="connsiteY31" fmla="*/ 852305 h 2555943"/>
              <a:gd name="connsiteX0" fmla="*/ 315378 w 2853690"/>
              <a:gd name="connsiteY0" fmla="*/ 852305 h 2555943"/>
              <a:gd name="connsiteX1" fmla="*/ 56947 w 2853690"/>
              <a:gd name="connsiteY1" fmla="*/ 576445 h 2555943"/>
              <a:gd name="connsiteX2" fmla="*/ 39194 w 2853690"/>
              <a:gd name="connsiteY2" fmla="*/ 271565 h 2555943"/>
              <a:gd name="connsiteX3" fmla="*/ 292113 w 2853690"/>
              <a:gd name="connsiteY3" fmla="*/ 38100 h 2555943"/>
              <a:gd name="connsiteX4" fmla="*/ 572594 w 2853690"/>
              <a:gd name="connsiteY4" fmla="*/ 42964 h 2555943"/>
              <a:gd name="connsiteX5" fmla="*/ 801194 w 2853690"/>
              <a:gd name="connsiteY5" fmla="*/ 195364 h 2555943"/>
              <a:gd name="connsiteX6" fmla="*/ 1080054 w 2853690"/>
              <a:gd name="connsiteY6" fmla="*/ 203470 h 2555943"/>
              <a:gd name="connsiteX7" fmla="*/ 1334594 w 2853690"/>
              <a:gd name="connsiteY7" fmla="*/ 42964 h 2555943"/>
              <a:gd name="connsiteX8" fmla="*/ 1700354 w 2853690"/>
              <a:gd name="connsiteY8" fmla="*/ 77254 h 2555943"/>
              <a:gd name="connsiteX9" fmla="*/ 1965271 w 2853690"/>
              <a:gd name="connsiteY9" fmla="*/ 242381 h 2555943"/>
              <a:gd name="connsiteX10" fmla="*/ 2208462 w 2853690"/>
              <a:gd name="connsiteY10" fmla="*/ 407751 h 2555943"/>
              <a:gd name="connsiteX11" fmla="*/ 2558658 w 2853690"/>
              <a:gd name="connsiteY11" fmla="*/ 417479 h 2555943"/>
              <a:gd name="connsiteX12" fmla="*/ 2753211 w 2853690"/>
              <a:gd name="connsiteY12" fmla="*/ 670398 h 2555943"/>
              <a:gd name="connsiteX13" fmla="*/ 2714300 w 2853690"/>
              <a:gd name="connsiteY13" fmla="*/ 1049777 h 2555943"/>
              <a:gd name="connsiteX14" fmla="*/ 2471109 w 2853690"/>
              <a:gd name="connsiteY14" fmla="*/ 1254058 h 2555943"/>
              <a:gd name="connsiteX15" fmla="*/ 2373832 w 2853690"/>
              <a:gd name="connsiteY15" fmla="*/ 1536160 h 2555943"/>
              <a:gd name="connsiteX16" fmla="*/ 2581031 w 2853690"/>
              <a:gd name="connsiteY16" fmla="*/ 1720985 h 2555943"/>
              <a:gd name="connsiteX17" fmla="*/ 2796742 w 2853690"/>
              <a:gd name="connsiteY17" fmla="*/ 1903298 h 2555943"/>
              <a:gd name="connsiteX18" fmla="*/ 2841571 w 2853690"/>
              <a:gd name="connsiteY18" fmla="*/ 2170079 h 2555943"/>
              <a:gd name="connsiteX19" fmla="*/ 2724028 w 2853690"/>
              <a:gd name="connsiteY19" fmla="*/ 2460287 h 2555943"/>
              <a:gd name="connsiteX20" fmla="*/ 2373832 w 2853690"/>
              <a:gd name="connsiteY20" fmla="*/ 2538109 h 2555943"/>
              <a:gd name="connsiteX21" fmla="*/ 2111185 w 2853690"/>
              <a:gd name="connsiteY21" fmla="*/ 2353283 h 2555943"/>
              <a:gd name="connsiteX22" fmla="*/ 2013909 w 2853690"/>
              <a:gd name="connsiteY22" fmla="*/ 1993360 h 2555943"/>
              <a:gd name="connsiteX23" fmla="*/ 1849268 w 2853690"/>
              <a:gd name="connsiteY23" fmla="*/ 1842338 h 2555943"/>
              <a:gd name="connsiteX24" fmla="*/ 1634935 w 2853690"/>
              <a:gd name="connsiteY24" fmla="*/ 1731524 h 2555943"/>
              <a:gd name="connsiteX25" fmla="*/ 1408200 w 2853690"/>
              <a:gd name="connsiteY25" fmla="*/ 1632139 h 2555943"/>
              <a:gd name="connsiteX26" fmla="*/ 1150741 w 2853690"/>
              <a:gd name="connsiteY26" fmla="*/ 1610171 h 2555943"/>
              <a:gd name="connsiteX27" fmla="*/ 837754 w 2853690"/>
              <a:gd name="connsiteY27" fmla="*/ 1708258 h 2555943"/>
              <a:gd name="connsiteX28" fmla="*/ 513336 w 2853690"/>
              <a:gd name="connsiteY28" fmla="*/ 1643569 h 2555943"/>
              <a:gd name="connsiteX29" fmla="*/ 388174 w 2853690"/>
              <a:gd name="connsiteY29" fmla="*/ 1480388 h 2555943"/>
              <a:gd name="connsiteX30" fmla="*/ 369934 w 2853690"/>
              <a:gd name="connsiteY30" fmla="*/ 1147053 h 2555943"/>
              <a:gd name="connsiteX31" fmla="*/ 315378 w 2853690"/>
              <a:gd name="connsiteY31" fmla="*/ 852305 h 2555943"/>
              <a:gd name="connsiteX0" fmla="*/ 315378 w 2853690"/>
              <a:gd name="connsiteY0" fmla="*/ 852305 h 2529273"/>
              <a:gd name="connsiteX1" fmla="*/ 56947 w 2853690"/>
              <a:gd name="connsiteY1" fmla="*/ 576445 h 2529273"/>
              <a:gd name="connsiteX2" fmla="*/ 39194 w 2853690"/>
              <a:gd name="connsiteY2" fmla="*/ 271565 h 2529273"/>
              <a:gd name="connsiteX3" fmla="*/ 292113 w 2853690"/>
              <a:gd name="connsiteY3" fmla="*/ 38100 h 2529273"/>
              <a:gd name="connsiteX4" fmla="*/ 572594 w 2853690"/>
              <a:gd name="connsiteY4" fmla="*/ 42964 h 2529273"/>
              <a:gd name="connsiteX5" fmla="*/ 801194 w 2853690"/>
              <a:gd name="connsiteY5" fmla="*/ 195364 h 2529273"/>
              <a:gd name="connsiteX6" fmla="*/ 1080054 w 2853690"/>
              <a:gd name="connsiteY6" fmla="*/ 203470 h 2529273"/>
              <a:gd name="connsiteX7" fmla="*/ 1334594 w 2853690"/>
              <a:gd name="connsiteY7" fmla="*/ 42964 h 2529273"/>
              <a:gd name="connsiteX8" fmla="*/ 1700354 w 2853690"/>
              <a:gd name="connsiteY8" fmla="*/ 77254 h 2529273"/>
              <a:gd name="connsiteX9" fmla="*/ 1965271 w 2853690"/>
              <a:gd name="connsiteY9" fmla="*/ 242381 h 2529273"/>
              <a:gd name="connsiteX10" fmla="*/ 2208462 w 2853690"/>
              <a:gd name="connsiteY10" fmla="*/ 407751 h 2529273"/>
              <a:gd name="connsiteX11" fmla="*/ 2558658 w 2853690"/>
              <a:gd name="connsiteY11" fmla="*/ 417479 h 2529273"/>
              <a:gd name="connsiteX12" fmla="*/ 2753211 w 2853690"/>
              <a:gd name="connsiteY12" fmla="*/ 670398 h 2529273"/>
              <a:gd name="connsiteX13" fmla="*/ 2714300 w 2853690"/>
              <a:gd name="connsiteY13" fmla="*/ 1049777 h 2529273"/>
              <a:gd name="connsiteX14" fmla="*/ 2471109 w 2853690"/>
              <a:gd name="connsiteY14" fmla="*/ 1254058 h 2529273"/>
              <a:gd name="connsiteX15" fmla="*/ 2373832 w 2853690"/>
              <a:gd name="connsiteY15" fmla="*/ 1536160 h 2529273"/>
              <a:gd name="connsiteX16" fmla="*/ 2581031 w 2853690"/>
              <a:gd name="connsiteY16" fmla="*/ 1720985 h 2529273"/>
              <a:gd name="connsiteX17" fmla="*/ 2796742 w 2853690"/>
              <a:gd name="connsiteY17" fmla="*/ 1903298 h 2529273"/>
              <a:gd name="connsiteX18" fmla="*/ 2841571 w 2853690"/>
              <a:gd name="connsiteY18" fmla="*/ 2170079 h 2529273"/>
              <a:gd name="connsiteX19" fmla="*/ 2724028 w 2853690"/>
              <a:gd name="connsiteY19" fmla="*/ 2460287 h 2529273"/>
              <a:gd name="connsiteX20" fmla="*/ 2389072 w 2853690"/>
              <a:gd name="connsiteY20" fmla="*/ 2511439 h 2529273"/>
              <a:gd name="connsiteX21" fmla="*/ 2111185 w 2853690"/>
              <a:gd name="connsiteY21" fmla="*/ 2353283 h 2529273"/>
              <a:gd name="connsiteX22" fmla="*/ 2013909 w 2853690"/>
              <a:gd name="connsiteY22" fmla="*/ 1993360 h 2529273"/>
              <a:gd name="connsiteX23" fmla="*/ 1849268 w 2853690"/>
              <a:gd name="connsiteY23" fmla="*/ 1842338 h 2529273"/>
              <a:gd name="connsiteX24" fmla="*/ 1634935 w 2853690"/>
              <a:gd name="connsiteY24" fmla="*/ 1731524 h 2529273"/>
              <a:gd name="connsiteX25" fmla="*/ 1408200 w 2853690"/>
              <a:gd name="connsiteY25" fmla="*/ 1632139 h 2529273"/>
              <a:gd name="connsiteX26" fmla="*/ 1150741 w 2853690"/>
              <a:gd name="connsiteY26" fmla="*/ 1610171 h 2529273"/>
              <a:gd name="connsiteX27" fmla="*/ 837754 w 2853690"/>
              <a:gd name="connsiteY27" fmla="*/ 1708258 h 2529273"/>
              <a:gd name="connsiteX28" fmla="*/ 513336 w 2853690"/>
              <a:gd name="connsiteY28" fmla="*/ 1643569 h 2529273"/>
              <a:gd name="connsiteX29" fmla="*/ 388174 w 2853690"/>
              <a:gd name="connsiteY29" fmla="*/ 1480388 h 2529273"/>
              <a:gd name="connsiteX30" fmla="*/ 369934 w 2853690"/>
              <a:gd name="connsiteY30" fmla="*/ 1147053 h 2529273"/>
              <a:gd name="connsiteX31" fmla="*/ 315378 w 2853690"/>
              <a:gd name="connsiteY31" fmla="*/ 852305 h 2529273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73832 w 2858135"/>
              <a:gd name="connsiteY15" fmla="*/ 153616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581031 w 2858135"/>
              <a:gd name="connsiteY16" fmla="*/ 172098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347162 w 2858135"/>
              <a:gd name="connsiteY15" fmla="*/ 154759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7110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14300 w 2858135"/>
              <a:gd name="connsiteY13" fmla="*/ 104977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58658 w 2858135"/>
              <a:gd name="connsiteY11" fmla="*/ 41747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208462 w 2858135"/>
              <a:gd name="connsiteY10" fmla="*/ 40775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  <a:gd name="connsiteX0" fmla="*/ 315378 w 2858135"/>
              <a:gd name="connsiteY0" fmla="*/ 852305 h 2524828"/>
              <a:gd name="connsiteX1" fmla="*/ 56947 w 2858135"/>
              <a:gd name="connsiteY1" fmla="*/ 576445 h 2524828"/>
              <a:gd name="connsiteX2" fmla="*/ 39194 w 2858135"/>
              <a:gd name="connsiteY2" fmla="*/ 271565 h 2524828"/>
              <a:gd name="connsiteX3" fmla="*/ 292113 w 2858135"/>
              <a:gd name="connsiteY3" fmla="*/ 38100 h 2524828"/>
              <a:gd name="connsiteX4" fmla="*/ 572594 w 2858135"/>
              <a:gd name="connsiteY4" fmla="*/ 42964 h 2524828"/>
              <a:gd name="connsiteX5" fmla="*/ 801194 w 2858135"/>
              <a:gd name="connsiteY5" fmla="*/ 195364 h 2524828"/>
              <a:gd name="connsiteX6" fmla="*/ 1080054 w 2858135"/>
              <a:gd name="connsiteY6" fmla="*/ 203470 h 2524828"/>
              <a:gd name="connsiteX7" fmla="*/ 1334594 w 2858135"/>
              <a:gd name="connsiteY7" fmla="*/ 42964 h 2524828"/>
              <a:gd name="connsiteX8" fmla="*/ 1700354 w 2858135"/>
              <a:gd name="connsiteY8" fmla="*/ 77254 h 2524828"/>
              <a:gd name="connsiteX9" fmla="*/ 1965271 w 2858135"/>
              <a:gd name="connsiteY9" fmla="*/ 242381 h 2524828"/>
              <a:gd name="connsiteX10" fmla="*/ 2151312 w 2858135"/>
              <a:gd name="connsiteY10" fmla="*/ 392511 h 2524828"/>
              <a:gd name="connsiteX11" fmla="*/ 2501508 w 2858135"/>
              <a:gd name="connsiteY11" fmla="*/ 436529 h 2524828"/>
              <a:gd name="connsiteX12" fmla="*/ 2753211 w 2858135"/>
              <a:gd name="connsiteY12" fmla="*/ 670398 h 2524828"/>
              <a:gd name="connsiteX13" fmla="*/ 2706680 w 2858135"/>
              <a:gd name="connsiteY13" fmla="*/ 1015487 h 2524828"/>
              <a:gd name="connsiteX14" fmla="*/ 2493969 w 2858135"/>
              <a:gd name="connsiteY14" fmla="*/ 1254058 h 2524828"/>
              <a:gd name="connsiteX15" fmla="*/ 2423362 w 2858135"/>
              <a:gd name="connsiteY15" fmla="*/ 1498060 h 2524828"/>
              <a:gd name="connsiteX16" fmla="*/ 2607701 w 2858135"/>
              <a:gd name="connsiteY16" fmla="*/ 1709555 h 2524828"/>
              <a:gd name="connsiteX17" fmla="*/ 2796742 w 2858135"/>
              <a:gd name="connsiteY17" fmla="*/ 1903298 h 2524828"/>
              <a:gd name="connsiteX18" fmla="*/ 2841571 w 2858135"/>
              <a:gd name="connsiteY18" fmla="*/ 2170079 h 2524828"/>
              <a:gd name="connsiteX19" fmla="*/ 2697358 w 2858135"/>
              <a:gd name="connsiteY19" fmla="*/ 2433617 h 2524828"/>
              <a:gd name="connsiteX20" fmla="*/ 2389072 w 2858135"/>
              <a:gd name="connsiteY20" fmla="*/ 2511439 h 2524828"/>
              <a:gd name="connsiteX21" fmla="*/ 2111185 w 2858135"/>
              <a:gd name="connsiteY21" fmla="*/ 2353283 h 2524828"/>
              <a:gd name="connsiteX22" fmla="*/ 2013909 w 2858135"/>
              <a:gd name="connsiteY22" fmla="*/ 1993360 h 2524828"/>
              <a:gd name="connsiteX23" fmla="*/ 1849268 w 2858135"/>
              <a:gd name="connsiteY23" fmla="*/ 1842338 h 2524828"/>
              <a:gd name="connsiteX24" fmla="*/ 1634935 w 2858135"/>
              <a:gd name="connsiteY24" fmla="*/ 1731524 h 2524828"/>
              <a:gd name="connsiteX25" fmla="*/ 1408200 w 2858135"/>
              <a:gd name="connsiteY25" fmla="*/ 1632139 h 2524828"/>
              <a:gd name="connsiteX26" fmla="*/ 1150741 w 2858135"/>
              <a:gd name="connsiteY26" fmla="*/ 1610171 h 2524828"/>
              <a:gd name="connsiteX27" fmla="*/ 837754 w 2858135"/>
              <a:gd name="connsiteY27" fmla="*/ 1708258 h 2524828"/>
              <a:gd name="connsiteX28" fmla="*/ 513336 w 2858135"/>
              <a:gd name="connsiteY28" fmla="*/ 1643569 h 2524828"/>
              <a:gd name="connsiteX29" fmla="*/ 388174 w 2858135"/>
              <a:gd name="connsiteY29" fmla="*/ 1480388 h 2524828"/>
              <a:gd name="connsiteX30" fmla="*/ 369934 w 2858135"/>
              <a:gd name="connsiteY30" fmla="*/ 1147053 h 2524828"/>
              <a:gd name="connsiteX31" fmla="*/ 315378 w 2858135"/>
              <a:gd name="connsiteY31" fmla="*/ 852305 h 2524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858135" h="2524828">
                <a:moveTo>
                  <a:pt x="315378" y="852305"/>
                </a:moveTo>
                <a:cubicBezTo>
                  <a:pt x="263214" y="757204"/>
                  <a:pt x="102978" y="673235"/>
                  <a:pt x="56947" y="576445"/>
                </a:cubicBezTo>
                <a:cubicBezTo>
                  <a:pt x="10916" y="479655"/>
                  <a:pt x="0" y="361289"/>
                  <a:pt x="39194" y="271565"/>
                </a:cubicBezTo>
                <a:cubicBezTo>
                  <a:pt x="78388" y="181841"/>
                  <a:pt x="203213" y="76200"/>
                  <a:pt x="292113" y="38100"/>
                </a:cubicBezTo>
                <a:cubicBezTo>
                  <a:pt x="381013" y="0"/>
                  <a:pt x="487747" y="16753"/>
                  <a:pt x="572594" y="42964"/>
                </a:cubicBezTo>
                <a:cubicBezTo>
                  <a:pt x="657441" y="69175"/>
                  <a:pt x="716617" y="168613"/>
                  <a:pt x="801194" y="195364"/>
                </a:cubicBezTo>
                <a:cubicBezTo>
                  <a:pt x="885771" y="222115"/>
                  <a:pt x="991154" y="228870"/>
                  <a:pt x="1080054" y="203470"/>
                </a:cubicBezTo>
                <a:cubicBezTo>
                  <a:pt x="1168954" y="178070"/>
                  <a:pt x="1231211" y="64000"/>
                  <a:pt x="1334594" y="42964"/>
                </a:cubicBezTo>
                <a:cubicBezTo>
                  <a:pt x="1437977" y="21928"/>
                  <a:pt x="1595241" y="44018"/>
                  <a:pt x="1700354" y="77254"/>
                </a:cubicBezTo>
                <a:cubicBezTo>
                  <a:pt x="1805467" y="110490"/>
                  <a:pt x="1890111" y="189838"/>
                  <a:pt x="1965271" y="242381"/>
                </a:cubicBezTo>
                <a:cubicBezTo>
                  <a:pt x="2040431" y="294924"/>
                  <a:pt x="2061939" y="360153"/>
                  <a:pt x="2151312" y="392511"/>
                </a:cubicBezTo>
                <a:cubicBezTo>
                  <a:pt x="2240685" y="424869"/>
                  <a:pt x="2401191" y="390214"/>
                  <a:pt x="2501508" y="436529"/>
                </a:cubicBezTo>
                <a:cubicBezTo>
                  <a:pt x="2601825" y="482844"/>
                  <a:pt x="2719016" y="573905"/>
                  <a:pt x="2753211" y="670398"/>
                </a:cubicBezTo>
                <a:cubicBezTo>
                  <a:pt x="2787406" y="766891"/>
                  <a:pt x="2749887" y="918210"/>
                  <a:pt x="2706680" y="1015487"/>
                </a:cubicBezTo>
                <a:cubicBezTo>
                  <a:pt x="2663473" y="1112764"/>
                  <a:pt x="2541189" y="1173629"/>
                  <a:pt x="2493969" y="1254058"/>
                </a:cubicBezTo>
                <a:cubicBezTo>
                  <a:pt x="2446749" y="1334487"/>
                  <a:pt x="2404407" y="1422144"/>
                  <a:pt x="2423362" y="1498060"/>
                </a:cubicBezTo>
                <a:cubicBezTo>
                  <a:pt x="2442317" y="1573976"/>
                  <a:pt x="2545471" y="1642015"/>
                  <a:pt x="2607701" y="1709555"/>
                </a:cubicBezTo>
                <a:cubicBezTo>
                  <a:pt x="2669931" y="1777095"/>
                  <a:pt x="2757764" y="1826544"/>
                  <a:pt x="2796742" y="1903298"/>
                </a:cubicBezTo>
                <a:cubicBezTo>
                  <a:pt x="2835720" y="1980052"/>
                  <a:pt x="2858135" y="2081692"/>
                  <a:pt x="2841571" y="2170079"/>
                </a:cubicBezTo>
                <a:cubicBezTo>
                  <a:pt x="2825007" y="2258466"/>
                  <a:pt x="2772774" y="2376724"/>
                  <a:pt x="2697358" y="2433617"/>
                </a:cubicBezTo>
                <a:cubicBezTo>
                  <a:pt x="2621942" y="2490510"/>
                  <a:pt x="2486767" y="2524828"/>
                  <a:pt x="2389072" y="2511439"/>
                </a:cubicBezTo>
                <a:cubicBezTo>
                  <a:pt x="2291377" y="2498050"/>
                  <a:pt x="2173712" y="2439629"/>
                  <a:pt x="2111185" y="2353283"/>
                </a:cubicBezTo>
                <a:cubicBezTo>
                  <a:pt x="2048658" y="2266937"/>
                  <a:pt x="2057562" y="2078517"/>
                  <a:pt x="2013909" y="1993360"/>
                </a:cubicBezTo>
                <a:cubicBezTo>
                  <a:pt x="1970256" y="1908203"/>
                  <a:pt x="1912430" y="1885977"/>
                  <a:pt x="1849268" y="1842338"/>
                </a:cubicBezTo>
                <a:cubicBezTo>
                  <a:pt x="1786106" y="1798699"/>
                  <a:pt x="1708446" y="1766557"/>
                  <a:pt x="1634935" y="1731524"/>
                </a:cubicBezTo>
                <a:cubicBezTo>
                  <a:pt x="1561424" y="1696491"/>
                  <a:pt x="1488899" y="1652364"/>
                  <a:pt x="1408200" y="1632139"/>
                </a:cubicBezTo>
                <a:cubicBezTo>
                  <a:pt x="1327501" y="1611914"/>
                  <a:pt x="1245815" y="1597484"/>
                  <a:pt x="1150741" y="1610171"/>
                </a:cubicBezTo>
                <a:cubicBezTo>
                  <a:pt x="1055667" y="1622858"/>
                  <a:pt x="943988" y="1702692"/>
                  <a:pt x="837754" y="1708258"/>
                </a:cubicBezTo>
                <a:cubicBezTo>
                  <a:pt x="731520" y="1713824"/>
                  <a:pt x="588266" y="1681547"/>
                  <a:pt x="513336" y="1643569"/>
                </a:cubicBezTo>
                <a:cubicBezTo>
                  <a:pt x="438406" y="1605591"/>
                  <a:pt x="412074" y="1563141"/>
                  <a:pt x="388174" y="1480388"/>
                </a:cubicBezTo>
                <a:cubicBezTo>
                  <a:pt x="364274" y="1397635"/>
                  <a:pt x="382067" y="1251734"/>
                  <a:pt x="369934" y="1147053"/>
                </a:cubicBezTo>
                <a:cubicBezTo>
                  <a:pt x="357801" y="1042373"/>
                  <a:pt x="367542" y="947406"/>
                  <a:pt x="315378" y="852305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6" name="Freeform 65"/>
          <p:cNvSpPr/>
          <p:nvPr/>
        </p:nvSpPr>
        <p:spPr>
          <a:xfrm>
            <a:off x="6423244" y="5548540"/>
            <a:ext cx="2006077" cy="913081"/>
          </a:xfrm>
          <a:custGeom>
            <a:avLst/>
            <a:gdLst>
              <a:gd name="connsiteX0" fmla="*/ 160507 w 1995792"/>
              <a:gd name="connsiteY0" fmla="*/ 79442 h 928991"/>
              <a:gd name="connsiteX1" fmla="*/ 578796 w 1995792"/>
              <a:gd name="connsiteY1" fmla="*/ 21076 h 928991"/>
              <a:gd name="connsiteX2" fmla="*/ 1279188 w 1995792"/>
              <a:gd name="connsiteY2" fmla="*/ 205901 h 928991"/>
              <a:gd name="connsiteX3" fmla="*/ 1697477 w 1995792"/>
              <a:gd name="connsiteY3" fmla="*/ 186446 h 928991"/>
              <a:gd name="connsiteX4" fmla="*/ 1960124 w 1995792"/>
              <a:gd name="connsiteY4" fmla="*/ 439365 h 928991"/>
              <a:gd name="connsiteX5" fmla="*/ 1911486 w 1995792"/>
              <a:gd name="connsiteY5" fmla="*/ 721467 h 928991"/>
              <a:gd name="connsiteX6" fmla="*/ 1707205 w 1995792"/>
              <a:gd name="connsiteY6" fmla="*/ 906293 h 928991"/>
              <a:gd name="connsiteX7" fmla="*/ 1288915 w 1995792"/>
              <a:gd name="connsiteY7" fmla="*/ 857654 h 928991"/>
              <a:gd name="connsiteX8" fmla="*/ 1152728 w 1995792"/>
              <a:gd name="connsiteY8" fmla="*/ 672829 h 928991"/>
              <a:gd name="connsiteX9" fmla="*/ 812260 w 1995792"/>
              <a:gd name="connsiteY9" fmla="*/ 614463 h 928991"/>
              <a:gd name="connsiteX10" fmla="*/ 637162 w 1995792"/>
              <a:gd name="connsiteY10" fmla="*/ 770105 h 928991"/>
              <a:gd name="connsiteX11" fmla="*/ 345332 w 1995792"/>
              <a:gd name="connsiteY11" fmla="*/ 828471 h 928991"/>
              <a:gd name="connsiteX12" fmla="*/ 102141 w 1995792"/>
              <a:gd name="connsiteY12" fmla="*/ 731195 h 928991"/>
              <a:gd name="connsiteX13" fmla="*/ 4864 w 1995792"/>
              <a:gd name="connsiteY13" fmla="*/ 429637 h 928991"/>
              <a:gd name="connsiteX14" fmla="*/ 72958 w 1995792"/>
              <a:gd name="connsiteY14" fmla="*/ 225356 h 928991"/>
              <a:gd name="connsiteX15" fmla="*/ 160507 w 1995792"/>
              <a:gd name="connsiteY15" fmla="*/ 79442 h 928991"/>
              <a:gd name="connsiteX0" fmla="*/ 95655 w 2018489"/>
              <a:gd name="connsiteY0" fmla="*/ 207522 h 911157"/>
              <a:gd name="connsiteX1" fmla="*/ 601493 w 2018489"/>
              <a:gd name="connsiteY1" fmla="*/ 3242 h 911157"/>
              <a:gd name="connsiteX2" fmla="*/ 1301885 w 2018489"/>
              <a:gd name="connsiteY2" fmla="*/ 188067 h 911157"/>
              <a:gd name="connsiteX3" fmla="*/ 1720174 w 2018489"/>
              <a:gd name="connsiteY3" fmla="*/ 168612 h 911157"/>
              <a:gd name="connsiteX4" fmla="*/ 1982821 w 2018489"/>
              <a:gd name="connsiteY4" fmla="*/ 421531 h 911157"/>
              <a:gd name="connsiteX5" fmla="*/ 1934183 w 2018489"/>
              <a:gd name="connsiteY5" fmla="*/ 703633 h 911157"/>
              <a:gd name="connsiteX6" fmla="*/ 1729902 w 2018489"/>
              <a:gd name="connsiteY6" fmla="*/ 888459 h 911157"/>
              <a:gd name="connsiteX7" fmla="*/ 1311612 w 2018489"/>
              <a:gd name="connsiteY7" fmla="*/ 839820 h 911157"/>
              <a:gd name="connsiteX8" fmla="*/ 1175425 w 2018489"/>
              <a:gd name="connsiteY8" fmla="*/ 654995 h 911157"/>
              <a:gd name="connsiteX9" fmla="*/ 834957 w 2018489"/>
              <a:gd name="connsiteY9" fmla="*/ 596629 h 911157"/>
              <a:gd name="connsiteX10" fmla="*/ 659859 w 2018489"/>
              <a:gd name="connsiteY10" fmla="*/ 752271 h 911157"/>
              <a:gd name="connsiteX11" fmla="*/ 368029 w 2018489"/>
              <a:gd name="connsiteY11" fmla="*/ 810637 h 911157"/>
              <a:gd name="connsiteX12" fmla="*/ 124838 w 2018489"/>
              <a:gd name="connsiteY12" fmla="*/ 713361 h 911157"/>
              <a:gd name="connsiteX13" fmla="*/ 27561 w 2018489"/>
              <a:gd name="connsiteY13" fmla="*/ 411803 h 911157"/>
              <a:gd name="connsiteX14" fmla="*/ 95655 w 2018489"/>
              <a:gd name="connsiteY14" fmla="*/ 207522 h 911157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1289996 w 2006600"/>
              <a:gd name="connsiteY2" fmla="*/ 201578 h 924668"/>
              <a:gd name="connsiteX3" fmla="*/ 1708285 w 2006600"/>
              <a:gd name="connsiteY3" fmla="*/ 182123 h 924668"/>
              <a:gd name="connsiteX4" fmla="*/ 1970932 w 2006600"/>
              <a:gd name="connsiteY4" fmla="*/ 435042 h 924668"/>
              <a:gd name="connsiteX5" fmla="*/ 1922294 w 2006600"/>
              <a:gd name="connsiteY5" fmla="*/ 717144 h 924668"/>
              <a:gd name="connsiteX6" fmla="*/ 1718013 w 2006600"/>
              <a:gd name="connsiteY6" fmla="*/ 901970 h 924668"/>
              <a:gd name="connsiteX7" fmla="*/ 1299723 w 2006600"/>
              <a:gd name="connsiteY7" fmla="*/ 853331 h 924668"/>
              <a:gd name="connsiteX8" fmla="*/ 1163536 w 2006600"/>
              <a:gd name="connsiteY8" fmla="*/ 668506 h 924668"/>
              <a:gd name="connsiteX9" fmla="*/ 823068 w 2006600"/>
              <a:gd name="connsiteY9" fmla="*/ 610140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61979 w 2006600"/>
              <a:gd name="connsiteY2" fmla="*/ 104302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289996 w 2006600"/>
              <a:gd name="connsiteY3" fmla="*/ 201578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89604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1163536 w 2006600"/>
              <a:gd name="connsiteY9" fmla="*/ 668506 h 924668"/>
              <a:gd name="connsiteX10" fmla="*/ 823068 w 2006600"/>
              <a:gd name="connsiteY10" fmla="*/ 610140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6641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1163536 w 2006600"/>
              <a:gd name="connsiteY9" fmla="*/ 660400 h 916562"/>
              <a:gd name="connsiteX10" fmla="*/ 823068 w 2006600"/>
              <a:gd name="connsiteY10" fmla="*/ 602034 h 916562"/>
              <a:gd name="connsiteX11" fmla="*/ 647970 w 2006600"/>
              <a:gd name="connsiteY11" fmla="*/ 757676 h 916562"/>
              <a:gd name="connsiteX12" fmla="*/ 356140 w 2006600"/>
              <a:gd name="connsiteY12" fmla="*/ 816042 h 916562"/>
              <a:gd name="connsiteX13" fmla="*/ 112949 w 2006600"/>
              <a:gd name="connsiteY13" fmla="*/ 718766 h 916562"/>
              <a:gd name="connsiteX14" fmla="*/ 15672 w 2006600"/>
              <a:gd name="connsiteY14" fmla="*/ 417208 h 916562"/>
              <a:gd name="connsiteX15" fmla="*/ 206984 w 2006600"/>
              <a:gd name="connsiteY15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65094 w 2006600"/>
              <a:gd name="connsiteY4" fmla="*/ 242110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92953 h 916562"/>
              <a:gd name="connsiteX1" fmla="*/ 587983 w 2006600"/>
              <a:gd name="connsiteY1" fmla="*/ 16753 h 916562"/>
              <a:gd name="connsiteX2" fmla="*/ 892783 w 2006600"/>
              <a:gd name="connsiteY2" fmla="*/ 245353 h 916562"/>
              <a:gd name="connsiteX3" fmla="*/ 1197583 w 2006600"/>
              <a:gd name="connsiteY3" fmla="*/ 321553 h 916562"/>
              <a:gd name="connsiteX4" fmla="*/ 1426183 w 2006600"/>
              <a:gd name="connsiteY4" fmla="*/ 169153 h 916562"/>
              <a:gd name="connsiteX5" fmla="*/ 1708285 w 2006600"/>
              <a:gd name="connsiteY5" fmla="*/ 174017 h 916562"/>
              <a:gd name="connsiteX6" fmla="*/ 1970932 w 2006600"/>
              <a:gd name="connsiteY6" fmla="*/ 426936 h 916562"/>
              <a:gd name="connsiteX7" fmla="*/ 1922294 w 2006600"/>
              <a:gd name="connsiteY7" fmla="*/ 709038 h 916562"/>
              <a:gd name="connsiteX8" fmla="*/ 1718013 w 2006600"/>
              <a:gd name="connsiteY8" fmla="*/ 893864 h 916562"/>
              <a:gd name="connsiteX9" fmla="*/ 1299723 w 2006600"/>
              <a:gd name="connsiteY9" fmla="*/ 845225 h 916562"/>
              <a:gd name="connsiteX10" fmla="*/ 1163536 w 2006600"/>
              <a:gd name="connsiteY10" fmla="*/ 660400 h 916562"/>
              <a:gd name="connsiteX11" fmla="*/ 823068 w 2006600"/>
              <a:gd name="connsiteY11" fmla="*/ 602034 h 916562"/>
              <a:gd name="connsiteX12" fmla="*/ 647970 w 2006600"/>
              <a:gd name="connsiteY12" fmla="*/ 757676 h 916562"/>
              <a:gd name="connsiteX13" fmla="*/ 356140 w 2006600"/>
              <a:gd name="connsiteY13" fmla="*/ 816042 h 916562"/>
              <a:gd name="connsiteX14" fmla="*/ 112949 w 2006600"/>
              <a:gd name="connsiteY14" fmla="*/ 718766 h 916562"/>
              <a:gd name="connsiteX15" fmla="*/ 15672 w 2006600"/>
              <a:gd name="connsiteY15" fmla="*/ 417208 h 916562"/>
              <a:gd name="connsiteX16" fmla="*/ 206984 w 2006600"/>
              <a:gd name="connsiteY16" fmla="*/ 92953 h 916562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823068 w 2006600"/>
              <a:gd name="connsiteY11" fmla="*/ 610140 h 924668"/>
              <a:gd name="connsiteX12" fmla="*/ 647970 w 2006600"/>
              <a:gd name="connsiteY12" fmla="*/ 765782 h 924668"/>
              <a:gd name="connsiteX13" fmla="*/ 356140 w 2006600"/>
              <a:gd name="connsiteY13" fmla="*/ 824148 h 924668"/>
              <a:gd name="connsiteX14" fmla="*/ 112949 w 2006600"/>
              <a:gd name="connsiteY14" fmla="*/ 726872 h 924668"/>
              <a:gd name="connsiteX15" fmla="*/ 15672 w 2006600"/>
              <a:gd name="connsiteY15" fmla="*/ 425314 h 924668"/>
              <a:gd name="connsiteX16" fmla="*/ 206984 w 2006600"/>
              <a:gd name="connsiteY16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1163536 w 2006600"/>
              <a:gd name="connsiteY10" fmla="*/ 668506 h 924668"/>
              <a:gd name="connsiteX11" fmla="*/ 647970 w 2006600"/>
              <a:gd name="connsiteY11" fmla="*/ 765782 h 924668"/>
              <a:gd name="connsiteX12" fmla="*/ 356140 w 2006600"/>
              <a:gd name="connsiteY12" fmla="*/ 824148 h 924668"/>
              <a:gd name="connsiteX13" fmla="*/ 112949 w 2006600"/>
              <a:gd name="connsiteY13" fmla="*/ 726872 h 924668"/>
              <a:gd name="connsiteX14" fmla="*/ 15672 w 2006600"/>
              <a:gd name="connsiteY14" fmla="*/ 425314 h 924668"/>
              <a:gd name="connsiteX15" fmla="*/ 206984 w 2006600"/>
              <a:gd name="connsiteY15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197583 w 2006600"/>
              <a:gd name="connsiteY3" fmla="*/ 329659 h 924668"/>
              <a:gd name="connsiteX4" fmla="*/ 1426183 w 2006600"/>
              <a:gd name="connsiteY4" fmla="*/ 177259 h 924668"/>
              <a:gd name="connsiteX5" fmla="*/ 1708285 w 2006600"/>
              <a:gd name="connsiteY5" fmla="*/ 182123 h 924668"/>
              <a:gd name="connsiteX6" fmla="*/ 1970932 w 2006600"/>
              <a:gd name="connsiteY6" fmla="*/ 435042 h 924668"/>
              <a:gd name="connsiteX7" fmla="*/ 1922294 w 2006600"/>
              <a:gd name="connsiteY7" fmla="*/ 717144 h 924668"/>
              <a:gd name="connsiteX8" fmla="*/ 1718013 w 2006600"/>
              <a:gd name="connsiteY8" fmla="*/ 901970 h 924668"/>
              <a:gd name="connsiteX9" fmla="*/ 1299723 w 2006600"/>
              <a:gd name="connsiteY9" fmla="*/ 853331 h 924668"/>
              <a:gd name="connsiteX10" fmla="*/ 647970 w 2006600"/>
              <a:gd name="connsiteY10" fmla="*/ 765782 h 924668"/>
              <a:gd name="connsiteX11" fmla="*/ 356140 w 2006600"/>
              <a:gd name="connsiteY11" fmla="*/ 824148 h 924668"/>
              <a:gd name="connsiteX12" fmla="*/ 112949 w 2006600"/>
              <a:gd name="connsiteY12" fmla="*/ 726872 h 924668"/>
              <a:gd name="connsiteX13" fmla="*/ 15672 w 2006600"/>
              <a:gd name="connsiteY13" fmla="*/ 425314 h 924668"/>
              <a:gd name="connsiteX14" fmla="*/ 206984 w 2006600"/>
              <a:gd name="connsiteY14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8927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9689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01059 h 924668"/>
              <a:gd name="connsiteX1" fmla="*/ 521511 w 2006600"/>
              <a:gd name="connsiteY1" fmla="*/ 16753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92953 h 916562"/>
              <a:gd name="connsiteX1" fmla="*/ 511783 w 2006600"/>
              <a:gd name="connsiteY1" fmla="*/ 16753 h 916562"/>
              <a:gd name="connsiteX2" fmla="*/ 1045183 w 2006600"/>
              <a:gd name="connsiteY2" fmla="*/ 245353 h 916562"/>
              <a:gd name="connsiteX3" fmla="*/ 1426183 w 2006600"/>
              <a:gd name="connsiteY3" fmla="*/ 169153 h 916562"/>
              <a:gd name="connsiteX4" fmla="*/ 1708285 w 2006600"/>
              <a:gd name="connsiteY4" fmla="*/ 174017 h 916562"/>
              <a:gd name="connsiteX5" fmla="*/ 1970932 w 2006600"/>
              <a:gd name="connsiteY5" fmla="*/ 426936 h 916562"/>
              <a:gd name="connsiteX6" fmla="*/ 1922294 w 2006600"/>
              <a:gd name="connsiteY6" fmla="*/ 709038 h 916562"/>
              <a:gd name="connsiteX7" fmla="*/ 1718013 w 2006600"/>
              <a:gd name="connsiteY7" fmla="*/ 893864 h 916562"/>
              <a:gd name="connsiteX8" fmla="*/ 1299723 w 2006600"/>
              <a:gd name="connsiteY8" fmla="*/ 845225 h 916562"/>
              <a:gd name="connsiteX9" fmla="*/ 647970 w 2006600"/>
              <a:gd name="connsiteY9" fmla="*/ 757676 h 916562"/>
              <a:gd name="connsiteX10" fmla="*/ 356140 w 2006600"/>
              <a:gd name="connsiteY10" fmla="*/ 816042 h 916562"/>
              <a:gd name="connsiteX11" fmla="*/ 112949 w 2006600"/>
              <a:gd name="connsiteY11" fmla="*/ 718766 h 916562"/>
              <a:gd name="connsiteX12" fmla="*/ 15672 w 2006600"/>
              <a:gd name="connsiteY12" fmla="*/ 417208 h 916562"/>
              <a:gd name="connsiteX13" fmla="*/ 206984 w 2006600"/>
              <a:gd name="connsiteY13" fmla="*/ 92953 h 916562"/>
              <a:gd name="connsiteX0" fmla="*/ 206984 w 2006600"/>
              <a:gd name="connsiteY0" fmla="*/ 101059 h 924668"/>
              <a:gd name="connsiteX1" fmla="*/ 511783 w 2006600"/>
              <a:gd name="connsiteY1" fmla="*/ 24859 h 924668"/>
              <a:gd name="connsiteX2" fmla="*/ 1045183 w 2006600"/>
              <a:gd name="connsiteY2" fmla="*/ 253459 h 924668"/>
              <a:gd name="connsiteX3" fmla="*/ 1426183 w 2006600"/>
              <a:gd name="connsiteY3" fmla="*/ 177259 h 924668"/>
              <a:gd name="connsiteX4" fmla="*/ 1708285 w 2006600"/>
              <a:gd name="connsiteY4" fmla="*/ 182123 h 924668"/>
              <a:gd name="connsiteX5" fmla="*/ 1970932 w 2006600"/>
              <a:gd name="connsiteY5" fmla="*/ 435042 h 924668"/>
              <a:gd name="connsiteX6" fmla="*/ 1922294 w 2006600"/>
              <a:gd name="connsiteY6" fmla="*/ 717144 h 924668"/>
              <a:gd name="connsiteX7" fmla="*/ 1718013 w 2006600"/>
              <a:gd name="connsiteY7" fmla="*/ 901970 h 924668"/>
              <a:gd name="connsiteX8" fmla="*/ 1299723 w 2006600"/>
              <a:gd name="connsiteY8" fmla="*/ 853331 h 924668"/>
              <a:gd name="connsiteX9" fmla="*/ 647970 w 2006600"/>
              <a:gd name="connsiteY9" fmla="*/ 765782 h 924668"/>
              <a:gd name="connsiteX10" fmla="*/ 356140 w 2006600"/>
              <a:gd name="connsiteY10" fmla="*/ 824148 h 924668"/>
              <a:gd name="connsiteX11" fmla="*/ 112949 w 2006600"/>
              <a:gd name="connsiteY11" fmla="*/ 726872 h 924668"/>
              <a:gd name="connsiteX12" fmla="*/ 15672 w 2006600"/>
              <a:gd name="connsiteY12" fmla="*/ 425314 h 924668"/>
              <a:gd name="connsiteX13" fmla="*/ 206984 w 2006600"/>
              <a:gd name="connsiteY13" fmla="*/ 101059 h 924668"/>
              <a:gd name="connsiteX0" fmla="*/ 206984 w 2006600"/>
              <a:gd name="connsiteY0" fmla="*/ 138348 h 961957"/>
              <a:gd name="connsiteX1" fmla="*/ 511783 w 2006600"/>
              <a:gd name="connsiteY1" fmla="*/ 62148 h 961957"/>
              <a:gd name="connsiteX2" fmla="*/ 1045183 w 2006600"/>
              <a:gd name="connsiteY2" fmla="*/ 290748 h 961957"/>
              <a:gd name="connsiteX3" fmla="*/ 1426183 w 2006600"/>
              <a:gd name="connsiteY3" fmla="*/ 214548 h 961957"/>
              <a:gd name="connsiteX4" fmla="*/ 1708285 w 2006600"/>
              <a:gd name="connsiteY4" fmla="*/ 219412 h 961957"/>
              <a:gd name="connsiteX5" fmla="*/ 1970932 w 2006600"/>
              <a:gd name="connsiteY5" fmla="*/ 472331 h 961957"/>
              <a:gd name="connsiteX6" fmla="*/ 1922294 w 2006600"/>
              <a:gd name="connsiteY6" fmla="*/ 754433 h 961957"/>
              <a:gd name="connsiteX7" fmla="*/ 1718013 w 2006600"/>
              <a:gd name="connsiteY7" fmla="*/ 939259 h 961957"/>
              <a:gd name="connsiteX8" fmla="*/ 1299723 w 2006600"/>
              <a:gd name="connsiteY8" fmla="*/ 890620 h 961957"/>
              <a:gd name="connsiteX9" fmla="*/ 647970 w 2006600"/>
              <a:gd name="connsiteY9" fmla="*/ 803071 h 961957"/>
              <a:gd name="connsiteX10" fmla="*/ 356140 w 2006600"/>
              <a:gd name="connsiteY10" fmla="*/ 861437 h 961957"/>
              <a:gd name="connsiteX11" fmla="*/ 112949 w 2006600"/>
              <a:gd name="connsiteY11" fmla="*/ 764161 h 961957"/>
              <a:gd name="connsiteX12" fmla="*/ 15672 w 2006600"/>
              <a:gd name="connsiteY12" fmla="*/ 462603 h 961957"/>
              <a:gd name="connsiteX13" fmla="*/ 206984 w 2006600"/>
              <a:gd name="connsiteY13" fmla="*/ 138348 h 961957"/>
              <a:gd name="connsiteX0" fmla="*/ 206984 w 2006600"/>
              <a:gd name="connsiteY0" fmla="*/ 89710 h 913319"/>
              <a:gd name="connsiteX1" fmla="*/ 511783 w 2006600"/>
              <a:gd name="connsiteY1" fmla="*/ 13510 h 913319"/>
              <a:gd name="connsiteX2" fmla="*/ 1045183 w 2006600"/>
              <a:gd name="connsiteY2" fmla="*/ 242110 h 913319"/>
              <a:gd name="connsiteX3" fmla="*/ 1426183 w 2006600"/>
              <a:gd name="connsiteY3" fmla="*/ 165910 h 913319"/>
              <a:gd name="connsiteX4" fmla="*/ 1708285 w 2006600"/>
              <a:gd name="connsiteY4" fmla="*/ 170774 h 913319"/>
              <a:gd name="connsiteX5" fmla="*/ 1970932 w 2006600"/>
              <a:gd name="connsiteY5" fmla="*/ 423693 h 913319"/>
              <a:gd name="connsiteX6" fmla="*/ 1922294 w 2006600"/>
              <a:gd name="connsiteY6" fmla="*/ 705795 h 913319"/>
              <a:gd name="connsiteX7" fmla="*/ 1718013 w 2006600"/>
              <a:gd name="connsiteY7" fmla="*/ 890621 h 913319"/>
              <a:gd name="connsiteX8" fmla="*/ 1299723 w 2006600"/>
              <a:gd name="connsiteY8" fmla="*/ 841982 h 913319"/>
              <a:gd name="connsiteX9" fmla="*/ 647970 w 2006600"/>
              <a:gd name="connsiteY9" fmla="*/ 754433 h 913319"/>
              <a:gd name="connsiteX10" fmla="*/ 356140 w 2006600"/>
              <a:gd name="connsiteY10" fmla="*/ 812799 h 913319"/>
              <a:gd name="connsiteX11" fmla="*/ 112949 w 2006600"/>
              <a:gd name="connsiteY11" fmla="*/ 715523 h 913319"/>
              <a:gd name="connsiteX12" fmla="*/ 15672 w 2006600"/>
              <a:gd name="connsiteY12" fmla="*/ 413965 h 913319"/>
              <a:gd name="connsiteX13" fmla="*/ 206984 w 2006600"/>
              <a:gd name="connsiteY13" fmla="*/ 89710 h 91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06600" h="913319">
                <a:moveTo>
                  <a:pt x="206984" y="89710"/>
                </a:moveTo>
                <a:cubicBezTo>
                  <a:pt x="289669" y="22968"/>
                  <a:pt x="341008" y="0"/>
                  <a:pt x="511783" y="13510"/>
                </a:cubicBezTo>
                <a:cubicBezTo>
                  <a:pt x="792804" y="181041"/>
                  <a:pt x="892783" y="216710"/>
                  <a:pt x="1045183" y="242110"/>
                </a:cubicBezTo>
                <a:cubicBezTo>
                  <a:pt x="1197583" y="267510"/>
                  <a:pt x="1315666" y="177799"/>
                  <a:pt x="1426183" y="165910"/>
                </a:cubicBezTo>
                <a:cubicBezTo>
                  <a:pt x="1536700" y="154021"/>
                  <a:pt x="1617494" y="127810"/>
                  <a:pt x="1708285" y="170774"/>
                </a:cubicBezTo>
                <a:cubicBezTo>
                  <a:pt x="1799077" y="213738"/>
                  <a:pt x="1935264" y="334523"/>
                  <a:pt x="1970932" y="423693"/>
                </a:cubicBezTo>
                <a:cubicBezTo>
                  <a:pt x="2006600" y="512863"/>
                  <a:pt x="1964447" y="627974"/>
                  <a:pt x="1922294" y="705795"/>
                </a:cubicBezTo>
                <a:cubicBezTo>
                  <a:pt x="1880141" y="783616"/>
                  <a:pt x="1821775" y="867923"/>
                  <a:pt x="1718013" y="890621"/>
                </a:cubicBezTo>
                <a:cubicBezTo>
                  <a:pt x="1614251" y="913319"/>
                  <a:pt x="1478064" y="864680"/>
                  <a:pt x="1299723" y="841982"/>
                </a:cubicBezTo>
                <a:cubicBezTo>
                  <a:pt x="1121382" y="819284"/>
                  <a:pt x="805234" y="759297"/>
                  <a:pt x="647970" y="754433"/>
                </a:cubicBezTo>
                <a:cubicBezTo>
                  <a:pt x="490706" y="749569"/>
                  <a:pt x="445310" y="819284"/>
                  <a:pt x="356140" y="812799"/>
                </a:cubicBezTo>
                <a:cubicBezTo>
                  <a:pt x="266970" y="806314"/>
                  <a:pt x="169694" y="781995"/>
                  <a:pt x="112949" y="715523"/>
                </a:cubicBezTo>
                <a:cubicBezTo>
                  <a:pt x="56204" y="649051"/>
                  <a:pt x="0" y="518267"/>
                  <a:pt x="15672" y="413965"/>
                </a:cubicBezTo>
                <a:cubicBezTo>
                  <a:pt x="31345" y="309663"/>
                  <a:pt x="124299" y="156452"/>
                  <a:pt x="206984" y="89710"/>
                </a:cubicBezTo>
                <a:close/>
              </a:path>
            </a:pathLst>
          </a:custGeom>
          <a:solidFill>
            <a:schemeClr val="accent5">
              <a:lumMod val="75000"/>
              <a:alpha val="25000"/>
            </a:schemeClr>
          </a:solidFill>
          <a:ln w="3175">
            <a:solidFill>
              <a:schemeClr val="accent5">
                <a:lumMod val="60000"/>
                <a:lumOff val="4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63" name="Freeform 62"/>
          <p:cNvSpPr/>
          <p:nvPr/>
        </p:nvSpPr>
        <p:spPr>
          <a:xfrm>
            <a:off x="2717698" y="4343162"/>
            <a:ext cx="3131321" cy="2134632"/>
          </a:xfrm>
          <a:custGeom>
            <a:avLst/>
            <a:gdLst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33475 w 3114675"/>
              <a:gd name="connsiteY9" fmla="*/ 192722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42900 w 3114675"/>
              <a:gd name="connsiteY12" fmla="*/ 116522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57150 w 3114675"/>
              <a:gd name="connsiteY0" fmla="*/ 403225 h 2214563"/>
              <a:gd name="connsiteX1" fmla="*/ 447675 w 3114675"/>
              <a:gd name="connsiteY1" fmla="*/ 127000 h 2214563"/>
              <a:gd name="connsiteX2" fmla="*/ 1714500 w 3114675"/>
              <a:gd name="connsiteY2" fmla="*/ 69850 h 2214563"/>
              <a:gd name="connsiteX3" fmla="*/ 2876550 w 3114675"/>
              <a:gd name="connsiteY3" fmla="*/ 546100 h 2214563"/>
              <a:gd name="connsiteX4" fmla="*/ 3076575 w 3114675"/>
              <a:gd name="connsiteY4" fmla="*/ 1022350 h 2214563"/>
              <a:gd name="connsiteX5" fmla="*/ 2647950 w 3114675"/>
              <a:gd name="connsiteY5" fmla="*/ 1498600 h 2214563"/>
              <a:gd name="connsiteX6" fmla="*/ 2428875 w 3114675"/>
              <a:gd name="connsiteY6" fmla="*/ 1965325 h 2214563"/>
              <a:gd name="connsiteX7" fmla="*/ 2028825 w 3114675"/>
              <a:gd name="connsiteY7" fmla="*/ 2203450 h 2214563"/>
              <a:gd name="connsiteX8" fmla="*/ 1562100 w 3114675"/>
              <a:gd name="connsiteY8" fmla="*/ 2032000 h 2214563"/>
              <a:gd name="connsiteX9" fmla="*/ 1171575 w 3114675"/>
              <a:gd name="connsiteY9" fmla="*/ 1984375 h 2214563"/>
              <a:gd name="connsiteX10" fmla="*/ 733425 w 3114675"/>
              <a:gd name="connsiteY10" fmla="*/ 2041525 h 2214563"/>
              <a:gd name="connsiteX11" fmla="*/ 409575 w 3114675"/>
              <a:gd name="connsiteY11" fmla="*/ 1755775 h 2214563"/>
              <a:gd name="connsiteX12" fmla="*/ 333375 w 3114675"/>
              <a:gd name="connsiteY12" fmla="*/ 1222375 h 2214563"/>
              <a:gd name="connsiteX13" fmla="*/ 104775 w 3114675"/>
              <a:gd name="connsiteY13" fmla="*/ 908050 h 2214563"/>
              <a:gd name="connsiteX14" fmla="*/ 57150 w 3114675"/>
              <a:gd name="connsiteY14" fmla="*/ 403225 h 2214563"/>
              <a:gd name="connsiteX0" fmla="*/ 74612 w 3132137"/>
              <a:gd name="connsiteY0" fmla="*/ 403225 h 2214563"/>
              <a:gd name="connsiteX1" fmla="*/ 465137 w 3132137"/>
              <a:gd name="connsiteY1" fmla="*/ 127000 h 2214563"/>
              <a:gd name="connsiteX2" fmla="*/ 1731962 w 3132137"/>
              <a:gd name="connsiteY2" fmla="*/ 69850 h 2214563"/>
              <a:gd name="connsiteX3" fmla="*/ 2894012 w 3132137"/>
              <a:gd name="connsiteY3" fmla="*/ 546100 h 2214563"/>
              <a:gd name="connsiteX4" fmla="*/ 3094037 w 3132137"/>
              <a:gd name="connsiteY4" fmla="*/ 1022350 h 2214563"/>
              <a:gd name="connsiteX5" fmla="*/ 2665412 w 3132137"/>
              <a:gd name="connsiteY5" fmla="*/ 1498600 h 2214563"/>
              <a:gd name="connsiteX6" fmla="*/ 2446337 w 3132137"/>
              <a:gd name="connsiteY6" fmla="*/ 1965325 h 2214563"/>
              <a:gd name="connsiteX7" fmla="*/ 2046287 w 3132137"/>
              <a:gd name="connsiteY7" fmla="*/ 2203450 h 2214563"/>
              <a:gd name="connsiteX8" fmla="*/ 1579562 w 3132137"/>
              <a:gd name="connsiteY8" fmla="*/ 2032000 h 2214563"/>
              <a:gd name="connsiteX9" fmla="*/ 1189037 w 3132137"/>
              <a:gd name="connsiteY9" fmla="*/ 1984375 h 2214563"/>
              <a:gd name="connsiteX10" fmla="*/ 750887 w 3132137"/>
              <a:gd name="connsiteY10" fmla="*/ 2041525 h 2214563"/>
              <a:gd name="connsiteX11" fmla="*/ 427037 w 3132137"/>
              <a:gd name="connsiteY11" fmla="*/ 1755775 h 2214563"/>
              <a:gd name="connsiteX12" fmla="*/ 350837 w 3132137"/>
              <a:gd name="connsiteY12" fmla="*/ 1222375 h 2214563"/>
              <a:gd name="connsiteX13" fmla="*/ 46037 w 3132137"/>
              <a:gd name="connsiteY13" fmla="*/ 765175 h 2214563"/>
              <a:gd name="connsiteX14" fmla="*/ 74612 w 3132137"/>
              <a:gd name="connsiteY14" fmla="*/ 403225 h 2214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32137" h="2214563">
                <a:moveTo>
                  <a:pt x="74612" y="403225"/>
                </a:moveTo>
                <a:cubicBezTo>
                  <a:pt x="144462" y="296863"/>
                  <a:pt x="188912" y="182562"/>
                  <a:pt x="465137" y="127000"/>
                </a:cubicBezTo>
                <a:cubicBezTo>
                  <a:pt x="741362" y="71438"/>
                  <a:pt x="1327150" y="0"/>
                  <a:pt x="1731962" y="69850"/>
                </a:cubicBezTo>
                <a:cubicBezTo>
                  <a:pt x="2136774" y="139700"/>
                  <a:pt x="2667000" y="387350"/>
                  <a:pt x="2894012" y="546100"/>
                </a:cubicBezTo>
                <a:cubicBezTo>
                  <a:pt x="3121025" y="704850"/>
                  <a:pt x="3132137" y="863600"/>
                  <a:pt x="3094037" y="1022350"/>
                </a:cubicBezTo>
                <a:cubicBezTo>
                  <a:pt x="3055937" y="1181100"/>
                  <a:pt x="2773362" y="1341438"/>
                  <a:pt x="2665412" y="1498600"/>
                </a:cubicBezTo>
                <a:cubicBezTo>
                  <a:pt x="2557462" y="1655762"/>
                  <a:pt x="2549524" y="1847850"/>
                  <a:pt x="2446337" y="1965325"/>
                </a:cubicBezTo>
                <a:cubicBezTo>
                  <a:pt x="2343150" y="2082800"/>
                  <a:pt x="2190750" y="2192337"/>
                  <a:pt x="2046287" y="2203450"/>
                </a:cubicBezTo>
                <a:cubicBezTo>
                  <a:pt x="1901824" y="2214563"/>
                  <a:pt x="1722437" y="2068512"/>
                  <a:pt x="1579562" y="2032000"/>
                </a:cubicBezTo>
                <a:cubicBezTo>
                  <a:pt x="1436687" y="1995488"/>
                  <a:pt x="1327149" y="1982788"/>
                  <a:pt x="1189037" y="1984375"/>
                </a:cubicBezTo>
                <a:cubicBezTo>
                  <a:pt x="1050925" y="1985962"/>
                  <a:pt x="877887" y="2079625"/>
                  <a:pt x="750887" y="2041525"/>
                </a:cubicBezTo>
                <a:cubicBezTo>
                  <a:pt x="623887" y="2003425"/>
                  <a:pt x="493712" y="1892300"/>
                  <a:pt x="427037" y="1755775"/>
                </a:cubicBezTo>
                <a:cubicBezTo>
                  <a:pt x="360362" y="1619250"/>
                  <a:pt x="414337" y="1387475"/>
                  <a:pt x="350837" y="1222375"/>
                </a:cubicBezTo>
                <a:cubicBezTo>
                  <a:pt x="287337" y="1057275"/>
                  <a:pt x="92074" y="901700"/>
                  <a:pt x="46037" y="765175"/>
                </a:cubicBezTo>
                <a:cubicBezTo>
                  <a:pt x="0" y="628650"/>
                  <a:pt x="4762" y="509588"/>
                  <a:pt x="74612" y="403225"/>
                </a:cubicBezTo>
                <a:close/>
              </a:path>
            </a:pathLst>
          </a:cu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Two nodes are </a:t>
            </a:r>
            <a:r>
              <a:rPr lang="en-US" b="1" dirty="0">
                <a:solidFill>
                  <a:schemeClr val="bg1"/>
                </a:solidFill>
              </a:rPr>
              <a:t>reachable</a:t>
            </a:r>
            <a:r>
              <a:rPr lang="en-US" dirty="0"/>
              <a:t> if</a:t>
            </a:r>
            <a:r>
              <a:rPr lang="bg-BG" dirty="0"/>
              <a:t> а</a:t>
            </a:r>
            <a:r>
              <a:rPr lang="en-US" dirty="0"/>
              <a:t> path exists between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Connected graph</a:t>
            </a:r>
          </a:p>
          <a:p>
            <a:pPr lvl="1"/>
            <a:r>
              <a:rPr lang="en-US" dirty="0"/>
              <a:t>Every two nodes are reachable from each other</a:t>
            </a:r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Definitions: Connectivity</a:t>
            </a: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4502414" y="5754955"/>
            <a:ext cx="438304" cy="431702"/>
          </a:xfrm>
          <a:prstGeom prst="ellipse">
            <a:avLst/>
          </a:prstGeom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1999" b="1" dirty="0">
                <a:latin typeface="Calibri" pitchFamily="34" charset="0"/>
              </a:rPr>
              <a:t>G</a:t>
            </a:r>
            <a:endParaRPr lang="bg-BG" sz="1999" b="1" dirty="0">
              <a:latin typeface="Calibri" pitchFamily="34" charset="0"/>
            </a:endParaRPr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5041192" y="5130343"/>
            <a:ext cx="487004" cy="431702"/>
          </a:xfrm>
          <a:prstGeom prst="ellipse">
            <a:avLst/>
          </a:prstGeom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1999" b="1" dirty="0">
                <a:latin typeface="Calibri" pitchFamily="34" charset="0"/>
              </a:rPr>
              <a:t>J</a:t>
            </a:r>
            <a:endParaRPr lang="bg-BG" sz="1999" b="1" dirty="0">
              <a:latin typeface="Calibri" pitchFamily="34" charset="0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4127031" y="4646295"/>
            <a:ext cx="462113" cy="431702"/>
          </a:xfrm>
          <a:prstGeom prst="ellipse">
            <a:avLst/>
          </a:prstGeom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1999" b="1" dirty="0">
                <a:latin typeface="Calibri" pitchFamily="34" charset="0"/>
              </a:rPr>
              <a:t>F</a:t>
            </a:r>
            <a:endParaRPr lang="bg-BG" sz="1999" b="1" dirty="0">
              <a:latin typeface="Calibri" pitchFamily="34" charset="0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3365230" y="5636637"/>
            <a:ext cx="438303" cy="431702"/>
          </a:xfrm>
          <a:prstGeom prst="ellipse">
            <a:avLst/>
          </a:prstGeom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1999" b="1" dirty="0">
                <a:latin typeface="Calibri" pitchFamily="34" charset="0"/>
              </a:rPr>
              <a:t>D</a:t>
            </a:r>
            <a:endParaRPr lang="bg-BG" sz="1999" b="1" dirty="0">
              <a:latin typeface="Calibri" pitchFamily="34" charset="0"/>
            </a:endParaRPr>
          </a:p>
        </p:txBody>
      </p:sp>
      <p:cxnSp>
        <p:nvCxnSpPr>
          <p:cNvPr id="49" name="Straight Arrow Connector 48"/>
          <p:cNvCxnSpPr>
            <a:cxnSpLocks noChangeShapeType="1"/>
            <a:stCxn id="45" idx="7"/>
            <a:endCxn id="46" idx="3"/>
          </p:cNvCxnSpPr>
          <p:nvPr/>
        </p:nvCxnSpPr>
        <p:spPr bwMode="auto">
          <a:xfrm flipV="1">
            <a:off x="4876531" y="5498824"/>
            <a:ext cx="235982" cy="319354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0" name="Straight Arrow Connector 49"/>
          <p:cNvCxnSpPr>
            <a:cxnSpLocks noChangeShapeType="1"/>
            <a:stCxn id="47" idx="6"/>
            <a:endCxn id="46" idx="1"/>
          </p:cNvCxnSpPr>
          <p:nvPr/>
        </p:nvCxnSpPr>
        <p:spPr bwMode="auto">
          <a:xfrm>
            <a:off x="4589141" y="4862148"/>
            <a:ext cx="523370" cy="331419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1" name="Straight Arrow Connector 50"/>
          <p:cNvCxnSpPr>
            <a:cxnSpLocks noChangeShapeType="1"/>
            <a:stCxn id="45" idx="1"/>
            <a:endCxn id="47" idx="4"/>
          </p:cNvCxnSpPr>
          <p:nvPr/>
        </p:nvCxnSpPr>
        <p:spPr bwMode="auto">
          <a:xfrm rot="16200000" flipV="1">
            <a:off x="4092257" y="5343828"/>
            <a:ext cx="740180" cy="208518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2" name="Straight Arrow Connector 51"/>
          <p:cNvCxnSpPr>
            <a:cxnSpLocks noChangeShapeType="1"/>
            <a:stCxn id="48" idx="6"/>
            <a:endCxn id="45" idx="2"/>
          </p:cNvCxnSpPr>
          <p:nvPr/>
        </p:nvCxnSpPr>
        <p:spPr bwMode="auto">
          <a:xfrm>
            <a:off x="3803529" y="5852491"/>
            <a:ext cx="698886" cy="118318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3" name="Straight Arrow Connector 52"/>
          <p:cNvCxnSpPr>
            <a:cxnSpLocks noChangeShapeType="1"/>
            <a:stCxn id="47" idx="3"/>
            <a:endCxn id="48" idx="7"/>
          </p:cNvCxnSpPr>
          <p:nvPr/>
        </p:nvCxnSpPr>
        <p:spPr bwMode="auto">
          <a:xfrm rot="5400000">
            <a:off x="3624481" y="5129639"/>
            <a:ext cx="685084" cy="455362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3022821" y="4690092"/>
            <a:ext cx="462113" cy="431702"/>
          </a:xfrm>
          <a:prstGeom prst="ellipse">
            <a:avLst/>
          </a:prstGeom>
          <a:ln w="19050">
            <a:solidFill>
              <a:schemeClr val="tx1"/>
            </a:solidFill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1999" b="1" dirty="0">
                <a:latin typeface="Calibri" pitchFamily="34" charset="0"/>
              </a:rPr>
              <a:t>A</a:t>
            </a:r>
            <a:endParaRPr lang="bg-BG" sz="1999" b="1" dirty="0">
              <a:latin typeface="Calibri" pitchFamily="34" charset="0"/>
            </a:endParaRPr>
          </a:p>
        </p:txBody>
      </p:sp>
      <p:cxnSp>
        <p:nvCxnSpPr>
          <p:cNvPr id="55" name="Straight Arrow Connector 54"/>
          <p:cNvCxnSpPr>
            <a:cxnSpLocks noChangeShapeType="1"/>
            <a:stCxn id="54" idx="6"/>
            <a:endCxn id="47" idx="2"/>
          </p:cNvCxnSpPr>
          <p:nvPr/>
        </p:nvCxnSpPr>
        <p:spPr bwMode="auto">
          <a:xfrm flipV="1">
            <a:off x="3484933" y="4862148"/>
            <a:ext cx="642098" cy="43798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cxnSp>
        <p:nvCxnSpPr>
          <p:cNvPr id="56" name="Straight Arrow Connector 55"/>
          <p:cNvCxnSpPr>
            <a:cxnSpLocks noChangeShapeType="1"/>
            <a:stCxn id="48" idx="1"/>
            <a:endCxn id="54" idx="4"/>
          </p:cNvCxnSpPr>
          <p:nvPr/>
        </p:nvCxnSpPr>
        <p:spPr bwMode="auto">
          <a:xfrm rot="16200000" flipV="1">
            <a:off x="3052614" y="5323057"/>
            <a:ext cx="578063" cy="175540"/>
          </a:xfrm>
          <a:prstGeom prst="straightConnector1">
            <a:avLst/>
          </a:prstGeom>
          <a:ln w="19050">
            <a:solidFill>
              <a:schemeClr val="tx1"/>
            </a:solidFill>
            <a:headEnd/>
            <a:tailEnd type="none" w="med" len="med"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cxnSp>
      <p:sp>
        <p:nvSpPr>
          <p:cNvPr id="64" name="AutoShape 5"/>
          <p:cNvSpPr>
            <a:spLocks noChangeArrowheads="1"/>
          </p:cNvSpPr>
          <p:nvPr/>
        </p:nvSpPr>
        <p:spPr bwMode="auto">
          <a:xfrm>
            <a:off x="485957" y="3942478"/>
            <a:ext cx="2013492" cy="1055333"/>
          </a:xfrm>
          <a:prstGeom prst="wedgeRoundRectCallout">
            <a:avLst>
              <a:gd name="adj1" fmla="val 69818"/>
              <a:gd name="adj2" fmla="val 41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Connected</a:t>
            </a:r>
            <a:r>
              <a:rPr lang="en-US" sz="2799" b="1" dirty="0">
                <a:solidFill>
                  <a:srgbClr val="FFFFFF"/>
                </a:solidFill>
              </a:rPr>
              <a:t> graph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6221982" y="3657540"/>
            <a:ext cx="3372034" cy="2894846"/>
          </a:xfrm>
          <a:custGeom>
            <a:avLst/>
            <a:gdLst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1178372 w 4097494"/>
              <a:gd name="connsiteY0" fmla="*/ 97963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145" fmla="*/ 1178372 w 4097494"/>
              <a:gd name="connsiteY145" fmla="*/ 97963 h 3792878"/>
              <a:gd name="connsiteX0" fmla="*/ 901926 w 4097494"/>
              <a:gd name="connsiteY0" fmla="*/ 23536 h 3792878"/>
              <a:gd name="connsiteX1" fmla="*/ 1167740 w 4097494"/>
              <a:gd name="connsiteY1" fmla="*/ 66066 h 3792878"/>
              <a:gd name="connsiteX2" fmla="*/ 1018884 w 4097494"/>
              <a:gd name="connsiteY2" fmla="*/ 34168 h 3792878"/>
              <a:gd name="connsiteX3" fmla="*/ 976354 w 4097494"/>
              <a:gd name="connsiteY3" fmla="*/ 23536 h 3792878"/>
              <a:gd name="connsiteX4" fmla="*/ 944456 w 4097494"/>
              <a:gd name="connsiteY4" fmla="*/ 12903 h 3792878"/>
              <a:gd name="connsiteX5" fmla="*/ 838130 w 4097494"/>
              <a:gd name="connsiteY5" fmla="*/ 2270 h 3792878"/>
              <a:gd name="connsiteX6" fmla="*/ 455358 w 4097494"/>
              <a:gd name="connsiteY6" fmla="*/ 12903 h 3792878"/>
              <a:gd name="connsiteX7" fmla="*/ 391563 w 4097494"/>
              <a:gd name="connsiteY7" fmla="*/ 34168 h 3792878"/>
              <a:gd name="connsiteX8" fmla="*/ 285237 w 4097494"/>
              <a:gd name="connsiteY8" fmla="*/ 87331 h 3792878"/>
              <a:gd name="connsiteX9" fmla="*/ 253340 w 4097494"/>
              <a:gd name="connsiteY9" fmla="*/ 108596 h 3792878"/>
              <a:gd name="connsiteX10" fmla="*/ 200177 w 4097494"/>
              <a:gd name="connsiteY10" fmla="*/ 151126 h 3792878"/>
              <a:gd name="connsiteX11" fmla="*/ 168279 w 4097494"/>
              <a:gd name="connsiteY11" fmla="*/ 161759 h 3792878"/>
              <a:gd name="connsiteX12" fmla="*/ 125749 w 4097494"/>
              <a:gd name="connsiteY12" fmla="*/ 257452 h 3792878"/>
              <a:gd name="connsiteX13" fmla="*/ 115116 w 4097494"/>
              <a:gd name="connsiteY13" fmla="*/ 289349 h 3792878"/>
              <a:gd name="connsiteX14" fmla="*/ 104484 w 4097494"/>
              <a:gd name="connsiteY14" fmla="*/ 321247 h 3792878"/>
              <a:gd name="connsiteX15" fmla="*/ 83219 w 4097494"/>
              <a:gd name="connsiteY15" fmla="*/ 353145 h 3792878"/>
              <a:gd name="connsiteX16" fmla="*/ 72586 w 4097494"/>
              <a:gd name="connsiteY16" fmla="*/ 395675 h 3792878"/>
              <a:gd name="connsiteX17" fmla="*/ 61954 w 4097494"/>
              <a:gd name="connsiteY17" fmla="*/ 427573 h 3792878"/>
              <a:gd name="connsiteX18" fmla="*/ 51321 w 4097494"/>
              <a:gd name="connsiteY18" fmla="*/ 512633 h 3792878"/>
              <a:gd name="connsiteX19" fmla="*/ 30056 w 4097494"/>
              <a:gd name="connsiteY19" fmla="*/ 618959 h 3792878"/>
              <a:gd name="connsiteX20" fmla="*/ 51321 w 4097494"/>
              <a:gd name="connsiteY20" fmla="*/ 1171852 h 3792878"/>
              <a:gd name="connsiteX21" fmla="*/ 61954 w 4097494"/>
              <a:gd name="connsiteY21" fmla="*/ 1203749 h 3792878"/>
              <a:gd name="connsiteX22" fmla="*/ 83219 w 4097494"/>
              <a:gd name="connsiteY22" fmla="*/ 1278177 h 3792878"/>
              <a:gd name="connsiteX23" fmla="*/ 125749 w 4097494"/>
              <a:gd name="connsiteY23" fmla="*/ 1341973 h 3792878"/>
              <a:gd name="connsiteX24" fmla="*/ 168279 w 4097494"/>
              <a:gd name="connsiteY24" fmla="*/ 1395136 h 3792878"/>
              <a:gd name="connsiteX25" fmla="*/ 200177 w 4097494"/>
              <a:gd name="connsiteY25" fmla="*/ 1501461 h 3792878"/>
              <a:gd name="connsiteX26" fmla="*/ 221442 w 4097494"/>
              <a:gd name="connsiteY26" fmla="*/ 1533359 h 3792878"/>
              <a:gd name="connsiteX27" fmla="*/ 253340 w 4097494"/>
              <a:gd name="connsiteY27" fmla="*/ 1554624 h 3792878"/>
              <a:gd name="connsiteX28" fmla="*/ 263972 w 4097494"/>
              <a:gd name="connsiteY28" fmla="*/ 1586522 h 3792878"/>
              <a:gd name="connsiteX29" fmla="*/ 306502 w 4097494"/>
              <a:gd name="connsiteY29" fmla="*/ 1650317 h 3792878"/>
              <a:gd name="connsiteX30" fmla="*/ 338400 w 4097494"/>
              <a:gd name="connsiteY30" fmla="*/ 1714112 h 3792878"/>
              <a:gd name="connsiteX31" fmla="*/ 327767 w 4097494"/>
              <a:gd name="connsiteY31" fmla="*/ 1948029 h 3792878"/>
              <a:gd name="connsiteX32" fmla="*/ 306502 w 4097494"/>
              <a:gd name="connsiteY32" fmla="*/ 2043722 h 3792878"/>
              <a:gd name="connsiteX33" fmla="*/ 295870 w 4097494"/>
              <a:gd name="connsiteY33" fmla="*/ 2086252 h 3792878"/>
              <a:gd name="connsiteX34" fmla="*/ 263972 w 4097494"/>
              <a:gd name="connsiteY34" fmla="*/ 2181945 h 3792878"/>
              <a:gd name="connsiteX35" fmla="*/ 253340 w 4097494"/>
              <a:gd name="connsiteY35" fmla="*/ 2213843 h 3792878"/>
              <a:gd name="connsiteX36" fmla="*/ 242707 w 4097494"/>
              <a:gd name="connsiteY36" fmla="*/ 2256373 h 3792878"/>
              <a:gd name="connsiteX37" fmla="*/ 221442 w 4097494"/>
              <a:gd name="connsiteY37" fmla="*/ 2298903 h 3792878"/>
              <a:gd name="connsiteX38" fmla="*/ 200177 w 4097494"/>
              <a:gd name="connsiteY38" fmla="*/ 2362698 h 3792878"/>
              <a:gd name="connsiteX39" fmla="*/ 189544 w 4097494"/>
              <a:gd name="connsiteY39" fmla="*/ 2394596 h 3792878"/>
              <a:gd name="connsiteX40" fmla="*/ 168279 w 4097494"/>
              <a:gd name="connsiteY40" fmla="*/ 2426494 h 3792878"/>
              <a:gd name="connsiteX41" fmla="*/ 136381 w 4097494"/>
              <a:gd name="connsiteY41" fmla="*/ 2543452 h 3792878"/>
              <a:gd name="connsiteX42" fmla="*/ 104484 w 4097494"/>
              <a:gd name="connsiteY42" fmla="*/ 2660410 h 3792878"/>
              <a:gd name="connsiteX43" fmla="*/ 93851 w 4097494"/>
              <a:gd name="connsiteY43" fmla="*/ 2745470 h 3792878"/>
              <a:gd name="connsiteX44" fmla="*/ 83219 w 4097494"/>
              <a:gd name="connsiteY44" fmla="*/ 2968754 h 3792878"/>
              <a:gd name="connsiteX45" fmla="*/ 72586 w 4097494"/>
              <a:gd name="connsiteY45" fmla="*/ 3000652 h 3792878"/>
              <a:gd name="connsiteX46" fmla="*/ 61954 w 4097494"/>
              <a:gd name="connsiteY46" fmla="*/ 3106977 h 3792878"/>
              <a:gd name="connsiteX47" fmla="*/ 83219 w 4097494"/>
              <a:gd name="connsiteY47" fmla="*/ 3319629 h 3792878"/>
              <a:gd name="connsiteX48" fmla="*/ 93851 w 4097494"/>
              <a:gd name="connsiteY48" fmla="*/ 3351526 h 3792878"/>
              <a:gd name="connsiteX49" fmla="*/ 125749 w 4097494"/>
              <a:gd name="connsiteY49" fmla="*/ 3383424 h 3792878"/>
              <a:gd name="connsiteX50" fmla="*/ 147014 w 4097494"/>
              <a:gd name="connsiteY50" fmla="*/ 3415322 h 3792878"/>
              <a:gd name="connsiteX51" fmla="*/ 210809 w 4097494"/>
              <a:gd name="connsiteY51" fmla="*/ 3457852 h 3792878"/>
              <a:gd name="connsiteX52" fmla="*/ 253340 w 4097494"/>
              <a:gd name="connsiteY52" fmla="*/ 3511015 h 3792878"/>
              <a:gd name="connsiteX53" fmla="*/ 306502 w 4097494"/>
              <a:gd name="connsiteY53" fmla="*/ 3574810 h 3792878"/>
              <a:gd name="connsiteX54" fmla="*/ 370298 w 4097494"/>
              <a:gd name="connsiteY54" fmla="*/ 3617340 h 3792878"/>
              <a:gd name="connsiteX55" fmla="*/ 402195 w 4097494"/>
              <a:gd name="connsiteY55" fmla="*/ 3638605 h 3792878"/>
              <a:gd name="connsiteX56" fmla="*/ 487256 w 4097494"/>
              <a:gd name="connsiteY56" fmla="*/ 3649238 h 3792878"/>
              <a:gd name="connsiteX57" fmla="*/ 529786 w 4097494"/>
              <a:gd name="connsiteY57" fmla="*/ 3659870 h 3792878"/>
              <a:gd name="connsiteX58" fmla="*/ 678642 w 4097494"/>
              <a:gd name="connsiteY58" fmla="*/ 3681136 h 3792878"/>
              <a:gd name="connsiteX59" fmla="*/ 731805 w 4097494"/>
              <a:gd name="connsiteY59" fmla="*/ 3691768 h 3792878"/>
              <a:gd name="connsiteX60" fmla="*/ 1444186 w 4097494"/>
              <a:gd name="connsiteY60" fmla="*/ 3702401 h 3792878"/>
              <a:gd name="connsiteX61" fmla="*/ 2730726 w 4097494"/>
              <a:gd name="connsiteY61" fmla="*/ 3702401 h 3792878"/>
              <a:gd name="connsiteX62" fmla="*/ 2794521 w 4097494"/>
              <a:gd name="connsiteY62" fmla="*/ 3681136 h 3792878"/>
              <a:gd name="connsiteX63" fmla="*/ 2900847 w 4097494"/>
              <a:gd name="connsiteY63" fmla="*/ 3670503 h 3792878"/>
              <a:gd name="connsiteX64" fmla="*/ 3241088 w 4097494"/>
              <a:gd name="connsiteY64" fmla="*/ 3649238 h 3792878"/>
              <a:gd name="connsiteX65" fmla="*/ 3358047 w 4097494"/>
              <a:gd name="connsiteY65" fmla="*/ 3627973 h 3792878"/>
              <a:gd name="connsiteX66" fmla="*/ 3432474 w 4097494"/>
              <a:gd name="connsiteY66" fmla="*/ 3617340 h 3792878"/>
              <a:gd name="connsiteX67" fmla="*/ 3528167 w 4097494"/>
              <a:gd name="connsiteY67" fmla="*/ 3585443 h 3792878"/>
              <a:gd name="connsiteX68" fmla="*/ 3560065 w 4097494"/>
              <a:gd name="connsiteY68" fmla="*/ 3574810 h 3792878"/>
              <a:gd name="connsiteX69" fmla="*/ 3591963 w 4097494"/>
              <a:gd name="connsiteY69" fmla="*/ 3564177 h 3792878"/>
              <a:gd name="connsiteX70" fmla="*/ 3708921 w 4097494"/>
              <a:gd name="connsiteY70" fmla="*/ 3532280 h 3792878"/>
              <a:gd name="connsiteX71" fmla="*/ 3740819 w 4097494"/>
              <a:gd name="connsiteY71" fmla="*/ 3521647 h 3792878"/>
              <a:gd name="connsiteX72" fmla="*/ 3804614 w 4097494"/>
              <a:gd name="connsiteY72" fmla="*/ 3489749 h 3792878"/>
              <a:gd name="connsiteX73" fmla="*/ 3836512 w 4097494"/>
              <a:gd name="connsiteY73" fmla="*/ 3457852 h 3792878"/>
              <a:gd name="connsiteX74" fmla="*/ 3868409 w 4097494"/>
              <a:gd name="connsiteY74" fmla="*/ 3436587 h 3792878"/>
              <a:gd name="connsiteX75" fmla="*/ 3910940 w 4097494"/>
              <a:gd name="connsiteY75" fmla="*/ 3383424 h 3792878"/>
              <a:gd name="connsiteX76" fmla="*/ 3942837 w 4097494"/>
              <a:gd name="connsiteY76" fmla="*/ 3372791 h 3792878"/>
              <a:gd name="connsiteX77" fmla="*/ 3964102 w 4097494"/>
              <a:gd name="connsiteY77" fmla="*/ 3340894 h 3792878"/>
              <a:gd name="connsiteX78" fmla="*/ 3985367 w 4097494"/>
              <a:gd name="connsiteY78" fmla="*/ 3277098 h 3792878"/>
              <a:gd name="connsiteX79" fmla="*/ 4038530 w 4097494"/>
              <a:gd name="connsiteY79" fmla="*/ 3223936 h 3792878"/>
              <a:gd name="connsiteX80" fmla="*/ 4059795 w 4097494"/>
              <a:gd name="connsiteY80" fmla="*/ 3149508 h 3792878"/>
              <a:gd name="connsiteX81" fmla="*/ 4081060 w 4097494"/>
              <a:gd name="connsiteY81" fmla="*/ 3085712 h 3792878"/>
              <a:gd name="connsiteX82" fmla="*/ 4091693 w 4097494"/>
              <a:gd name="connsiteY82" fmla="*/ 3053815 h 3792878"/>
              <a:gd name="connsiteX83" fmla="*/ 4059795 w 4097494"/>
              <a:gd name="connsiteY83" fmla="*/ 2798633 h 3792878"/>
              <a:gd name="connsiteX84" fmla="*/ 4017265 w 4097494"/>
              <a:gd name="connsiteY84" fmla="*/ 2745470 h 3792878"/>
              <a:gd name="connsiteX85" fmla="*/ 3964102 w 4097494"/>
              <a:gd name="connsiteY85" fmla="*/ 2649777 h 3792878"/>
              <a:gd name="connsiteX86" fmla="*/ 3921572 w 4097494"/>
              <a:gd name="connsiteY86" fmla="*/ 2575349 h 3792878"/>
              <a:gd name="connsiteX87" fmla="*/ 3857777 w 4097494"/>
              <a:gd name="connsiteY87" fmla="*/ 2511554 h 3792878"/>
              <a:gd name="connsiteX88" fmla="*/ 3815247 w 4097494"/>
              <a:gd name="connsiteY88" fmla="*/ 2415861 h 3792878"/>
              <a:gd name="connsiteX89" fmla="*/ 3762084 w 4097494"/>
              <a:gd name="connsiteY89" fmla="*/ 2362698 h 3792878"/>
              <a:gd name="connsiteX90" fmla="*/ 3730186 w 4097494"/>
              <a:gd name="connsiteY90" fmla="*/ 2352066 h 3792878"/>
              <a:gd name="connsiteX91" fmla="*/ 3645126 w 4097494"/>
              <a:gd name="connsiteY91" fmla="*/ 2277638 h 3792878"/>
              <a:gd name="connsiteX92" fmla="*/ 3602595 w 4097494"/>
              <a:gd name="connsiteY92" fmla="*/ 2224475 h 3792878"/>
              <a:gd name="connsiteX93" fmla="*/ 3602595 w 4097494"/>
              <a:gd name="connsiteY93" fmla="*/ 1990559 h 3792878"/>
              <a:gd name="connsiteX94" fmla="*/ 3613228 w 4097494"/>
              <a:gd name="connsiteY94" fmla="*/ 1948029 h 3792878"/>
              <a:gd name="connsiteX95" fmla="*/ 3634493 w 4097494"/>
              <a:gd name="connsiteY95" fmla="*/ 1926763 h 3792878"/>
              <a:gd name="connsiteX96" fmla="*/ 3655758 w 4097494"/>
              <a:gd name="connsiteY96" fmla="*/ 1884233 h 3792878"/>
              <a:gd name="connsiteX97" fmla="*/ 3687656 w 4097494"/>
              <a:gd name="connsiteY97" fmla="*/ 1799173 h 3792878"/>
              <a:gd name="connsiteX98" fmla="*/ 3708921 w 4097494"/>
              <a:gd name="connsiteY98" fmla="*/ 1703480 h 3792878"/>
              <a:gd name="connsiteX99" fmla="*/ 3730186 w 4097494"/>
              <a:gd name="connsiteY99" fmla="*/ 1639684 h 3792878"/>
              <a:gd name="connsiteX100" fmla="*/ 3751451 w 4097494"/>
              <a:gd name="connsiteY100" fmla="*/ 1597154 h 3792878"/>
              <a:gd name="connsiteX101" fmla="*/ 3762084 w 4097494"/>
              <a:gd name="connsiteY101" fmla="*/ 1543991 h 3792878"/>
              <a:gd name="connsiteX102" fmla="*/ 3772716 w 4097494"/>
              <a:gd name="connsiteY102" fmla="*/ 1458931 h 3792878"/>
              <a:gd name="connsiteX103" fmla="*/ 3804614 w 4097494"/>
              <a:gd name="connsiteY103" fmla="*/ 1384503 h 3792878"/>
              <a:gd name="connsiteX104" fmla="*/ 3815247 w 4097494"/>
              <a:gd name="connsiteY104" fmla="*/ 1288810 h 3792878"/>
              <a:gd name="connsiteX105" fmla="*/ 3836512 w 4097494"/>
              <a:gd name="connsiteY105" fmla="*/ 1214382 h 3792878"/>
              <a:gd name="connsiteX106" fmla="*/ 3857777 w 4097494"/>
              <a:gd name="connsiteY106" fmla="*/ 1139954 h 3792878"/>
              <a:gd name="connsiteX107" fmla="*/ 3847144 w 4097494"/>
              <a:gd name="connsiteY107" fmla="*/ 1086791 h 3792878"/>
              <a:gd name="connsiteX108" fmla="*/ 3815247 w 4097494"/>
              <a:gd name="connsiteY108" fmla="*/ 1054894 h 3792878"/>
              <a:gd name="connsiteX109" fmla="*/ 3793981 w 4097494"/>
              <a:gd name="connsiteY109" fmla="*/ 1012363 h 3792878"/>
              <a:gd name="connsiteX110" fmla="*/ 3772716 w 4097494"/>
              <a:gd name="connsiteY110" fmla="*/ 916670 h 3792878"/>
              <a:gd name="connsiteX111" fmla="*/ 3762084 w 4097494"/>
              <a:gd name="connsiteY111" fmla="*/ 863508 h 3792878"/>
              <a:gd name="connsiteX112" fmla="*/ 3751451 w 4097494"/>
              <a:gd name="connsiteY112" fmla="*/ 831610 h 3792878"/>
              <a:gd name="connsiteX113" fmla="*/ 3666391 w 4097494"/>
              <a:gd name="connsiteY113" fmla="*/ 757182 h 3792878"/>
              <a:gd name="connsiteX114" fmla="*/ 3623860 w 4097494"/>
              <a:gd name="connsiteY114" fmla="*/ 725284 h 3792878"/>
              <a:gd name="connsiteX115" fmla="*/ 3528167 w 4097494"/>
              <a:gd name="connsiteY115" fmla="*/ 682754 h 3792878"/>
              <a:gd name="connsiteX116" fmla="*/ 3496270 w 4097494"/>
              <a:gd name="connsiteY116" fmla="*/ 661489 h 3792878"/>
              <a:gd name="connsiteX117" fmla="*/ 3464372 w 4097494"/>
              <a:gd name="connsiteY117" fmla="*/ 629591 h 3792878"/>
              <a:gd name="connsiteX118" fmla="*/ 3400577 w 4097494"/>
              <a:gd name="connsiteY118" fmla="*/ 608326 h 3792878"/>
              <a:gd name="connsiteX119" fmla="*/ 3358047 w 4097494"/>
              <a:gd name="connsiteY119" fmla="*/ 576429 h 3792878"/>
              <a:gd name="connsiteX120" fmla="*/ 3336781 w 4097494"/>
              <a:gd name="connsiteY120" fmla="*/ 555163 h 3792878"/>
              <a:gd name="connsiteX121" fmla="*/ 3262354 w 4097494"/>
              <a:gd name="connsiteY121" fmla="*/ 533898 h 3792878"/>
              <a:gd name="connsiteX122" fmla="*/ 3166660 w 4097494"/>
              <a:gd name="connsiteY122" fmla="*/ 470103 h 3792878"/>
              <a:gd name="connsiteX123" fmla="*/ 3134763 w 4097494"/>
              <a:gd name="connsiteY123" fmla="*/ 448838 h 3792878"/>
              <a:gd name="connsiteX124" fmla="*/ 3070967 w 4097494"/>
              <a:gd name="connsiteY124" fmla="*/ 427573 h 3792878"/>
              <a:gd name="connsiteX125" fmla="*/ 3007172 w 4097494"/>
              <a:gd name="connsiteY125" fmla="*/ 406308 h 3792878"/>
              <a:gd name="connsiteX126" fmla="*/ 2868949 w 4097494"/>
              <a:gd name="connsiteY126" fmla="*/ 385043 h 3792878"/>
              <a:gd name="connsiteX127" fmla="*/ 2709460 w 4097494"/>
              <a:gd name="connsiteY127" fmla="*/ 331880 h 3792878"/>
              <a:gd name="connsiteX128" fmla="*/ 2656298 w 4097494"/>
              <a:gd name="connsiteY128" fmla="*/ 321247 h 3792878"/>
              <a:gd name="connsiteX129" fmla="*/ 2592502 w 4097494"/>
              <a:gd name="connsiteY129" fmla="*/ 299982 h 3792878"/>
              <a:gd name="connsiteX130" fmla="*/ 2507442 w 4097494"/>
              <a:gd name="connsiteY130" fmla="*/ 289349 h 3792878"/>
              <a:gd name="connsiteX131" fmla="*/ 2443647 w 4097494"/>
              <a:gd name="connsiteY131" fmla="*/ 278717 h 3792878"/>
              <a:gd name="connsiteX132" fmla="*/ 2337321 w 4097494"/>
              <a:gd name="connsiteY132" fmla="*/ 268084 h 3792878"/>
              <a:gd name="connsiteX133" fmla="*/ 2209730 w 4097494"/>
              <a:gd name="connsiteY133" fmla="*/ 225554 h 3792878"/>
              <a:gd name="connsiteX134" fmla="*/ 2177833 w 4097494"/>
              <a:gd name="connsiteY134" fmla="*/ 214922 h 3792878"/>
              <a:gd name="connsiteX135" fmla="*/ 1954549 w 4097494"/>
              <a:gd name="connsiteY135" fmla="*/ 204289 h 3792878"/>
              <a:gd name="connsiteX136" fmla="*/ 1741898 w 4097494"/>
              <a:gd name="connsiteY136" fmla="*/ 183024 h 3792878"/>
              <a:gd name="connsiteX137" fmla="*/ 1603674 w 4097494"/>
              <a:gd name="connsiteY137" fmla="*/ 172391 h 3792878"/>
              <a:gd name="connsiteX138" fmla="*/ 1454819 w 4097494"/>
              <a:gd name="connsiteY138" fmla="*/ 151126 h 3792878"/>
              <a:gd name="connsiteX139" fmla="*/ 1412288 w 4097494"/>
              <a:gd name="connsiteY139" fmla="*/ 140494 h 3792878"/>
              <a:gd name="connsiteX140" fmla="*/ 1348493 w 4097494"/>
              <a:gd name="connsiteY140" fmla="*/ 119229 h 3792878"/>
              <a:gd name="connsiteX141" fmla="*/ 1252800 w 4097494"/>
              <a:gd name="connsiteY141" fmla="*/ 76698 h 3792878"/>
              <a:gd name="connsiteX142" fmla="*/ 1220902 w 4097494"/>
              <a:gd name="connsiteY142" fmla="*/ 66066 h 3792878"/>
              <a:gd name="connsiteX143" fmla="*/ 1189005 w 4097494"/>
              <a:gd name="connsiteY143" fmla="*/ 44801 h 3792878"/>
              <a:gd name="connsiteX144" fmla="*/ 901926 w 4097494"/>
              <a:gd name="connsiteY144" fmla="*/ 23536 h 3792878"/>
              <a:gd name="connsiteX0" fmla="*/ 901926 w 4097494"/>
              <a:gd name="connsiteY0" fmla="*/ 23536 h 3792878"/>
              <a:gd name="connsiteX1" fmla="*/ 1018884 w 4097494"/>
              <a:gd name="connsiteY1" fmla="*/ 34168 h 3792878"/>
              <a:gd name="connsiteX2" fmla="*/ 976354 w 4097494"/>
              <a:gd name="connsiteY2" fmla="*/ 23536 h 3792878"/>
              <a:gd name="connsiteX3" fmla="*/ 944456 w 4097494"/>
              <a:gd name="connsiteY3" fmla="*/ 12903 h 3792878"/>
              <a:gd name="connsiteX4" fmla="*/ 838130 w 4097494"/>
              <a:gd name="connsiteY4" fmla="*/ 2270 h 3792878"/>
              <a:gd name="connsiteX5" fmla="*/ 455358 w 4097494"/>
              <a:gd name="connsiteY5" fmla="*/ 12903 h 3792878"/>
              <a:gd name="connsiteX6" fmla="*/ 391563 w 4097494"/>
              <a:gd name="connsiteY6" fmla="*/ 34168 h 3792878"/>
              <a:gd name="connsiteX7" fmla="*/ 285237 w 4097494"/>
              <a:gd name="connsiteY7" fmla="*/ 87331 h 3792878"/>
              <a:gd name="connsiteX8" fmla="*/ 253340 w 4097494"/>
              <a:gd name="connsiteY8" fmla="*/ 108596 h 3792878"/>
              <a:gd name="connsiteX9" fmla="*/ 200177 w 4097494"/>
              <a:gd name="connsiteY9" fmla="*/ 151126 h 3792878"/>
              <a:gd name="connsiteX10" fmla="*/ 168279 w 4097494"/>
              <a:gd name="connsiteY10" fmla="*/ 161759 h 3792878"/>
              <a:gd name="connsiteX11" fmla="*/ 125749 w 4097494"/>
              <a:gd name="connsiteY11" fmla="*/ 257452 h 3792878"/>
              <a:gd name="connsiteX12" fmla="*/ 115116 w 4097494"/>
              <a:gd name="connsiteY12" fmla="*/ 289349 h 3792878"/>
              <a:gd name="connsiteX13" fmla="*/ 104484 w 4097494"/>
              <a:gd name="connsiteY13" fmla="*/ 321247 h 3792878"/>
              <a:gd name="connsiteX14" fmla="*/ 83219 w 4097494"/>
              <a:gd name="connsiteY14" fmla="*/ 353145 h 3792878"/>
              <a:gd name="connsiteX15" fmla="*/ 72586 w 4097494"/>
              <a:gd name="connsiteY15" fmla="*/ 395675 h 3792878"/>
              <a:gd name="connsiteX16" fmla="*/ 61954 w 4097494"/>
              <a:gd name="connsiteY16" fmla="*/ 427573 h 3792878"/>
              <a:gd name="connsiteX17" fmla="*/ 51321 w 4097494"/>
              <a:gd name="connsiteY17" fmla="*/ 512633 h 3792878"/>
              <a:gd name="connsiteX18" fmla="*/ 30056 w 4097494"/>
              <a:gd name="connsiteY18" fmla="*/ 618959 h 3792878"/>
              <a:gd name="connsiteX19" fmla="*/ 51321 w 4097494"/>
              <a:gd name="connsiteY19" fmla="*/ 1171852 h 3792878"/>
              <a:gd name="connsiteX20" fmla="*/ 61954 w 4097494"/>
              <a:gd name="connsiteY20" fmla="*/ 1203749 h 3792878"/>
              <a:gd name="connsiteX21" fmla="*/ 83219 w 4097494"/>
              <a:gd name="connsiteY21" fmla="*/ 1278177 h 3792878"/>
              <a:gd name="connsiteX22" fmla="*/ 125749 w 4097494"/>
              <a:gd name="connsiteY22" fmla="*/ 1341973 h 3792878"/>
              <a:gd name="connsiteX23" fmla="*/ 168279 w 4097494"/>
              <a:gd name="connsiteY23" fmla="*/ 1395136 h 3792878"/>
              <a:gd name="connsiteX24" fmla="*/ 200177 w 4097494"/>
              <a:gd name="connsiteY24" fmla="*/ 1501461 h 3792878"/>
              <a:gd name="connsiteX25" fmla="*/ 221442 w 4097494"/>
              <a:gd name="connsiteY25" fmla="*/ 1533359 h 3792878"/>
              <a:gd name="connsiteX26" fmla="*/ 253340 w 4097494"/>
              <a:gd name="connsiteY26" fmla="*/ 1554624 h 3792878"/>
              <a:gd name="connsiteX27" fmla="*/ 263972 w 4097494"/>
              <a:gd name="connsiteY27" fmla="*/ 1586522 h 3792878"/>
              <a:gd name="connsiteX28" fmla="*/ 306502 w 4097494"/>
              <a:gd name="connsiteY28" fmla="*/ 1650317 h 3792878"/>
              <a:gd name="connsiteX29" fmla="*/ 338400 w 4097494"/>
              <a:gd name="connsiteY29" fmla="*/ 1714112 h 3792878"/>
              <a:gd name="connsiteX30" fmla="*/ 327767 w 4097494"/>
              <a:gd name="connsiteY30" fmla="*/ 1948029 h 3792878"/>
              <a:gd name="connsiteX31" fmla="*/ 306502 w 4097494"/>
              <a:gd name="connsiteY31" fmla="*/ 2043722 h 3792878"/>
              <a:gd name="connsiteX32" fmla="*/ 295870 w 4097494"/>
              <a:gd name="connsiteY32" fmla="*/ 2086252 h 3792878"/>
              <a:gd name="connsiteX33" fmla="*/ 263972 w 4097494"/>
              <a:gd name="connsiteY33" fmla="*/ 2181945 h 3792878"/>
              <a:gd name="connsiteX34" fmla="*/ 253340 w 4097494"/>
              <a:gd name="connsiteY34" fmla="*/ 2213843 h 3792878"/>
              <a:gd name="connsiteX35" fmla="*/ 242707 w 4097494"/>
              <a:gd name="connsiteY35" fmla="*/ 2256373 h 3792878"/>
              <a:gd name="connsiteX36" fmla="*/ 221442 w 4097494"/>
              <a:gd name="connsiteY36" fmla="*/ 2298903 h 3792878"/>
              <a:gd name="connsiteX37" fmla="*/ 200177 w 4097494"/>
              <a:gd name="connsiteY37" fmla="*/ 2362698 h 3792878"/>
              <a:gd name="connsiteX38" fmla="*/ 189544 w 4097494"/>
              <a:gd name="connsiteY38" fmla="*/ 2394596 h 3792878"/>
              <a:gd name="connsiteX39" fmla="*/ 168279 w 4097494"/>
              <a:gd name="connsiteY39" fmla="*/ 2426494 h 3792878"/>
              <a:gd name="connsiteX40" fmla="*/ 136381 w 4097494"/>
              <a:gd name="connsiteY40" fmla="*/ 2543452 h 3792878"/>
              <a:gd name="connsiteX41" fmla="*/ 104484 w 4097494"/>
              <a:gd name="connsiteY41" fmla="*/ 2660410 h 3792878"/>
              <a:gd name="connsiteX42" fmla="*/ 93851 w 4097494"/>
              <a:gd name="connsiteY42" fmla="*/ 2745470 h 3792878"/>
              <a:gd name="connsiteX43" fmla="*/ 83219 w 4097494"/>
              <a:gd name="connsiteY43" fmla="*/ 2968754 h 3792878"/>
              <a:gd name="connsiteX44" fmla="*/ 72586 w 4097494"/>
              <a:gd name="connsiteY44" fmla="*/ 3000652 h 3792878"/>
              <a:gd name="connsiteX45" fmla="*/ 61954 w 4097494"/>
              <a:gd name="connsiteY45" fmla="*/ 3106977 h 3792878"/>
              <a:gd name="connsiteX46" fmla="*/ 83219 w 4097494"/>
              <a:gd name="connsiteY46" fmla="*/ 3319629 h 3792878"/>
              <a:gd name="connsiteX47" fmla="*/ 93851 w 4097494"/>
              <a:gd name="connsiteY47" fmla="*/ 3351526 h 3792878"/>
              <a:gd name="connsiteX48" fmla="*/ 125749 w 4097494"/>
              <a:gd name="connsiteY48" fmla="*/ 3383424 h 3792878"/>
              <a:gd name="connsiteX49" fmla="*/ 147014 w 4097494"/>
              <a:gd name="connsiteY49" fmla="*/ 3415322 h 3792878"/>
              <a:gd name="connsiteX50" fmla="*/ 210809 w 4097494"/>
              <a:gd name="connsiteY50" fmla="*/ 3457852 h 3792878"/>
              <a:gd name="connsiteX51" fmla="*/ 253340 w 4097494"/>
              <a:gd name="connsiteY51" fmla="*/ 3511015 h 3792878"/>
              <a:gd name="connsiteX52" fmla="*/ 306502 w 4097494"/>
              <a:gd name="connsiteY52" fmla="*/ 3574810 h 3792878"/>
              <a:gd name="connsiteX53" fmla="*/ 370298 w 4097494"/>
              <a:gd name="connsiteY53" fmla="*/ 3617340 h 3792878"/>
              <a:gd name="connsiteX54" fmla="*/ 402195 w 4097494"/>
              <a:gd name="connsiteY54" fmla="*/ 3638605 h 3792878"/>
              <a:gd name="connsiteX55" fmla="*/ 487256 w 4097494"/>
              <a:gd name="connsiteY55" fmla="*/ 3649238 h 3792878"/>
              <a:gd name="connsiteX56" fmla="*/ 529786 w 4097494"/>
              <a:gd name="connsiteY56" fmla="*/ 3659870 h 3792878"/>
              <a:gd name="connsiteX57" fmla="*/ 678642 w 4097494"/>
              <a:gd name="connsiteY57" fmla="*/ 3681136 h 3792878"/>
              <a:gd name="connsiteX58" fmla="*/ 731805 w 4097494"/>
              <a:gd name="connsiteY58" fmla="*/ 3691768 h 3792878"/>
              <a:gd name="connsiteX59" fmla="*/ 1444186 w 4097494"/>
              <a:gd name="connsiteY59" fmla="*/ 3702401 h 3792878"/>
              <a:gd name="connsiteX60" fmla="*/ 2730726 w 4097494"/>
              <a:gd name="connsiteY60" fmla="*/ 3702401 h 3792878"/>
              <a:gd name="connsiteX61" fmla="*/ 2794521 w 4097494"/>
              <a:gd name="connsiteY61" fmla="*/ 3681136 h 3792878"/>
              <a:gd name="connsiteX62" fmla="*/ 2900847 w 4097494"/>
              <a:gd name="connsiteY62" fmla="*/ 3670503 h 3792878"/>
              <a:gd name="connsiteX63" fmla="*/ 3241088 w 4097494"/>
              <a:gd name="connsiteY63" fmla="*/ 3649238 h 3792878"/>
              <a:gd name="connsiteX64" fmla="*/ 3358047 w 4097494"/>
              <a:gd name="connsiteY64" fmla="*/ 3627973 h 3792878"/>
              <a:gd name="connsiteX65" fmla="*/ 3432474 w 4097494"/>
              <a:gd name="connsiteY65" fmla="*/ 3617340 h 3792878"/>
              <a:gd name="connsiteX66" fmla="*/ 3528167 w 4097494"/>
              <a:gd name="connsiteY66" fmla="*/ 3585443 h 3792878"/>
              <a:gd name="connsiteX67" fmla="*/ 3560065 w 4097494"/>
              <a:gd name="connsiteY67" fmla="*/ 3574810 h 3792878"/>
              <a:gd name="connsiteX68" fmla="*/ 3591963 w 4097494"/>
              <a:gd name="connsiteY68" fmla="*/ 3564177 h 3792878"/>
              <a:gd name="connsiteX69" fmla="*/ 3708921 w 4097494"/>
              <a:gd name="connsiteY69" fmla="*/ 3532280 h 3792878"/>
              <a:gd name="connsiteX70" fmla="*/ 3740819 w 4097494"/>
              <a:gd name="connsiteY70" fmla="*/ 3521647 h 3792878"/>
              <a:gd name="connsiteX71" fmla="*/ 3804614 w 4097494"/>
              <a:gd name="connsiteY71" fmla="*/ 3489749 h 3792878"/>
              <a:gd name="connsiteX72" fmla="*/ 3836512 w 4097494"/>
              <a:gd name="connsiteY72" fmla="*/ 3457852 h 3792878"/>
              <a:gd name="connsiteX73" fmla="*/ 3868409 w 4097494"/>
              <a:gd name="connsiteY73" fmla="*/ 3436587 h 3792878"/>
              <a:gd name="connsiteX74" fmla="*/ 3910940 w 4097494"/>
              <a:gd name="connsiteY74" fmla="*/ 3383424 h 3792878"/>
              <a:gd name="connsiteX75" fmla="*/ 3942837 w 4097494"/>
              <a:gd name="connsiteY75" fmla="*/ 3372791 h 3792878"/>
              <a:gd name="connsiteX76" fmla="*/ 3964102 w 4097494"/>
              <a:gd name="connsiteY76" fmla="*/ 3340894 h 3792878"/>
              <a:gd name="connsiteX77" fmla="*/ 3985367 w 4097494"/>
              <a:gd name="connsiteY77" fmla="*/ 3277098 h 3792878"/>
              <a:gd name="connsiteX78" fmla="*/ 4038530 w 4097494"/>
              <a:gd name="connsiteY78" fmla="*/ 3223936 h 3792878"/>
              <a:gd name="connsiteX79" fmla="*/ 4059795 w 4097494"/>
              <a:gd name="connsiteY79" fmla="*/ 3149508 h 3792878"/>
              <a:gd name="connsiteX80" fmla="*/ 4081060 w 4097494"/>
              <a:gd name="connsiteY80" fmla="*/ 3085712 h 3792878"/>
              <a:gd name="connsiteX81" fmla="*/ 4091693 w 4097494"/>
              <a:gd name="connsiteY81" fmla="*/ 3053815 h 3792878"/>
              <a:gd name="connsiteX82" fmla="*/ 4059795 w 4097494"/>
              <a:gd name="connsiteY82" fmla="*/ 2798633 h 3792878"/>
              <a:gd name="connsiteX83" fmla="*/ 4017265 w 4097494"/>
              <a:gd name="connsiteY83" fmla="*/ 2745470 h 3792878"/>
              <a:gd name="connsiteX84" fmla="*/ 3964102 w 4097494"/>
              <a:gd name="connsiteY84" fmla="*/ 2649777 h 3792878"/>
              <a:gd name="connsiteX85" fmla="*/ 3921572 w 4097494"/>
              <a:gd name="connsiteY85" fmla="*/ 2575349 h 3792878"/>
              <a:gd name="connsiteX86" fmla="*/ 3857777 w 4097494"/>
              <a:gd name="connsiteY86" fmla="*/ 2511554 h 3792878"/>
              <a:gd name="connsiteX87" fmla="*/ 3815247 w 4097494"/>
              <a:gd name="connsiteY87" fmla="*/ 2415861 h 3792878"/>
              <a:gd name="connsiteX88" fmla="*/ 3762084 w 4097494"/>
              <a:gd name="connsiteY88" fmla="*/ 2362698 h 3792878"/>
              <a:gd name="connsiteX89" fmla="*/ 3730186 w 4097494"/>
              <a:gd name="connsiteY89" fmla="*/ 2352066 h 3792878"/>
              <a:gd name="connsiteX90" fmla="*/ 3645126 w 4097494"/>
              <a:gd name="connsiteY90" fmla="*/ 2277638 h 3792878"/>
              <a:gd name="connsiteX91" fmla="*/ 3602595 w 4097494"/>
              <a:gd name="connsiteY91" fmla="*/ 2224475 h 3792878"/>
              <a:gd name="connsiteX92" fmla="*/ 3602595 w 4097494"/>
              <a:gd name="connsiteY92" fmla="*/ 1990559 h 3792878"/>
              <a:gd name="connsiteX93" fmla="*/ 3613228 w 4097494"/>
              <a:gd name="connsiteY93" fmla="*/ 1948029 h 3792878"/>
              <a:gd name="connsiteX94" fmla="*/ 3634493 w 4097494"/>
              <a:gd name="connsiteY94" fmla="*/ 1926763 h 3792878"/>
              <a:gd name="connsiteX95" fmla="*/ 3655758 w 4097494"/>
              <a:gd name="connsiteY95" fmla="*/ 1884233 h 3792878"/>
              <a:gd name="connsiteX96" fmla="*/ 3687656 w 4097494"/>
              <a:gd name="connsiteY96" fmla="*/ 1799173 h 3792878"/>
              <a:gd name="connsiteX97" fmla="*/ 3708921 w 4097494"/>
              <a:gd name="connsiteY97" fmla="*/ 1703480 h 3792878"/>
              <a:gd name="connsiteX98" fmla="*/ 3730186 w 4097494"/>
              <a:gd name="connsiteY98" fmla="*/ 1639684 h 3792878"/>
              <a:gd name="connsiteX99" fmla="*/ 3751451 w 4097494"/>
              <a:gd name="connsiteY99" fmla="*/ 1597154 h 3792878"/>
              <a:gd name="connsiteX100" fmla="*/ 3762084 w 4097494"/>
              <a:gd name="connsiteY100" fmla="*/ 1543991 h 3792878"/>
              <a:gd name="connsiteX101" fmla="*/ 3772716 w 4097494"/>
              <a:gd name="connsiteY101" fmla="*/ 1458931 h 3792878"/>
              <a:gd name="connsiteX102" fmla="*/ 3804614 w 4097494"/>
              <a:gd name="connsiteY102" fmla="*/ 1384503 h 3792878"/>
              <a:gd name="connsiteX103" fmla="*/ 3815247 w 4097494"/>
              <a:gd name="connsiteY103" fmla="*/ 1288810 h 3792878"/>
              <a:gd name="connsiteX104" fmla="*/ 3836512 w 4097494"/>
              <a:gd name="connsiteY104" fmla="*/ 1214382 h 3792878"/>
              <a:gd name="connsiteX105" fmla="*/ 3857777 w 4097494"/>
              <a:gd name="connsiteY105" fmla="*/ 1139954 h 3792878"/>
              <a:gd name="connsiteX106" fmla="*/ 3847144 w 4097494"/>
              <a:gd name="connsiteY106" fmla="*/ 1086791 h 3792878"/>
              <a:gd name="connsiteX107" fmla="*/ 3815247 w 4097494"/>
              <a:gd name="connsiteY107" fmla="*/ 1054894 h 3792878"/>
              <a:gd name="connsiteX108" fmla="*/ 3793981 w 4097494"/>
              <a:gd name="connsiteY108" fmla="*/ 1012363 h 3792878"/>
              <a:gd name="connsiteX109" fmla="*/ 3772716 w 4097494"/>
              <a:gd name="connsiteY109" fmla="*/ 916670 h 3792878"/>
              <a:gd name="connsiteX110" fmla="*/ 3762084 w 4097494"/>
              <a:gd name="connsiteY110" fmla="*/ 863508 h 3792878"/>
              <a:gd name="connsiteX111" fmla="*/ 3751451 w 4097494"/>
              <a:gd name="connsiteY111" fmla="*/ 831610 h 3792878"/>
              <a:gd name="connsiteX112" fmla="*/ 3666391 w 4097494"/>
              <a:gd name="connsiteY112" fmla="*/ 757182 h 3792878"/>
              <a:gd name="connsiteX113" fmla="*/ 3623860 w 4097494"/>
              <a:gd name="connsiteY113" fmla="*/ 725284 h 3792878"/>
              <a:gd name="connsiteX114" fmla="*/ 3528167 w 4097494"/>
              <a:gd name="connsiteY114" fmla="*/ 682754 h 3792878"/>
              <a:gd name="connsiteX115" fmla="*/ 3496270 w 4097494"/>
              <a:gd name="connsiteY115" fmla="*/ 661489 h 3792878"/>
              <a:gd name="connsiteX116" fmla="*/ 3464372 w 4097494"/>
              <a:gd name="connsiteY116" fmla="*/ 629591 h 3792878"/>
              <a:gd name="connsiteX117" fmla="*/ 3400577 w 4097494"/>
              <a:gd name="connsiteY117" fmla="*/ 608326 h 3792878"/>
              <a:gd name="connsiteX118" fmla="*/ 3358047 w 4097494"/>
              <a:gd name="connsiteY118" fmla="*/ 576429 h 3792878"/>
              <a:gd name="connsiteX119" fmla="*/ 3336781 w 4097494"/>
              <a:gd name="connsiteY119" fmla="*/ 555163 h 3792878"/>
              <a:gd name="connsiteX120" fmla="*/ 3262354 w 4097494"/>
              <a:gd name="connsiteY120" fmla="*/ 533898 h 3792878"/>
              <a:gd name="connsiteX121" fmla="*/ 3166660 w 4097494"/>
              <a:gd name="connsiteY121" fmla="*/ 470103 h 3792878"/>
              <a:gd name="connsiteX122" fmla="*/ 3134763 w 4097494"/>
              <a:gd name="connsiteY122" fmla="*/ 448838 h 3792878"/>
              <a:gd name="connsiteX123" fmla="*/ 3070967 w 4097494"/>
              <a:gd name="connsiteY123" fmla="*/ 427573 h 3792878"/>
              <a:gd name="connsiteX124" fmla="*/ 3007172 w 4097494"/>
              <a:gd name="connsiteY124" fmla="*/ 406308 h 3792878"/>
              <a:gd name="connsiteX125" fmla="*/ 2868949 w 4097494"/>
              <a:gd name="connsiteY125" fmla="*/ 385043 h 3792878"/>
              <a:gd name="connsiteX126" fmla="*/ 2709460 w 4097494"/>
              <a:gd name="connsiteY126" fmla="*/ 331880 h 3792878"/>
              <a:gd name="connsiteX127" fmla="*/ 2656298 w 4097494"/>
              <a:gd name="connsiteY127" fmla="*/ 321247 h 3792878"/>
              <a:gd name="connsiteX128" fmla="*/ 2592502 w 4097494"/>
              <a:gd name="connsiteY128" fmla="*/ 299982 h 3792878"/>
              <a:gd name="connsiteX129" fmla="*/ 2507442 w 4097494"/>
              <a:gd name="connsiteY129" fmla="*/ 289349 h 3792878"/>
              <a:gd name="connsiteX130" fmla="*/ 2443647 w 4097494"/>
              <a:gd name="connsiteY130" fmla="*/ 278717 h 3792878"/>
              <a:gd name="connsiteX131" fmla="*/ 2337321 w 4097494"/>
              <a:gd name="connsiteY131" fmla="*/ 268084 h 3792878"/>
              <a:gd name="connsiteX132" fmla="*/ 2209730 w 4097494"/>
              <a:gd name="connsiteY132" fmla="*/ 225554 h 3792878"/>
              <a:gd name="connsiteX133" fmla="*/ 2177833 w 4097494"/>
              <a:gd name="connsiteY133" fmla="*/ 214922 h 3792878"/>
              <a:gd name="connsiteX134" fmla="*/ 1954549 w 4097494"/>
              <a:gd name="connsiteY134" fmla="*/ 204289 h 3792878"/>
              <a:gd name="connsiteX135" fmla="*/ 1741898 w 4097494"/>
              <a:gd name="connsiteY135" fmla="*/ 183024 h 3792878"/>
              <a:gd name="connsiteX136" fmla="*/ 1603674 w 4097494"/>
              <a:gd name="connsiteY136" fmla="*/ 172391 h 3792878"/>
              <a:gd name="connsiteX137" fmla="*/ 1454819 w 4097494"/>
              <a:gd name="connsiteY137" fmla="*/ 151126 h 3792878"/>
              <a:gd name="connsiteX138" fmla="*/ 1412288 w 4097494"/>
              <a:gd name="connsiteY138" fmla="*/ 140494 h 3792878"/>
              <a:gd name="connsiteX139" fmla="*/ 1348493 w 4097494"/>
              <a:gd name="connsiteY139" fmla="*/ 119229 h 3792878"/>
              <a:gd name="connsiteX140" fmla="*/ 1252800 w 4097494"/>
              <a:gd name="connsiteY140" fmla="*/ 76698 h 3792878"/>
              <a:gd name="connsiteX141" fmla="*/ 1220902 w 4097494"/>
              <a:gd name="connsiteY141" fmla="*/ 66066 h 3792878"/>
              <a:gd name="connsiteX142" fmla="*/ 1189005 w 4097494"/>
              <a:gd name="connsiteY142" fmla="*/ 44801 h 3792878"/>
              <a:gd name="connsiteX143" fmla="*/ 901926 w 4097494"/>
              <a:gd name="connsiteY143" fmla="*/ 23536 h 3792878"/>
              <a:gd name="connsiteX0" fmla="*/ 901926 w 4097494"/>
              <a:gd name="connsiteY0" fmla="*/ 23536 h 3792878"/>
              <a:gd name="connsiteX1" fmla="*/ 976354 w 4097494"/>
              <a:gd name="connsiteY1" fmla="*/ 23536 h 3792878"/>
              <a:gd name="connsiteX2" fmla="*/ 944456 w 4097494"/>
              <a:gd name="connsiteY2" fmla="*/ 12903 h 3792878"/>
              <a:gd name="connsiteX3" fmla="*/ 838130 w 4097494"/>
              <a:gd name="connsiteY3" fmla="*/ 2270 h 3792878"/>
              <a:gd name="connsiteX4" fmla="*/ 455358 w 4097494"/>
              <a:gd name="connsiteY4" fmla="*/ 12903 h 3792878"/>
              <a:gd name="connsiteX5" fmla="*/ 391563 w 4097494"/>
              <a:gd name="connsiteY5" fmla="*/ 34168 h 3792878"/>
              <a:gd name="connsiteX6" fmla="*/ 285237 w 4097494"/>
              <a:gd name="connsiteY6" fmla="*/ 87331 h 3792878"/>
              <a:gd name="connsiteX7" fmla="*/ 253340 w 4097494"/>
              <a:gd name="connsiteY7" fmla="*/ 108596 h 3792878"/>
              <a:gd name="connsiteX8" fmla="*/ 200177 w 4097494"/>
              <a:gd name="connsiteY8" fmla="*/ 151126 h 3792878"/>
              <a:gd name="connsiteX9" fmla="*/ 168279 w 4097494"/>
              <a:gd name="connsiteY9" fmla="*/ 161759 h 3792878"/>
              <a:gd name="connsiteX10" fmla="*/ 125749 w 4097494"/>
              <a:gd name="connsiteY10" fmla="*/ 257452 h 3792878"/>
              <a:gd name="connsiteX11" fmla="*/ 115116 w 4097494"/>
              <a:gd name="connsiteY11" fmla="*/ 289349 h 3792878"/>
              <a:gd name="connsiteX12" fmla="*/ 104484 w 4097494"/>
              <a:gd name="connsiteY12" fmla="*/ 321247 h 3792878"/>
              <a:gd name="connsiteX13" fmla="*/ 83219 w 4097494"/>
              <a:gd name="connsiteY13" fmla="*/ 353145 h 3792878"/>
              <a:gd name="connsiteX14" fmla="*/ 72586 w 4097494"/>
              <a:gd name="connsiteY14" fmla="*/ 395675 h 3792878"/>
              <a:gd name="connsiteX15" fmla="*/ 61954 w 4097494"/>
              <a:gd name="connsiteY15" fmla="*/ 427573 h 3792878"/>
              <a:gd name="connsiteX16" fmla="*/ 51321 w 4097494"/>
              <a:gd name="connsiteY16" fmla="*/ 512633 h 3792878"/>
              <a:gd name="connsiteX17" fmla="*/ 30056 w 4097494"/>
              <a:gd name="connsiteY17" fmla="*/ 618959 h 3792878"/>
              <a:gd name="connsiteX18" fmla="*/ 51321 w 4097494"/>
              <a:gd name="connsiteY18" fmla="*/ 1171852 h 3792878"/>
              <a:gd name="connsiteX19" fmla="*/ 61954 w 4097494"/>
              <a:gd name="connsiteY19" fmla="*/ 1203749 h 3792878"/>
              <a:gd name="connsiteX20" fmla="*/ 83219 w 4097494"/>
              <a:gd name="connsiteY20" fmla="*/ 1278177 h 3792878"/>
              <a:gd name="connsiteX21" fmla="*/ 125749 w 4097494"/>
              <a:gd name="connsiteY21" fmla="*/ 1341973 h 3792878"/>
              <a:gd name="connsiteX22" fmla="*/ 168279 w 4097494"/>
              <a:gd name="connsiteY22" fmla="*/ 1395136 h 3792878"/>
              <a:gd name="connsiteX23" fmla="*/ 200177 w 4097494"/>
              <a:gd name="connsiteY23" fmla="*/ 1501461 h 3792878"/>
              <a:gd name="connsiteX24" fmla="*/ 221442 w 4097494"/>
              <a:gd name="connsiteY24" fmla="*/ 1533359 h 3792878"/>
              <a:gd name="connsiteX25" fmla="*/ 253340 w 4097494"/>
              <a:gd name="connsiteY25" fmla="*/ 1554624 h 3792878"/>
              <a:gd name="connsiteX26" fmla="*/ 263972 w 4097494"/>
              <a:gd name="connsiteY26" fmla="*/ 1586522 h 3792878"/>
              <a:gd name="connsiteX27" fmla="*/ 306502 w 4097494"/>
              <a:gd name="connsiteY27" fmla="*/ 1650317 h 3792878"/>
              <a:gd name="connsiteX28" fmla="*/ 338400 w 4097494"/>
              <a:gd name="connsiteY28" fmla="*/ 1714112 h 3792878"/>
              <a:gd name="connsiteX29" fmla="*/ 327767 w 4097494"/>
              <a:gd name="connsiteY29" fmla="*/ 1948029 h 3792878"/>
              <a:gd name="connsiteX30" fmla="*/ 306502 w 4097494"/>
              <a:gd name="connsiteY30" fmla="*/ 2043722 h 3792878"/>
              <a:gd name="connsiteX31" fmla="*/ 295870 w 4097494"/>
              <a:gd name="connsiteY31" fmla="*/ 2086252 h 3792878"/>
              <a:gd name="connsiteX32" fmla="*/ 263972 w 4097494"/>
              <a:gd name="connsiteY32" fmla="*/ 2181945 h 3792878"/>
              <a:gd name="connsiteX33" fmla="*/ 253340 w 4097494"/>
              <a:gd name="connsiteY33" fmla="*/ 2213843 h 3792878"/>
              <a:gd name="connsiteX34" fmla="*/ 242707 w 4097494"/>
              <a:gd name="connsiteY34" fmla="*/ 2256373 h 3792878"/>
              <a:gd name="connsiteX35" fmla="*/ 221442 w 4097494"/>
              <a:gd name="connsiteY35" fmla="*/ 2298903 h 3792878"/>
              <a:gd name="connsiteX36" fmla="*/ 200177 w 4097494"/>
              <a:gd name="connsiteY36" fmla="*/ 2362698 h 3792878"/>
              <a:gd name="connsiteX37" fmla="*/ 189544 w 4097494"/>
              <a:gd name="connsiteY37" fmla="*/ 2394596 h 3792878"/>
              <a:gd name="connsiteX38" fmla="*/ 168279 w 4097494"/>
              <a:gd name="connsiteY38" fmla="*/ 2426494 h 3792878"/>
              <a:gd name="connsiteX39" fmla="*/ 136381 w 4097494"/>
              <a:gd name="connsiteY39" fmla="*/ 2543452 h 3792878"/>
              <a:gd name="connsiteX40" fmla="*/ 104484 w 4097494"/>
              <a:gd name="connsiteY40" fmla="*/ 2660410 h 3792878"/>
              <a:gd name="connsiteX41" fmla="*/ 93851 w 4097494"/>
              <a:gd name="connsiteY41" fmla="*/ 2745470 h 3792878"/>
              <a:gd name="connsiteX42" fmla="*/ 83219 w 4097494"/>
              <a:gd name="connsiteY42" fmla="*/ 2968754 h 3792878"/>
              <a:gd name="connsiteX43" fmla="*/ 72586 w 4097494"/>
              <a:gd name="connsiteY43" fmla="*/ 3000652 h 3792878"/>
              <a:gd name="connsiteX44" fmla="*/ 61954 w 4097494"/>
              <a:gd name="connsiteY44" fmla="*/ 3106977 h 3792878"/>
              <a:gd name="connsiteX45" fmla="*/ 83219 w 4097494"/>
              <a:gd name="connsiteY45" fmla="*/ 3319629 h 3792878"/>
              <a:gd name="connsiteX46" fmla="*/ 93851 w 4097494"/>
              <a:gd name="connsiteY46" fmla="*/ 3351526 h 3792878"/>
              <a:gd name="connsiteX47" fmla="*/ 125749 w 4097494"/>
              <a:gd name="connsiteY47" fmla="*/ 3383424 h 3792878"/>
              <a:gd name="connsiteX48" fmla="*/ 147014 w 4097494"/>
              <a:gd name="connsiteY48" fmla="*/ 3415322 h 3792878"/>
              <a:gd name="connsiteX49" fmla="*/ 210809 w 4097494"/>
              <a:gd name="connsiteY49" fmla="*/ 3457852 h 3792878"/>
              <a:gd name="connsiteX50" fmla="*/ 253340 w 4097494"/>
              <a:gd name="connsiteY50" fmla="*/ 3511015 h 3792878"/>
              <a:gd name="connsiteX51" fmla="*/ 306502 w 4097494"/>
              <a:gd name="connsiteY51" fmla="*/ 3574810 h 3792878"/>
              <a:gd name="connsiteX52" fmla="*/ 370298 w 4097494"/>
              <a:gd name="connsiteY52" fmla="*/ 3617340 h 3792878"/>
              <a:gd name="connsiteX53" fmla="*/ 402195 w 4097494"/>
              <a:gd name="connsiteY53" fmla="*/ 3638605 h 3792878"/>
              <a:gd name="connsiteX54" fmla="*/ 487256 w 4097494"/>
              <a:gd name="connsiteY54" fmla="*/ 3649238 h 3792878"/>
              <a:gd name="connsiteX55" fmla="*/ 529786 w 4097494"/>
              <a:gd name="connsiteY55" fmla="*/ 3659870 h 3792878"/>
              <a:gd name="connsiteX56" fmla="*/ 678642 w 4097494"/>
              <a:gd name="connsiteY56" fmla="*/ 3681136 h 3792878"/>
              <a:gd name="connsiteX57" fmla="*/ 731805 w 4097494"/>
              <a:gd name="connsiteY57" fmla="*/ 3691768 h 3792878"/>
              <a:gd name="connsiteX58" fmla="*/ 1444186 w 4097494"/>
              <a:gd name="connsiteY58" fmla="*/ 3702401 h 3792878"/>
              <a:gd name="connsiteX59" fmla="*/ 2730726 w 4097494"/>
              <a:gd name="connsiteY59" fmla="*/ 3702401 h 3792878"/>
              <a:gd name="connsiteX60" fmla="*/ 2794521 w 4097494"/>
              <a:gd name="connsiteY60" fmla="*/ 3681136 h 3792878"/>
              <a:gd name="connsiteX61" fmla="*/ 2900847 w 4097494"/>
              <a:gd name="connsiteY61" fmla="*/ 3670503 h 3792878"/>
              <a:gd name="connsiteX62" fmla="*/ 3241088 w 4097494"/>
              <a:gd name="connsiteY62" fmla="*/ 3649238 h 3792878"/>
              <a:gd name="connsiteX63" fmla="*/ 3358047 w 4097494"/>
              <a:gd name="connsiteY63" fmla="*/ 3627973 h 3792878"/>
              <a:gd name="connsiteX64" fmla="*/ 3432474 w 4097494"/>
              <a:gd name="connsiteY64" fmla="*/ 3617340 h 3792878"/>
              <a:gd name="connsiteX65" fmla="*/ 3528167 w 4097494"/>
              <a:gd name="connsiteY65" fmla="*/ 3585443 h 3792878"/>
              <a:gd name="connsiteX66" fmla="*/ 3560065 w 4097494"/>
              <a:gd name="connsiteY66" fmla="*/ 3574810 h 3792878"/>
              <a:gd name="connsiteX67" fmla="*/ 3591963 w 4097494"/>
              <a:gd name="connsiteY67" fmla="*/ 3564177 h 3792878"/>
              <a:gd name="connsiteX68" fmla="*/ 3708921 w 4097494"/>
              <a:gd name="connsiteY68" fmla="*/ 3532280 h 3792878"/>
              <a:gd name="connsiteX69" fmla="*/ 3740819 w 4097494"/>
              <a:gd name="connsiteY69" fmla="*/ 3521647 h 3792878"/>
              <a:gd name="connsiteX70" fmla="*/ 3804614 w 4097494"/>
              <a:gd name="connsiteY70" fmla="*/ 3489749 h 3792878"/>
              <a:gd name="connsiteX71" fmla="*/ 3836512 w 4097494"/>
              <a:gd name="connsiteY71" fmla="*/ 3457852 h 3792878"/>
              <a:gd name="connsiteX72" fmla="*/ 3868409 w 4097494"/>
              <a:gd name="connsiteY72" fmla="*/ 3436587 h 3792878"/>
              <a:gd name="connsiteX73" fmla="*/ 3910940 w 4097494"/>
              <a:gd name="connsiteY73" fmla="*/ 3383424 h 3792878"/>
              <a:gd name="connsiteX74" fmla="*/ 3942837 w 4097494"/>
              <a:gd name="connsiteY74" fmla="*/ 3372791 h 3792878"/>
              <a:gd name="connsiteX75" fmla="*/ 3964102 w 4097494"/>
              <a:gd name="connsiteY75" fmla="*/ 3340894 h 3792878"/>
              <a:gd name="connsiteX76" fmla="*/ 3985367 w 4097494"/>
              <a:gd name="connsiteY76" fmla="*/ 3277098 h 3792878"/>
              <a:gd name="connsiteX77" fmla="*/ 4038530 w 4097494"/>
              <a:gd name="connsiteY77" fmla="*/ 3223936 h 3792878"/>
              <a:gd name="connsiteX78" fmla="*/ 4059795 w 4097494"/>
              <a:gd name="connsiteY78" fmla="*/ 3149508 h 3792878"/>
              <a:gd name="connsiteX79" fmla="*/ 4081060 w 4097494"/>
              <a:gd name="connsiteY79" fmla="*/ 3085712 h 3792878"/>
              <a:gd name="connsiteX80" fmla="*/ 4091693 w 4097494"/>
              <a:gd name="connsiteY80" fmla="*/ 3053815 h 3792878"/>
              <a:gd name="connsiteX81" fmla="*/ 4059795 w 4097494"/>
              <a:gd name="connsiteY81" fmla="*/ 2798633 h 3792878"/>
              <a:gd name="connsiteX82" fmla="*/ 4017265 w 4097494"/>
              <a:gd name="connsiteY82" fmla="*/ 2745470 h 3792878"/>
              <a:gd name="connsiteX83" fmla="*/ 3964102 w 4097494"/>
              <a:gd name="connsiteY83" fmla="*/ 2649777 h 3792878"/>
              <a:gd name="connsiteX84" fmla="*/ 3921572 w 4097494"/>
              <a:gd name="connsiteY84" fmla="*/ 2575349 h 3792878"/>
              <a:gd name="connsiteX85" fmla="*/ 3857777 w 4097494"/>
              <a:gd name="connsiteY85" fmla="*/ 2511554 h 3792878"/>
              <a:gd name="connsiteX86" fmla="*/ 3815247 w 4097494"/>
              <a:gd name="connsiteY86" fmla="*/ 2415861 h 3792878"/>
              <a:gd name="connsiteX87" fmla="*/ 3762084 w 4097494"/>
              <a:gd name="connsiteY87" fmla="*/ 2362698 h 3792878"/>
              <a:gd name="connsiteX88" fmla="*/ 3730186 w 4097494"/>
              <a:gd name="connsiteY88" fmla="*/ 2352066 h 3792878"/>
              <a:gd name="connsiteX89" fmla="*/ 3645126 w 4097494"/>
              <a:gd name="connsiteY89" fmla="*/ 2277638 h 3792878"/>
              <a:gd name="connsiteX90" fmla="*/ 3602595 w 4097494"/>
              <a:gd name="connsiteY90" fmla="*/ 2224475 h 3792878"/>
              <a:gd name="connsiteX91" fmla="*/ 3602595 w 4097494"/>
              <a:gd name="connsiteY91" fmla="*/ 1990559 h 3792878"/>
              <a:gd name="connsiteX92" fmla="*/ 3613228 w 4097494"/>
              <a:gd name="connsiteY92" fmla="*/ 1948029 h 3792878"/>
              <a:gd name="connsiteX93" fmla="*/ 3634493 w 4097494"/>
              <a:gd name="connsiteY93" fmla="*/ 1926763 h 3792878"/>
              <a:gd name="connsiteX94" fmla="*/ 3655758 w 4097494"/>
              <a:gd name="connsiteY94" fmla="*/ 1884233 h 3792878"/>
              <a:gd name="connsiteX95" fmla="*/ 3687656 w 4097494"/>
              <a:gd name="connsiteY95" fmla="*/ 1799173 h 3792878"/>
              <a:gd name="connsiteX96" fmla="*/ 3708921 w 4097494"/>
              <a:gd name="connsiteY96" fmla="*/ 1703480 h 3792878"/>
              <a:gd name="connsiteX97" fmla="*/ 3730186 w 4097494"/>
              <a:gd name="connsiteY97" fmla="*/ 1639684 h 3792878"/>
              <a:gd name="connsiteX98" fmla="*/ 3751451 w 4097494"/>
              <a:gd name="connsiteY98" fmla="*/ 1597154 h 3792878"/>
              <a:gd name="connsiteX99" fmla="*/ 3762084 w 4097494"/>
              <a:gd name="connsiteY99" fmla="*/ 1543991 h 3792878"/>
              <a:gd name="connsiteX100" fmla="*/ 3772716 w 4097494"/>
              <a:gd name="connsiteY100" fmla="*/ 1458931 h 3792878"/>
              <a:gd name="connsiteX101" fmla="*/ 3804614 w 4097494"/>
              <a:gd name="connsiteY101" fmla="*/ 1384503 h 3792878"/>
              <a:gd name="connsiteX102" fmla="*/ 3815247 w 4097494"/>
              <a:gd name="connsiteY102" fmla="*/ 1288810 h 3792878"/>
              <a:gd name="connsiteX103" fmla="*/ 3836512 w 4097494"/>
              <a:gd name="connsiteY103" fmla="*/ 1214382 h 3792878"/>
              <a:gd name="connsiteX104" fmla="*/ 3857777 w 4097494"/>
              <a:gd name="connsiteY104" fmla="*/ 1139954 h 3792878"/>
              <a:gd name="connsiteX105" fmla="*/ 3847144 w 4097494"/>
              <a:gd name="connsiteY105" fmla="*/ 1086791 h 3792878"/>
              <a:gd name="connsiteX106" fmla="*/ 3815247 w 4097494"/>
              <a:gd name="connsiteY106" fmla="*/ 1054894 h 3792878"/>
              <a:gd name="connsiteX107" fmla="*/ 3793981 w 4097494"/>
              <a:gd name="connsiteY107" fmla="*/ 1012363 h 3792878"/>
              <a:gd name="connsiteX108" fmla="*/ 3772716 w 4097494"/>
              <a:gd name="connsiteY108" fmla="*/ 916670 h 3792878"/>
              <a:gd name="connsiteX109" fmla="*/ 3762084 w 4097494"/>
              <a:gd name="connsiteY109" fmla="*/ 863508 h 3792878"/>
              <a:gd name="connsiteX110" fmla="*/ 3751451 w 4097494"/>
              <a:gd name="connsiteY110" fmla="*/ 831610 h 3792878"/>
              <a:gd name="connsiteX111" fmla="*/ 3666391 w 4097494"/>
              <a:gd name="connsiteY111" fmla="*/ 757182 h 3792878"/>
              <a:gd name="connsiteX112" fmla="*/ 3623860 w 4097494"/>
              <a:gd name="connsiteY112" fmla="*/ 725284 h 3792878"/>
              <a:gd name="connsiteX113" fmla="*/ 3528167 w 4097494"/>
              <a:gd name="connsiteY113" fmla="*/ 682754 h 3792878"/>
              <a:gd name="connsiteX114" fmla="*/ 3496270 w 4097494"/>
              <a:gd name="connsiteY114" fmla="*/ 661489 h 3792878"/>
              <a:gd name="connsiteX115" fmla="*/ 3464372 w 4097494"/>
              <a:gd name="connsiteY115" fmla="*/ 629591 h 3792878"/>
              <a:gd name="connsiteX116" fmla="*/ 3400577 w 4097494"/>
              <a:gd name="connsiteY116" fmla="*/ 608326 h 3792878"/>
              <a:gd name="connsiteX117" fmla="*/ 3358047 w 4097494"/>
              <a:gd name="connsiteY117" fmla="*/ 576429 h 3792878"/>
              <a:gd name="connsiteX118" fmla="*/ 3336781 w 4097494"/>
              <a:gd name="connsiteY118" fmla="*/ 555163 h 3792878"/>
              <a:gd name="connsiteX119" fmla="*/ 3262354 w 4097494"/>
              <a:gd name="connsiteY119" fmla="*/ 533898 h 3792878"/>
              <a:gd name="connsiteX120" fmla="*/ 3166660 w 4097494"/>
              <a:gd name="connsiteY120" fmla="*/ 470103 h 3792878"/>
              <a:gd name="connsiteX121" fmla="*/ 3134763 w 4097494"/>
              <a:gd name="connsiteY121" fmla="*/ 448838 h 3792878"/>
              <a:gd name="connsiteX122" fmla="*/ 3070967 w 4097494"/>
              <a:gd name="connsiteY122" fmla="*/ 427573 h 3792878"/>
              <a:gd name="connsiteX123" fmla="*/ 3007172 w 4097494"/>
              <a:gd name="connsiteY123" fmla="*/ 406308 h 3792878"/>
              <a:gd name="connsiteX124" fmla="*/ 2868949 w 4097494"/>
              <a:gd name="connsiteY124" fmla="*/ 385043 h 3792878"/>
              <a:gd name="connsiteX125" fmla="*/ 2709460 w 4097494"/>
              <a:gd name="connsiteY125" fmla="*/ 331880 h 3792878"/>
              <a:gd name="connsiteX126" fmla="*/ 2656298 w 4097494"/>
              <a:gd name="connsiteY126" fmla="*/ 321247 h 3792878"/>
              <a:gd name="connsiteX127" fmla="*/ 2592502 w 4097494"/>
              <a:gd name="connsiteY127" fmla="*/ 299982 h 3792878"/>
              <a:gd name="connsiteX128" fmla="*/ 2507442 w 4097494"/>
              <a:gd name="connsiteY128" fmla="*/ 289349 h 3792878"/>
              <a:gd name="connsiteX129" fmla="*/ 2443647 w 4097494"/>
              <a:gd name="connsiteY129" fmla="*/ 278717 h 3792878"/>
              <a:gd name="connsiteX130" fmla="*/ 2337321 w 4097494"/>
              <a:gd name="connsiteY130" fmla="*/ 268084 h 3792878"/>
              <a:gd name="connsiteX131" fmla="*/ 2209730 w 4097494"/>
              <a:gd name="connsiteY131" fmla="*/ 225554 h 3792878"/>
              <a:gd name="connsiteX132" fmla="*/ 2177833 w 4097494"/>
              <a:gd name="connsiteY132" fmla="*/ 214922 h 3792878"/>
              <a:gd name="connsiteX133" fmla="*/ 1954549 w 4097494"/>
              <a:gd name="connsiteY133" fmla="*/ 204289 h 3792878"/>
              <a:gd name="connsiteX134" fmla="*/ 1741898 w 4097494"/>
              <a:gd name="connsiteY134" fmla="*/ 183024 h 3792878"/>
              <a:gd name="connsiteX135" fmla="*/ 1603674 w 4097494"/>
              <a:gd name="connsiteY135" fmla="*/ 172391 h 3792878"/>
              <a:gd name="connsiteX136" fmla="*/ 1454819 w 4097494"/>
              <a:gd name="connsiteY136" fmla="*/ 151126 h 3792878"/>
              <a:gd name="connsiteX137" fmla="*/ 1412288 w 4097494"/>
              <a:gd name="connsiteY137" fmla="*/ 140494 h 3792878"/>
              <a:gd name="connsiteX138" fmla="*/ 1348493 w 4097494"/>
              <a:gd name="connsiteY138" fmla="*/ 119229 h 3792878"/>
              <a:gd name="connsiteX139" fmla="*/ 1252800 w 4097494"/>
              <a:gd name="connsiteY139" fmla="*/ 76698 h 3792878"/>
              <a:gd name="connsiteX140" fmla="*/ 1220902 w 4097494"/>
              <a:gd name="connsiteY140" fmla="*/ 66066 h 3792878"/>
              <a:gd name="connsiteX141" fmla="*/ 1189005 w 4097494"/>
              <a:gd name="connsiteY141" fmla="*/ 44801 h 3792878"/>
              <a:gd name="connsiteX142" fmla="*/ 901926 w 4097494"/>
              <a:gd name="connsiteY142" fmla="*/ 23536 h 3792878"/>
              <a:gd name="connsiteX0" fmla="*/ 1189005 w 4097494"/>
              <a:gd name="connsiteY0" fmla="*/ 42531 h 3790608"/>
              <a:gd name="connsiteX1" fmla="*/ 976354 w 4097494"/>
              <a:gd name="connsiteY1" fmla="*/ 21266 h 3790608"/>
              <a:gd name="connsiteX2" fmla="*/ 944456 w 4097494"/>
              <a:gd name="connsiteY2" fmla="*/ 10633 h 3790608"/>
              <a:gd name="connsiteX3" fmla="*/ 838130 w 4097494"/>
              <a:gd name="connsiteY3" fmla="*/ 0 h 3790608"/>
              <a:gd name="connsiteX4" fmla="*/ 455358 w 4097494"/>
              <a:gd name="connsiteY4" fmla="*/ 10633 h 3790608"/>
              <a:gd name="connsiteX5" fmla="*/ 391563 w 4097494"/>
              <a:gd name="connsiteY5" fmla="*/ 31898 h 3790608"/>
              <a:gd name="connsiteX6" fmla="*/ 285237 w 4097494"/>
              <a:gd name="connsiteY6" fmla="*/ 85061 h 3790608"/>
              <a:gd name="connsiteX7" fmla="*/ 253340 w 4097494"/>
              <a:gd name="connsiteY7" fmla="*/ 106326 h 3790608"/>
              <a:gd name="connsiteX8" fmla="*/ 200177 w 4097494"/>
              <a:gd name="connsiteY8" fmla="*/ 148856 h 3790608"/>
              <a:gd name="connsiteX9" fmla="*/ 168279 w 4097494"/>
              <a:gd name="connsiteY9" fmla="*/ 159489 h 3790608"/>
              <a:gd name="connsiteX10" fmla="*/ 125749 w 4097494"/>
              <a:gd name="connsiteY10" fmla="*/ 255182 h 3790608"/>
              <a:gd name="connsiteX11" fmla="*/ 115116 w 4097494"/>
              <a:gd name="connsiteY11" fmla="*/ 287079 h 3790608"/>
              <a:gd name="connsiteX12" fmla="*/ 104484 w 4097494"/>
              <a:gd name="connsiteY12" fmla="*/ 318977 h 3790608"/>
              <a:gd name="connsiteX13" fmla="*/ 83219 w 4097494"/>
              <a:gd name="connsiteY13" fmla="*/ 350875 h 3790608"/>
              <a:gd name="connsiteX14" fmla="*/ 72586 w 4097494"/>
              <a:gd name="connsiteY14" fmla="*/ 393405 h 3790608"/>
              <a:gd name="connsiteX15" fmla="*/ 61954 w 4097494"/>
              <a:gd name="connsiteY15" fmla="*/ 425303 h 3790608"/>
              <a:gd name="connsiteX16" fmla="*/ 51321 w 4097494"/>
              <a:gd name="connsiteY16" fmla="*/ 510363 h 3790608"/>
              <a:gd name="connsiteX17" fmla="*/ 30056 w 4097494"/>
              <a:gd name="connsiteY17" fmla="*/ 616689 h 3790608"/>
              <a:gd name="connsiteX18" fmla="*/ 51321 w 4097494"/>
              <a:gd name="connsiteY18" fmla="*/ 1169582 h 3790608"/>
              <a:gd name="connsiteX19" fmla="*/ 61954 w 4097494"/>
              <a:gd name="connsiteY19" fmla="*/ 1201479 h 3790608"/>
              <a:gd name="connsiteX20" fmla="*/ 83219 w 4097494"/>
              <a:gd name="connsiteY20" fmla="*/ 1275907 h 3790608"/>
              <a:gd name="connsiteX21" fmla="*/ 125749 w 4097494"/>
              <a:gd name="connsiteY21" fmla="*/ 1339703 h 3790608"/>
              <a:gd name="connsiteX22" fmla="*/ 168279 w 4097494"/>
              <a:gd name="connsiteY22" fmla="*/ 1392866 h 3790608"/>
              <a:gd name="connsiteX23" fmla="*/ 200177 w 4097494"/>
              <a:gd name="connsiteY23" fmla="*/ 1499191 h 3790608"/>
              <a:gd name="connsiteX24" fmla="*/ 221442 w 4097494"/>
              <a:gd name="connsiteY24" fmla="*/ 1531089 h 3790608"/>
              <a:gd name="connsiteX25" fmla="*/ 253340 w 4097494"/>
              <a:gd name="connsiteY25" fmla="*/ 1552354 h 3790608"/>
              <a:gd name="connsiteX26" fmla="*/ 263972 w 4097494"/>
              <a:gd name="connsiteY26" fmla="*/ 1584252 h 3790608"/>
              <a:gd name="connsiteX27" fmla="*/ 306502 w 4097494"/>
              <a:gd name="connsiteY27" fmla="*/ 1648047 h 3790608"/>
              <a:gd name="connsiteX28" fmla="*/ 338400 w 4097494"/>
              <a:gd name="connsiteY28" fmla="*/ 1711842 h 3790608"/>
              <a:gd name="connsiteX29" fmla="*/ 327767 w 4097494"/>
              <a:gd name="connsiteY29" fmla="*/ 1945759 h 3790608"/>
              <a:gd name="connsiteX30" fmla="*/ 306502 w 4097494"/>
              <a:gd name="connsiteY30" fmla="*/ 2041452 h 3790608"/>
              <a:gd name="connsiteX31" fmla="*/ 295870 w 4097494"/>
              <a:gd name="connsiteY31" fmla="*/ 2083982 h 3790608"/>
              <a:gd name="connsiteX32" fmla="*/ 263972 w 4097494"/>
              <a:gd name="connsiteY32" fmla="*/ 2179675 h 3790608"/>
              <a:gd name="connsiteX33" fmla="*/ 253340 w 4097494"/>
              <a:gd name="connsiteY33" fmla="*/ 2211573 h 3790608"/>
              <a:gd name="connsiteX34" fmla="*/ 242707 w 4097494"/>
              <a:gd name="connsiteY34" fmla="*/ 2254103 h 3790608"/>
              <a:gd name="connsiteX35" fmla="*/ 221442 w 4097494"/>
              <a:gd name="connsiteY35" fmla="*/ 2296633 h 3790608"/>
              <a:gd name="connsiteX36" fmla="*/ 200177 w 4097494"/>
              <a:gd name="connsiteY36" fmla="*/ 2360428 h 3790608"/>
              <a:gd name="connsiteX37" fmla="*/ 189544 w 4097494"/>
              <a:gd name="connsiteY37" fmla="*/ 2392326 h 3790608"/>
              <a:gd name="connsiteX38" fmla="*/ 168279 w 4097494"/>
              <a:gd name="connsiteY38" fmla="*/ 2424224 h 3790608"/>
              <a:gd name="connsiteX39" fmla="*/ 136381 w 4097494"/>
              <a:gd name="connsiteY39" fmla="*/ 2541182 h 3790608"/>
              <a:gd name="connsiteX40" fmla="*/ 104484 w 4097494"/>
              <a:gd name="connsiteY40" fmla="*/ 2658140 h 3790608"/>
              <a:gd name="connsiteX41" fmla="*/ 93851 w 4097494"/>
              <a:gd name="connsiteY41" fmla="*/ 2743200 h 3790608"/>
              <a:gd name="connsiteX42" fmla="*/ 83219 w 4097494"/>
              <a:gd name="connsiteY42" fmla="*/ 2966484 h 3790608"/>
              <a:gd name="connsiteX43" fmla="*/ 72586 w 4097494"/>
              <a:gd name="connsiteY43" fmla="*/ 2998382 h 3790608"/>
              <a:gd name="connsiteX44" fmla="*/ 61954 w 4097494"/>
              <a:gd name="connsiteY44" fmla="*/ 3104707 h 3790608"/>
              <a:gd name="connsiteX45" fmla="*/ 83219 w 4097494"/>
              <a:gd name="connsiteY45" fmla="*/ 3317359 h 3790608"/>
              <a:gd name="connsiteX46" fmla="*/ 93851 w 4097494"/>
              <a:gd name="connsiteY46" fmla="*/ 3349256 h 3790608"/>
              <a:gd name="connsiteX47" fmla="*/ 125749 w 4097494"/>
              <a:gd name="connsiteY47" fmla="*/ 3381154 h 3790608"/>
              <a:gd name="connsiteX48" fmla="*/ 147014 w 4097494"/>
              <a:gd name="connsiteY48" fmla="*/ 3413052 h 3790608"/>
              <a:gd name="connsiteX49" fmla="*/ 210809 w 4097494"/>
              <a:gd name="connsiteY49" fmla="*/ 3455582 h 3790608"/>
              <a:gd name="connsiteX50" fmla="*/ 253340 w 4097494"/>
              <a:gd name="connsiteY50" fmla="*/ 3508745 h 3790608"/>
              <a:gd name="connsiteX51" fmla="*/ 306502 w 4097494"/>
              <a:gd name="connsiteY51" fmla="*/ 3572540 h 3790608"/>
              <a:gd name="connsiteX52" fmla="*/ 370298 w 4097494"/>
              <a:gd name="connsiteY52" fmla="*/ 3615070 h 3790608"/>
              <a:gd name="connsiteX53" fmla="*/ 402195 w 4097494"/>
              <a:gd name="connsiteY53" fmla="*/ 3636335 h 3790608"/>
              <a:gd name="connsiteX54" fmla="*/ 487256 w 4097494"/>
              <a:gd name="connsiteY54" fmla="*/ 3646968 h 3790608"/>
              <a:gd name="connsiteX55" fmla="*/ 529786 w 4097494"/>
              <a:gd name="connsiteY55" fmla="*/ 3657600 h 3790608"/>
              <a:gd name="connsiteX56" fmla="*/ 678642 w 4097494"/>
              <a:gd name="connsiteY56" fmla="*/ 3678866 h 3790608"/>
              <a:gd name="connsiteX57" fmla="*/ 731805 w 4097494"/>
              <a:gd name="connsiteY57" fmla="*/ 3689498 h 3790608"/>
              <a:gd name="connsiteX58" fmla="*/ 1444186 w 4097494"/>
              <a:gd name="connsiteY58" fmla="*/ 3700131 h 3790608"/>
              <a:gd name="connsiteX59" fmla="*/ 2730726 w 4097494"/>
              <a:gd name="connsiteY59" fmla="*/ 3700131 h 3790608"/>
              <a:gd name="connsiteX60" fmla="*/ 2794521 w 4097494"/>
              <a:gd name="connsiteY60" fmla="*/ 3678866 h 3790608"/>
              <a:gd name="connsiteX61" fmla="*/ 2900847 w 4097494"/>
              <a:gd name="connsiteY61" fmla="*/ 3668233 h 3790608"/>
              <a:gd name="connsiteX62" fmla="*/ 3241088 w 4097494"/>
              <a:gd name="connsiteY62" fmla="*/ 3646968 h 3790608"/>
              <a:gd name="connsiteX63" fmla="*/ 3358047 w 4097494"/>
              <a:gd name="connsiteY63" fmla="*/ 3625703 h 3790608"/>
              <a:gd name="connsiteX64" fmla="*/ 3432474 w 4097494"/>
              <a:gd name="connsiteY64" fmla="*/ 3615070 h 3790608"/>
              <a:gd name="connsiteX65" fmla="*/ 3528167 w 4097494"/>
              <a:gd name="connsiteY65" fmla="*/ 3583173 h 3790608"/>
              <a:gd name="connsiteX66" fmla="*/ 3560065 w 4097494"/>
              <a:gd name="connsiteY66" fmla="*/ 3572540 h 3790608"/>
              <a:gd name="connsiteX67" fmla="*/ 3591963 w 4097494"/>
              <a:gd name="connsiteY67" fmla="*/ 3561907 h 3790608"/>
              <a:gd name="connsiteX68" fmla="*/ 3708921 w 4097494"/>
              <a:gd name="connsiteY68" fmla="*/ 3530010 h 3790608"/>
              <a:gd name="connsiteX69" fmla="*/ 3740819 w 4097494"/>
              <a:gd name="connsiteY69" fmla="*/ 3519377 h 3790608"/>
              <a:gd name="connsiteX70" fmla="*/ 3804614 w 4097494"/>
              <a:gd name="connsiteY70" fmla="*/ 3487479 h 3790608"/>
              <a:gd name="connsiteX71" fmla="*/ 3836512 w 4097494"/>
              <a:gd name="connsiteY71" fmla="*/ 3455582 h 3790608"/>
              <a:gd name="connsiteX72" fmla="*/ 3868409 w 4097494"/>
              <a:gd name="connsiteY72" fmla="*/ 3434317 h 3790608"/>
              <a:gd name="connsiteX73" fmla="*/ 3910940 w 4097494"/>
              <a:gd name="connsiteY73" fmla="*/ 3381154 h 3790608"/>
              <a:gd name="connsiteX74" fmla="*/ 3942837 w 4097494"/>
              <a:gd name="connsiteY74" fmla="*/ 3370521 h 3790608"/>
              <a:gd name="connsiteX75" fmla="*/ 3964102 w 4097494"/>
              <a:gd name="connsiteY75" fmla="*/ 3338624 h 3790608"/>
              <a:gd name="connsiteX76" fmla="*/ 3985367 w 4097494"/>
              <a:gd name="connsiteY76" fmla="*/ 3274828 h 3790608"/>
              <a:gd name="connsiteX77" fmla="*/ 4038530 w 4097494"/>
              <a:gd name="connsiteY77" fmla="*/ 3221666 h 3790608"/>
              <a:gd name="connsiteX78" fmla="*/ 4059795 w 4097494"/>
              <a:gd name="connsiteY78" fmla="*/ 3147238 h 3790608"/>
              <a:gd name="connsiteX79" fmla="*/ 4081060 w 4097494"/>
              <a:gd name="connsiteY79" fmla="*/ 3083442 h 3790608"/>
              <a:gd name="connsiteX80" fmla="*/ 4091693 w 4097494"/>
              <a:gd name="connsiteY80" fmla="*/ 3051545 h 3790608"/>
              <a:gd name="connsiteX81" fmla="*/ 4059795 w 4097494"/>
              <a:gd name="connsiteY81" fmla="*/ 2796363 h 3790608"/>
              <a:gd name="connsiteX82" fmla="*/ 4017265 w 4097494"/>
              <a:gd name="connsiteY82" fmla="*/ 2743200 h 3790608"/>
              <a:gd name="connsiteX83" fmla="*/ 3964102 w 4097494"/>
              <a:gd name="connsiteY83" fmla="*/ 2647507 h 3790608"/>
              <a:gd name="connsiteX84" fmla="*/ 3921572 w 4097494"/>
              <a:gd name="connsiteY84" fmla="*/ 2573079 h 3790608"/>
              <a:gd name="connsiteX85" fmla="*/ 3857777 w 4097494"/>
              <a:gd name="connsiteY85" fmla="*/ 2509284 h 3790608"/>
              <a:gd name="connsiteX86" fmla="*/ 3815247 w 4097494"/>
              <a:gd name="connsiteY86" fmla="*/ 2413591 h 3790608"/>
              <a:gd name="connsiteX87" fmla="*/ 3762084 w 4097494"/>
              <a:gd name="connsiteY87" fmla="*/ 2360428 h 3790608"/>
              <a:gd name="connsiteX88" fmla="*/ 3730186 w 4097494"/>
              <a:gd name="connsiteY88" fmla="*/ 2349796 h 3790608"/>
              <a:gd name="connsiteX89" fmla="*/ 3645126 w 4097494"/>
              <a:gd name="connsiteY89" fmla="*/ 2275368 h 3790608"/>
              <a:gd name="connsiteX90" fmla="*/ 3602595 w 4097494"/>
              <a:gd name="connsiteY90" fmla="*/ 2222205 h 3790608"/>
              <a:gd name="connsiteX91" fmla="*/ 3602595 w 4097494"/>
              <a:gd name="connsiteY91" fmla="*/ 1988289 h 3790608"/>
              <a:gd name="connsiteX92" fmla="*/ 3613228 w 4097494"/>
              <a:gd name="connsiteY92" fmla="*/ 1945759 h 3790608"/>
              <a:gd name="connsiteX93" fmla="*/ 3634493 w 4097494"/>
              <a:gd name="connsiteY93" fmla="*/ 1924493 h 3790608"/>
              <a:gd name="connsiteX94" fmla="*/ 3655758 w 4097494"/>
              <a:gd name="connsiteY94" fmla="*/ 1881963 h 3790608"/>
              <a:gd name="connsiteX95" fmla="*/ 3687656 w 4097494"/>
              <a:gd name="connsiteY95" fmla="*/ 1796903 h 3790608"/>
              <a:gd name="connsiteX96" fmla="*/ 3708921 w 4097494"/>
              <a:gd name="connsiteY96" fmla="*/ 1701210 h 3790608"/>
              <a:gd name="connsiteX97" fmla="*/ 3730186 w 4097494"/>
              <a:gd name="connsiteY97" fmla="*/ 1637414 h 3790608"/>
              <a:gd name="connsiteX98" fmla="*/ 3751451 w 4097494"/>
              <a:gd name="connsiteY98" fmla="*/ 1594884 h 3790608"/>
              <a:gd name="connsiteX99" fmla="*/ 3762084 w 4097494"/>
              <a:gd name="connsiteY99" fmla="*/ 1541721 h 3790608"/>
              <a:gd name="connsiteX100" fmla="*/ 3772716 w 4097494"/>
              <a:gd name="connsiteY100" fmla="*/ 1456661 h 3790608"/>
              <a:gd name="connsiteX101" fmla="*/ 3804614 w 4097494"/>
              <a:gd name="connsiteY101" fmla="*/ 1382233 h 3790608"/>
              <a:gd name="connsiteX102" fmla="*/ 3815247 w 4097494"/>
              <a:gd name="connsiteY102" fmla="*/ 1286540 h 3790608"/>
              <a:gd name="connsiteX103" fmla="*/ 3836512 w 4097494"/>
              <a:gd name="connsiteY103" fmla="*/ 1212112 h 3790608"/>
              <a:gd name="connsiteX104" fmla="*/ 3857777 w 4097494"/>
              <a:gd name="connsiteY104" fmla="*/ 1137684 h 3790608"/>
              <a:gd name="connsiteX105" fmla="*/ 3847144 w 4097494"/>
              <a:gd name="connsiteY105" fmla="*/ 1084521 h 3790608"/>
              <a:gd name="connsiteX106" fmla="*/ 3815247 w 4097494"/>
              <a:gd name="connsiteY106" fmla="*/ 1052624 h 3790608"/>
              <a:gd name="connsiteX107" fmla="*/ 3793981 w 4097494"/>
              <a:gd name="connsiteY107" fmla="*/ 1010093 h 3790608"/>
              <a:gd name="connsiteX108" fmla="*/ 3772716 w 4097494"/>
              <a:gd name="connsiteY108" fmla="*/ 914400 h 3790608"/>
              <a:gd name="connsiteX109" fmla="*/ 3762084 w 4097494"/>
              <a:gd name="connsiteY109" fmla="*/ 861238 h 3790608"/>
              <a:gd name="connsiteX110" fmla="*/ 3751451 w 4097494"/>
              <a:gd name="connsiteY110" fmla="*/ 829340 h 3790608"/>
              <a:gd name="connsiteX111" fmla="*/ 3666391 w 4097494"/>
              <a:gd name="connsiteY111" fmla="*/ 754912 h 3790608"/>
              <a:gd name="connsiteX112" fmla="*/ 3623860 w 4097494"/>
              <a:gd name="connsiteY112" fmla="*/ 723014 h 3790608"/>
              <a:gd name="connsiteX113" fmla="*/ 3528167 w 4097494"/>
              <a:gd name="connsiteY113" fmla="*/ 680484 h 3790608"/>
              <a:gd name="connsiteX114" fmla="*/ 3496270 w 4097494"/>
              <a:gd name="connsiteY114" fmla="*/ 659219 h 3790608"/>
              <a:gd name="connsiteX115" fmla="*/ 3464372 w 4097494"/>
              <a:gd name="connsiteY115" fmla="*/ 627321 h 3790608"/>
              <a:gd name="connsiteX116" fmla="*/ 3400577 w 4097494"/>
              <a:gd name="connsiteY116" fmla="*/ 606056 h 3790608"/>
              <a:gd name="connsiteX117" fmla="*/ 3358047 w 4097494"/>
              <a:gd name="connsiteY117" fmla="*/ 574159 h 3790608"/>
              <a:gd name="connsiteX118" fmla="*/ 3336781 w 4097494"/>
              <a:gd name="connsiteY118" fmla="*/ 552893 h 3790608"/>
              <a:gd name="connsiteX119" fmla="*/ 3262354 w 4097494"/>
              <a:gd name="connsiteY119" fmla="*/ 531628 h 3790608"/>
              <a:gd name="connsiteX120" fmla="*/ 3166660 w 4097494"/>
              <a:gd name="connsiteY120" fmla="*/ 467833 h 3790608"/>
              <a:gd name="connsiteX121" fmla="*/ 3134763 w 4097494"/>
              <a:gd name="connsiteY121" fmla="*/ 446568 h 3790608"/>
              <a:gd name="connsiteX122" fmla="*/ 3070967 w 4097494"/>
              <a:gd name="connsiteY122" fmla="*/ 425303 h 3790608"/>
              <a:gd name="connsiteX123" fmla="*/ 3007172 w 4097494"/>
              <a:gd name="connsiteY123" fmla="*/ 404038 h 3790608"/>
              <a:gd name="connsiteX124" fmla="*/ 2868949 w 4097494"/>
              <a:gd name="connsiteY124" fmla="*/ 382773 h 3790608"/>
              <a:gd name="connsiteX125" fmla="*/ 2709460 w 4097494"/>
              <a:gd name="connsiteY125" fmla="*/ 329610 h 3790608"/>
              <a:gd name="connsiteX126" fmla="*/ 2656298 w 4097494"/>
              <a:gd name="connsiteY126" fmla="*/ 318977 h 3790608"/>
              <a:gd name="connsiteX127" fmla="*/ 2592502 w 4097494"/>
              <a:gd name="connsiteY127" fmla="*/ 297712 h 3790608"/>
              <a:gd name="connsiteX128" fmla="*/ 2507442 w 4097494"/>
              <a:gd name="connsiteY128" fmla="*/ 287079 h 3790608"/>
              <a:gd name="connsiteX129" fmla="*/ 2443647 w 4097494"/>
              <a:gd name="connsiteY129" fmla="*/ 276447 h 3790608"/>
              <a:gd name="connsiteX130" fmla="*/ 2337321 w 4097494"/>
              <a:gd name="connsiteY130" fmla="*/ 265814 h 3790608"/>
              <a:gd name="connsiteX131" fmla="*/ 2209730 w 4097494"/>
              <a:gd name="connsiteY131" fmla="*/ 223284 h 3790608"/>
              <a:gd name="connsiteX132" fmla="*/ 2177833 w 4097494"/>
              <a:gd name="connsiteY132" fmla="*/ 212652 h 3790608"/>
              <a:gd name="connsiteX133" fmla="*/ 1954549 w 4097494"/>
              <a:gd name="connsiteY133" fmla="*/ 202019 h 3790608"/>
              <a:gd name="connsiteX134" fmla="*/ 1741898 w 4097494"/>
              <a:gd name="connsiteY134" fmla="*/ 180754 h 3790608"/>
              <a:gd name="connsiteX135" fmla="*/ 1603674 w 4097494"/>
              <a:gd name="connsiteY135" fmla="*/ 170121 h 3790608"/>
              <a:gd name="connsiteX136" fmla="*/ 1454819 w 4097494"/>
              <a:gd name="connsiteY136" fmla="*/ 148856 h 3790608"/>
              <a:gd name="connsiteX137" fmla="*/ 1412288 w 4097494"/>
              <a:gd name="connsiteY137" fmla="*/ 138224 h 3790608"/>
              <a:gd name="connsiteX138" fmla="*/ 1348493 w 4097494"/>
              <a:gd name="connsiteY138" fmla="*/ 116959 h 3790608"/>
              <a:gd name="connsiteX139" fmla="*/ 1252800 w 4097494"/>
              <a:gd name="connsiteY139" fmla="*/ 74428 h 3790608"/>
              <a:gd name="connsiteX140" fmla="*/ 1220902 w 4097494"/>
              <a:gd name="connsiteY140" fmla="*/ 63796 h 3790608"/>
              <a:gd name="connsiteX141" fmla="*/ 1189005 w 4097494"/>
              <a:gd name="connsiteY141" fmla="*/ 42531 h 3790608"/>
              <a:gd name="connsiteX0" fmla="*/ 1189005 w 4097494"/>
              <a:gd name="connsiteY0" fmla="*/ 42531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140" fmla="*/ 1189005 w 4097494"/>
              <a:gd name="connsiteY140" fmla="*/ 42531 h 3790608"/>
              <a:gd name="connsiteX0" fmla="*/ 1220902 w 4097494"/>
              <a:gd name="connsiteY0" fmla="*/ 63796 h 3790608"/>
              <a:gd name="connsiteX1" fmla="*/ 944456 w 4097494"/>
              <a:gd name="connsiteY1" fmla="*/ 10633 h 3790608"/>
              <a:gd name="connsiteX2" fmla="*/ 838130 w 4097494"/>
              <a:gd name="connsiteY2" fmla="*/ 0 h 3790608"/>
              <a:gd name="connsiteX3" fmla="*/ 455358 w 4097494"/>
              <a:gd name="connsiteY3" fmla="*/ 10633 h 3790608"/>
              <a:gd name="connsiteX4" fmla="*/ 391563 w 4097494"/>
              <a:gd name="connsiteY4" fmla="*/ 31898 h 3790608"/>
              <a:gd name="connsiteX5" fmla="*/ 285237 w 4097494"/>
              <a:gd name="connsiteY5" fmla="*/ 85061 h 3790608"/>
              <a:gd name="connsiteX6" fmla="*/ 253340 w 4097494"/>
              <a:gd name="connsiteY6" fmla="*/ 106326 h 3790608"/>
              <a:gd name="connsiteX7" fmla="*/ 200177 w 4097494"/>
              <a:gd name="connsiteY7" fmla="*/ 148856 h 3790608"/>
              <a:gd name="connsiteX8" fmla="*/ 168279 w 4097494"/>
              <a:gd name="connsiteY8" fmla="*/ 159489 h 3790608"/>
              <a:gd name="connsiteX9" fmla="*/ 125749 w 4097494"/>
              <a:gd name="connsiteY9" fmla="*/ 255182 h 3790608"/>
              <a:gd name="connsiteX10" fmla="*/ 115116 w 4097494"/>
              <a:gd name="connsiteY10" fmla="*/ 287079 h 3790608"/>
              <a:gd name="connsiteX11" fmla="*/ 104484 w 4097494"/>
              <a:gd name="connsiteY11" fmla="*/ 318977 h 3790608"/>
              <a:gd name="connsiteX12" fmla="*/ 83219 w 4097494"/>
              <a:gd name="connsiteY12" fmla="*/ 350875 h 3790608"/>
              <a:gd name="connsiteX13" fmla="*/ 72586 w 4097494"/>
              <a:gd name="connsiteY13" fmla="*/ 393405 h 3790608"/>
              <a:gd name="connsiteX14" fmla="*/ 61954 w 4097494"/>
              <a:gd name="connsiteY14" fmla="*/ 425303 h 3790608"/>
              <a:gd name="connsiteX15" fmla="*/ 51321 w 4097494"/>
              <a:gd name="connsiteY15" fmla="*/ 510363 h 3790608"/>
              <a:gd name="connsiteX16" fmla="*/ 30056 w 4097494"/>
              <a:gd name="connsiteY16" fmla="*/ 616689 h 3790608"/>
              <a:gd name="connsiteX17" fmla="*/ 51321 w 4097494"/>
              <a:gd name="connsiteY17" fmla="*/ 1169582 h 3790608"/>
              <a:gd name="connsiteX18" fmla="*/ 61954 w 4097494"/>
              <a:gd name="connsiteY18" fmla="*/ 1201479 h 3790608"/>
              <a:gd name="connsiteX19" fmla="*/ 83219 w 4097494"/>
              <a:gd name="connsiteY19" fmla="*/ 1275907 h 3790608"/>
              <a:gd name="connsiteX20" fmla="*/ 125749 w 4097494"/>
              <a:gd name="connsiteY20" fmla="*/ 1339703 h 3790608"/>
              <a:gd name="connsiteX21" fmla="*/ 168279 w 4097494"/>
              <a:gd name="connsiteY21" fmla="*/ 1392866 h 3790608"/>
              <a:gd name="connsiteX22" fmla="*/ 200177 w 4097494"/>
              <a:gd name="connsiteY22" fmla="*/ 1499191 h 3790608"/>
              <a:gd name="connsiteX23" fmla="*/ 221442 w 4097494"/>
              <a:gd name="connsiteY23" fmla="*/ 1531089 h 3790608"/>
              <a:gd name="connsiteX24" fmla="*/ 253340 w 4097494"/>
              <a:gd name="connsiteY24" fmla="*/ 1552354 h 3790608"/>
              <a:gd name="connsiteX25" fmla="*/ 263972 w 4097494"/>
              <a:gd name="connsiteY25" fmla="*/ 1584252 h 3790608"/>
              <a:gd name="connsiteX26" fmla="*/ 306502 w 4097494"/>
              <a:gd name="connsiteY26" fmla="*/ 1648047 h 3790608"/>
              <a:gd name="connsiteX27" fmla="*/ 338400 w 4097494"/>
              <a:gd name="connsiteY27" fmla="*/ 1711842 h 3790608"/>
              <a:gd name="connsiteX28" fmla="*/ 327767 w 4097494"/>
              <a:gd name="connsiteY28" fmla="*/ 1945759 h 3790608"/>
              <a:gd name="connsiteX29" fmla="*/ 306502 w 4097494"/>
              <a:gd name="connsiteY29" fmla="*/ 2041452 h 3790608"/>
              <a:gd name="connsiteX30" fmla="*/ 295870 w 4097494"/>
              <a:gd name="connsiteY30" fmla="*/ 2083982 h 3790608"/>
              <a:gd name="connsiteX31" fmla="*/ 263972 w 4097494"/>
              <a:gd name="connsiteY31" fmla="*/ 2179675 h 3790608"/>
              <a:gd name="connsiteX32" fmla="*/ 253340 w 4097494"/>
              <a:gd name="connsiteY32" fmla="*/ 2211573 h 3790608"/>
              <a:gd name="connsiteX33" fmla="*/ 242707 w 4097494"/>
              <a:gd name="connsiteY33" fmla="*/ 2254103 h 3790608"/>
              <a:gd name="connsiteX34" fmla="*/ 221442 w 4097494"/>
              <a:gd name="connsiteY34" fmla="*/ 2296633 h 3790608"/>
              <a:gd name="connsiteX35" fmla="*/ 200177 w 4097494"/>
              <a:gd name="connsiteY35" fmla="*/ 2360428 h 3790608"/>
              <a:gd name="connsiteX36" fmla="*/ 189544 w 4097494"/>
              <a:gd name="connsiteY36" fmla="*/ 2392326 h 3790608"/>
              <a:gd name="connsiteX37" fmla="*/ 168279 w 4097494"/>
              <a:gd name="connsiteY37" fmla="*/ 2424224 h 3790608"/>
              <a:gd name="connsiteX38" fmla="*/ 136381 w 4097494"/>
              <a:gd name="connsiteY38" fmla="*/ 2541182 h 3790608"/>
              <a:gd name="connsiteX39" fmla="*/ 104484 w 4097494"/>
              <a:gd name="connsiteY39" fmla="*/ 2658140 h 3790608"/>
              <a:gd name="connsiteX40" fmla="*/ 93851 w 4097494"/>
              <a:gd name="connsiteY40" fmla="*/ 2743200 h 3790608"/>
              <a:gd name="connsiteX41" fmla="*/ 83219 w 4097494"/>
              <a:gd name="connsiteY41" fmla="*/ 2966484 h 3790608"/>
              <a:gd name="connsiteX42" fmla="*/ 72586 w 4097494"/>
              <a:gd name="connsiteY42" fmla="*/ 2998382 h 3790608"/>
              <a:gd name="connsiteX43" fmla="*/ 61954 w 4097494"/>
              <a:gd name="connsiteY43" fmla="*/ 3104707 h 3790608"/>
              <a:gd name="connsiteX44" fmla="*/ 83219 w 4097494"/>
              <a:gd name="connsiteY44" fmla="*/ 3317359 h 3790608"/>
              <a:gd name="connsiteX45" fmla="*/ 93851 w 4097494"/>
              <a:gd name="connsiteY45" fmla="*/ 3349256 h 3790608"/>
              <a:gd name="connsiteX46" fmla="*/ 125749 w 4097494"/>
              <a:gd name="connsiteY46" fmla="*/ 3381154 h 3790608"/>
              <a:gd name="connsiteX47" fmla="*/ 147014 w 4097494"/>
              <a:gd name="connsiteY47" fmla="*/ 3413052 h 3790608"/>
              <a:gd name="connsiteX48" fmla="*/ 210809 w 4097494"/>
              <a:gd name="connsiteY48" fmla="*/ 3455582 h 3790608"/>
              <a:gd name="connsiteX49" fmla="*/ 253340 w 4097494"/>
              <a:gd name="connsiteY49" fmla="*/ 3508745 h 3790608"/>
              <a:gd name="connsiteX50" fmla="*/ 306502 w 4097494"/>
              <a:gd name="connsiteY50" fmla="*/ 3572540 h 3790608"/>
              <a:gd name="connsiteX51" fmla="*/ 370298 w 4097494"/>
              <a:gd name="connsiteY51" fmla="*/ 3615070 h 3790608"/>
              <a:gd name="connsiteX52" fmla="*/ 402195 w 4097494"/>
              <a:gd name="connsiteY52" fmla="*/ 3636335 h 3790608"/>
              <a:gd name="connsiteX53" fmla="*/ 487256 w 4097494"/>
              <a:gd name="connsiteY53" fmla="*/ 3646968 h 3790608"/>
              <a:gd name="connsiteX54" fmla="*/ 529786 w 4097494"/>
              <a:gd name="connsiteY54" fmla="*/ 3657600 h 3790608"/>
              <a:gd name="connsiteX55" fmla="*/ 678642 w 4097494"/>
              <a:gd name="connsiteY55" fmla="*/ 3678866 h 3790608"/>
              <a:gd name="connsiteX56" fmla="*/ 731805 w 4097494"/>
              <a:gd name="connsiteY56" fmla="*/ 3689498 h 3790608"/>
              <a:gd name="connsiteX57" fmla="*/ 1444186 w 4097494"/>
              <a:gd name="connsiteY57" fmla="*/ 3700131 h 3790608"/>
              <a:gd name="connsiteX58" fmla="*/ 2730726 w 4097494"/>
              <a:gd name="connsiteY58" fmla="*/ 3700131 h 3790608"/>
              <a:gd name="connsiteX59" fmla="*/ 2794521 w 4097494"/>
              <a:gd name="connsiteY59" fmla="*/ 3678866 h 3790608"/>
              <a:gd name="connsiteX60" fmla="*/ 2900847 w 4097494"/>
              <a:gd name="connsiteY60" fmla="*/ 3668233 h 3790608"/>
              <a:gd name="connsiteX61" fmla="*/ 3241088 w 4097494"/>
              <a:gd name="connsiteY61" fmla="*/ 3646968 h 3790608"/>
              <a:gd name="connsiteX62" fmla="*/ 3358047 w 4097494"/>
              <a:gd name="connsiteY62" fmla="*/ 3625703 h 3790608"/>
              <a:gd name="connsiteX63" fmla="*/ 3432474 w 4097494"/>
              <a:gd name="connsiteY63" fmla="*/ 3615070 h 3790608"/>
              <a:gd name="connsiteX64" fmla="*/ 3528167 w 4097494"/>
              <a:gd name="connsiteY64" fmla="*/ 3583173 h 3790608"/>
              <a:gd name="connsiteX65" fmla="*/ 3560065 w 4097494"/>
              <a:gd name="connsiteY65" fmla="*/ 3572540 h 3790608"/>
              <a:gd name="connsiteX66" fmla="*/ 3591963 w 4097494"/>
              <a:gd name="connsiteY66" fmla="*/ 3561907 h 3790608"/>
              <a:gd name="connsiteX67" fmla="*/ 3708921 w 4097494"/>
              <a:gd name="connsiteY67" fmla="*/ 3530010 h 3790608"/>
              <a:gd name="connsiteX68" fmla="*/ 3740819 w 4097494"/>
              <a:gd name="connsiteY68" fmla="*/ 3519377 h 3790608"/>
              <a:gd name="connsiteX69" fmla="*/ 3804614 w 4097494"/>
              <a:gd name="connsiteY69" fmla="*/ 3487479 h 3790608"/>
              <a:gd name="connsiteX70" fmla="*/ 3836512 w 4097494"/>
              <a:gd name="connsiteY70" fmla="*/ 3455582 h 3790608"/>
              <a:gd name="connsiteX71" fmla="*/ 3868409 w 4097494"/>
              <a:gd name="connsiteY71" fmla="*/ 3434317 h 3790608"/>
              <a:gd name="connsiteX72" fmla="*/ 3910940 w 4097494"/>
              <a:gd name="connsiteY72" fmla="*/ 3381154 h 3790608"/>
              <a:gd name="connsiteX73" fmla="*/ 3942837 w 4097494"/>
              <a:gd name="connsiteY73" fmla="*/ 3370521 h 3790608"/>
              <a:gd name="connsiteX74" fmla="*/ 3964102 w 4097494"/>
              <a:gd name="connsiteY74" fmla="*/ 3338624 h 3790608"/>
              <a:gd name="connsiteX75" fmla="*/ 3985367 w 4097494"/>
              <a:gd name="connsiteY75" fmla="*/ 3274828 h 3790608"/>
              <a:gd name="connsiteX76" fmla="*/ 4038530 w 4097494"/>
              <a:gd name="connsiteY76" fmla="*/ 3221666 h 3790608"/>
              <a:gd name="connsiteX77" fmla="*/ 4059795 w 4097494"/>
              <a:gd name="connsiteY77" fmla="*/ 3147238 h 3790608"/>
              <a:gd name="connsiteX78" fmla="*/ 4081060 w 4097494"/>
              <a:gd name="connsiteY78" fmla="*/ 3083442 h 3790608"/>
              <a:gd name="connsiteX79" fmla="*/ 4091693 w 4097494"/>
              <a:gd name="connsiteY79" fmla="*/ 3051545 h 3790608"/>
              <a:gd name="connsiteX80" fmla="*/ 4059795 w 4097494"/>
              <a:gd name="connsiteY80" fmla="*/ 2796363 h 3790608"/>
              <a:gd name="connsiteX81" fmla="*/ 4017265 w 4097494"/>
              <a:gd name="connsiteY81" fmla="*/ 2743200 h 3790608"/>
              <a:gd name="connsiteX82" fmla="*/ 3964102 w 4097494"/>
              <a:gd name="connsiteY82" fmla="*/ 2647507 h 3790608"/>
              <a:gd name="connsiteX83" fmla="*/ 3921572 w 4097494"/>
              <a:gd name="connsiteY83" fmla="*/ 2573079 h 3790608"/>
              <a:gd name="connsiteX84" fmla="*/ 3857777 w 4097494"/>
              <a:gd name="connsiteY84" fmla="*/ 2509284 h 3790608"/>
              <a:gd name="connsiteX85" fmla="*/ 3815247 w 4097494"/>
              <a:gd name="connsiteY85" fmla="*/ 2413591 h 3790608"/>
              <a:gd name="connsiteX86" fmla="*/ 3762084 w 4097494"/>
              <a:gd name="connsiteY86" fmla="*/ 2360428 h 3790608"/>
              <a:gd name="connsiteX87" fmla="*/ 3730186 w 4097494"/>
              <a:gd name="connsiteY87" fmla="*/ 2349796 h 3790608"/>
              <a:gd name="connsiteX88" fmla="*/ 3645126 w 4097494"/>
              <a:gd name="connsiteY88" fmla="*/ 2275368 h 3790608"/>
              <a:gd name="connsiteX89" fmla="*/ 3602595 w 4097494"/>
              <a:gd name="connsiteY89" fmla="*/ 2222205 h 3790608"/>
              <a:gd name="connsiteX90" fmla="*/ 3602595 w 4097494"/>
              <a:gd name="connsiteY90" fmla="*/ 1988289 h 3790608"/>
              <a:gd name="connsiteX91" fmla="*/ 3613228 w 4097494"/>
              <a:gd name="connsiteY91" fmla="*/ 1945759 h 3790608"/>
              <a:gd name="connsiteX92" fmla="*/ 3634493 w 4097494"/>
              <a:gd name="connsiteY92" fmla="*/ 1924493 h 3790608"/>
              <a:gd name="connsiteX93" fmla="*/ 3655758 w 4097494"/>
              <a:gd name="connsiteY93" fmla="*/ 1881963 h 3790608"/>
              <a:gd name="connsiteX94" fmla="*/ 3687656 w 4097494"/>
              <a:gd name="connsiteY94" fmla="*/ 1796903 h 3790608"/>
              <a:gd name="connsiteX95" fmla="*/ 3708921 w 4097494"/>
              <a:gd name="connsiteY95" fmla="*/ 1701210 h 3790608"/>
              <a:gd name="connsiteX96" fmla="*/ 3730186 w 4097494"/>
              <a:gd name="connsiteY96" fmla="*/ 1637414 h 3790608"/>
              <a:gd name="connsiteX97" fmla="*/ 3751451 w 4097494"/>
              <a:gd name="connsiteY97" fmla="*/ 1594884 h 3790608"/>
              <a:gd name="connsiteX98" fmla="*/ 3762084 w 4097494"/>
              <a:gd name="connsiteY98" fmla="*/ 1541721 h 3790608"/>
              <a:gd name="connsiteX99" fmla="*/ 3772716 w 4097494"/>
              <a:gd name="connsiteY99" fmla="*/ 1456661 h 3790608"/>
              <a:gd name="connsiteX100" fmla="*/ 3804614 w 4097494"/>
              <a:gd name="connsiteY100" fmla="*/ 1382233 h 3790608"/>
              <a:gd name="connsiteX101" fmla="*/ 3815247 w 4097494"/>
              <a:gd name="connsiteY101" fmla="*/ 1286540 h 3790608"/>
              <a:gd name="connsiteX102" fmla="*/ 3836512 w 4097494"/>
              <a:gd name="connsiteY102" fmla="*/ 1212112 h 3790608"/>
              <a:gd name="connsiteX103" fmla="*/ 3857777 w 4097494"/>
              <a:gd name="connsiteY103" fmla="*/ 1137684 h 3790608"/>
              <a:gd name="connsiteX104" fmla="*/ 3847144 w 4097494"/>
              <a:gd name="connsiteY104" fmla="*/ 1084521 h 3790608"/>
              <a:gd name="connsiteX105" fmla="*/ 3815247 w 4097494"/>
              <a:gd name="connsiteY105" fmla="*/ 1052624 h 3790608"/>
              <a:gd name="connsiteX106" fmla="*/ 3793981 w 4097494"/>
              <a:gd name="connsiteY106" fmla="*/ 1010093 h 3790608"/>
              <a:gd name="connsiteX107" fmla="*/ 3772716 w 4097494"/>
              <a:gd name="connsiteY107" fmla="*/ 914400 h 3790608"/>
              <a:gd name="connsiteX108" fmla="*/ 3762084 w 4097494"/>
              <a:gd name="connsiteY108" fmla="*/ 861238 h 3790608"/>
              <a:gd name="connsiteX109" fmla="*/ 3751451 w 4097494"/>
              <a:gd name="connsiteY109" fmla="*/ 829340 h 3790608"/>
              <a:gd name="connsiteX110" fmla="*/ 3666391 w 4097494"/>
              <a:gd name="connsiteY110" fmla="*/ 754912 h 3790608"/>
              <a:gd name="connsiteX111" fmla="*/ 3623860 w 4097494"/>
              <a:gd name="connsiteY111" fmla="*/ 723014 h 3790608"/>
              <a:gd name="connsiteX112" fmla="*/ 3528167 w 4097494"/>
              <a:gd name="connsiteY112" fmla="*/ 680484 h 3790608"/>
              <a:gd name="connsiteX113" fmla="*/ 3496270 w 4097494"/>
              <a:gd name="connsiteY113" fmla="*/ 659219 h 3790608"/>
              <a:gd name="connsiteX114" fmla="*/ 3464372 w 4097494"/>
              <a:gd name="connsiteY114" fmla="*/ 627321 h 3790608"/>
              <a:gd name="connsiteX115" fmla="*/ 3400577 w 4097494"/>
              <a:gd name="connsiteY115" fmla="*/ 606056 h 3790608"/>
              <a:gd name="connsiteX116" fmla="*/ 3358047 w 4097494"/>
              <a:gd name="connsiteY116" fmla="*/ 574159 h 3790608"/>
              <a:gd name="connsiteX117" fmla="*/ 3336781 w 4097494"/>
              <a:gd name="connsiteY117" fmla="*/ 552893 h 3790608"/>
              <a:gd name="connsiteX118" fmla="*/ 3262354 w 4097494"/>
              <a:gd name="connsiteY118" fmla="*/ 531628 h 3790608"/>
              <a:gd name="connsiteX119" fmla="*/ 3166660 w 4097494"/>
              <a:gd name="connsiteY119" fmla="*/ 467833 h 3790608"/>
              <a:gd name="connsiteX120" fmla="*/ 3134763 w 4097494"/>
              <a:gd name="connsiteY120" fmla="*/ 446568 h 3790608"/>
              <a:gd name="connsiteX121" fmla="*/ 3070967 w 4097494"/>
              <a:gd name="connsiteY121" fmla="*/ 425303 h 3790608"/>
              <a:gd name="connsiteX122" fmla="*/ 3007172 w 4097494"/>
              <a:gd name="connsiteY122" fmla="*/ 404038 h 3790608"/>
              <a:gd name="connsiteX123" fmla="*/ 2868949 w 4097494"/>
              <a:gd name="connsiteY123" fmla="*/ 382773 h 3790608"/>
              <a:gd name="connsiteX124" fmla="*/ 2709460 w 4097494"/>
              <a:gd name="connsiteY124" fmla="*/ 329610 h 3790608"/>
              <a:gd name="connsiteX125" fmla="*/ 2656298 w 4097494"/>
              <a:gd name="connsiteY125" fmla="*/ 318977 h 3790608"/>
              <a:gd name="connsiteX126" fmla="*/ 2592502 w 4097494"/>
              <a:gd name="connsiteY126" fmla="*/ 297712 h 3790608"/>
              <a:gd name="connsiteX127" fmla="*/ 2507442 w 4097494"/>
              <a:gd name="connsiteY127" fmla="*/ 287079 h 3790608"/>
              <a:gd name="connsiteX128" fmla="*/ 2443647 w 4097494"/>
              <a:gd name="connsiteY128" fmla="*/ 276447 h 3790608"/>
              <a:gd name="connsiteX129" fmla="*/ 2337321 w 4097494"/>
              <a:gd name="connsiteY129" fmla="*/ 265814 h 3790608"/>
              <a:gd name="connsiteX130" fmla="*/ 2209730 w 4097494"/>
              <a:gd name="connsiteY130" fmla="*/ 223284 h 3790608"/>
              <a:gd name="connsiteX131" fmla="*/ 2177833 w 4097494"/>
              <a:gd name="connsiteY131" fmla="*/ 212652 h 3790608"/>
              <a:gd name="connsiteX132" fmla="*/ 1954549 w 4097494"/>
              <a:gd name="connsiteY132" fmla="*/ 202019 h 3790608"/>
              <a:gd name="connsiteX133" fmla="*/ 1741898 w 4097494"/>
              <a:gd name="connsiteY133" fmla="*/ 180754 h 3790608"/>
              <a:gd name="connsiteX134" fmla="*/ 1603674 w 4097494"/>
              <a:gd name="connsiteY134" fmla="*/ 170121 h 3790608"/>
              <a:gd name="connsiteX135" fmla="*/ 1454819 w 4097494"/>
              <a:gd name="connsiteY135" fmla="*/ 148856 h 3790608"/>
              <a:gd name="connsiteX136" fmla="*/ 1412288 w 4097494"/>
              <a:gd name="connsiteY136" fmla="*/ 138224 h 3790608"/>
              <a:gd name="connsiteX137" fmla="*/ 1348493 w 4097494"/>
              <a:gd name="connsiteY137" fmla="*/ 116959 h 3790608"/>
              <a:gd name="connsiteX138" fmla="*/ 1252800 w 4097494"/>
              <a:gd name="connsiteY138" fmla="*/ 74428 h 3790608"/>
              <a:gd name="connsiteX139" fmla="*/ 1220902 w 4097494"/>
              <a:gd name="connsiteY139" fmla="*/ 63796 h 3790608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731805 w 4097494"/>
              <a:gd name="connsiteY56" fmla="*/ 3689498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385707 w 4097494"/>
              <a:gd name="connsiteY57" fmla="*/ 3611526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6115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678642 w 4097494"/>
              <a:gd name="connsiteY55" fmla="*/ 36788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772716 w 4097494"/>
              <a:gd name="connsiteY107" fmla="*/ 914400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793981 w 4097494"/>
              <a:gd name="connsiteY106" fmla="*/ 1010093 h 3728715"/>
              <a:gd name="connsiteX107" fmla="*/ 3824107 w 4097494"/>
              <a:gd name="connsiteY107" fmla="*/ 944527 h 3728715"/>
              <a:gd name="connsiteX108" fmla="*/ 3762084 w 4097494"/>
              <a:gd name="connsiteY108" fmla="*/ 861238 h 3728715"/>
              <a:gd name="connsiteX109" fmla="*/ 3751451 w 4097494"/>
              <a:gd name="connsiteY109" fmla="*/ 829340 h 3728715"/>
              <a:gd name="connsiteX110" fmla="*/ 3666391 w 4097494"/>
              <a:gd name="connsiteY110" fmla="*/ 754912 h 3728715"/>
              <a:gd name="connsiteX111" fmla="*/ 3623860 w 4097494"/>
              <a:gd name="connsiteY111" fmla="*/ 723014 h 3728715"/>
              <a:gd name="connsiteX112" fmla="*/ 3528167 w 4097494"/>
              <a:gd name="connsiteY112" fmla="*/ 680484 h 3728715"/>
              <a:gd name="connsiteX113" fmla="*/ 3496270 w 4097494"/>
              <a:gd name="connsiteY113" fmla="*/ 659219 h 3728715"/>
              <a:gd name="connsiteX114" fmla="*/ 3464372 w 4097494"/>
              <a:gd name="connsiteY114" fmla="*/ 627321 h 3728715"/>
              <a:gd name="connsiteX115" fmla="*/ 3400577 w 4097494"/>
              <a:gd name="connsiteY115" fmla="*/ 606056 h 3728715"/>
              <a:gd name="connsiteX116" fmla="*/ 3358047 w 4097494"/>
              <a:gd name="connsiteY116" fmla="*/ 574159 h 3728715"/>
              <a:gd name="connsiteX117" fmla="*/ 3336781 w 4097494"/>
              <a:gd name="connsiteY117" fmla="*/ 552893 h 3728715"/>
              <a:gd name="connsiteX118" fmla="*/ 3262354 w 4097494"/>
              <a:gd name="connsiteY118" fmla="*/ 531628 h 3728715"/>
              <a:gd name="connsiteX119" fmla="*/ 3166660 w 4097494"/>
              <a:gd name="connsiteY119" fmla="*/ 467833 h 3728715"/>
              <a:gd name="connsiteX120" fmla="*/ 3134763 w 4097494"/>
              <a:gd name="connsiteY120" fmla="*/ 446568 h 3728715"/>
              <a:gd name="connsiteX121" fmla="*/ 3070967 w 4097494"/>
              <a:gd name="connsiteY121" fmla="*/ 425303 h 3728715"/>
              <a:gd name="connsiteX122" fmla="*/ 3007172 w 4097494"/>
              <a:gd name="connsiteY122" fmla="*/ 404038 h 3728715"/>
              <a:gd name="connsiteX123" fmla="*/ 2868949 w 4097494"/>
              <a:gd name="connsiteY123" fmla="*/ 382773 h 3728715"/>
              <a:gd name="connsiteX124" fmla="*/ 2709460 w 4097494"/>
              <a:gd name="connsiteY124" fmla="*/ 329610 h 3728715"/>
              <a:gd name="connsiteX125" fmla="*/ 2656298 w 4097494"/>
              <a:gd name="connsiteY125" fmla="*/ 318977 h 3728715"/>
              <a:gd name="connsiteX126" fmla="*/ 2592502 w 4097494"/>
              <a:gd name="connsiteY126" fmla="*/ 297712 h 3728715"/>
              <a:gd name="connsiteX127" fmla="*/ 2507442 w 4097494"/>
              <a:gd name="connsiteY127" fmla="*/ 287079 h 3728715"/>
              <a:gd name="connsiteX128" fmla="*/ 2443647 w 4097494"/>
              <a:gd name="connsiteY128" fmla="*/ 276447 h 3728715"/>
              <a:gd name="connsiteX129" fmla="*/ 2337321 w 4097494"/>
              <a:gd name="connsiteY129" fmla="*/ 265814 h 3728715"/>
              <a:gd name="connsiteX130" fmla="*/ 2209730 w 4097494"/>
              <a:gd name="connsiteY130" fmla="*/ 223284 h 3728715"/>
              <a:gd name="connsiteX131" fmla="*/ 2177833 w 4097494"/>
              <a:gd name="connsiteY131" fmla="*/ 212652 h 3728715"/>
              <a:gd name="connsiteX132" fmla="*/ 1954549 w 4097494"/>
              <a:gd name="connsiteY132" fmla="*/ 202019 h 3728715"/>
              <a:gd name="connsiteX133" fmla="*/ 1741898 w 4097494"/>
              <a:gd name="connsiteY133" fmla="*/ 180754 h 3728715"/>
              <a:gd name="connsiteX134" fmla="*/ 1603674 w 4097494"/>
              <a:gd name="connsiteY134" fmla="*/ 170121 h 3728715"/>
              <a:gd name="connsiteX135" fmla="*/ 1454819 w 4097494"/>
              <a:gd name="connsiteY135" fmla="*/ 148856 h 3728715"/>
              <a:gd name="connsiteX136" fmla="*/ 1412288 w 4097494"/>
              <a:gd name="connsiteY136" fmla="*/ 138224 h 3728715"/>
              <a:gd name="connsiteX137" fmla="*/ 1348493 w 4097494"/>
              <a:gd name="connsiteY137" fmla="*/ 116959 h 3728715"/>
              <a:gd name="connsiteX138" fmla="*/ 1252800 w 4097494"/>
              <a:gd name="connsiteY138" fmla="*/ 74428 h 3728715"/>
              <a:gd name="connsiteX139" fmla="*/ 1220902 w 4097494"/>
              <a:gd name="connsiteY139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15247 w 4097494"/>
              <a:gd name="connsiteY105" fmla="*/ 1052624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04614 w 4097494"/>
              <a:gd name="connsiteY100" fmla="*/ 1382233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772716 w 4097494"/>
              <a:gd name="connsiteY99" fmla="*/ 1456661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772716 w 4097494"/>
              <a:gd name="connsiteY100" fmla="*/ 1456661 h 3728715"/>
              <a:gd name="connsiteX101" fmla="*/ 3824107 w 4097494"/>
              <a:gd name="connsiteY101" fmla="*/ 1401727 h 3728715"/>
              <a:gd name="connsiteX102" fmla="*/ 3815247 w 4097494"/>
              <a:gd name="connsiteY102" fmla="*/ 1286540 h 3728715"/>
              <a:gd name="connsiteX103" fmla="*/ 3836512 w 4097494"/>
              <a:gd name="connsiteY103" fmla="*/ 1212112 h 3728715"/>
              <a:gd name="connsiteX104" fmla="*/ 3857777 w 4097494"/>
              <a:gd name="connsiteY104" fmla="*/ 1137684 h 3728715"/>
              <a:gd name="connsiteX105" fmla="*/ 3847144 w 4097494"/>
              <a:gd name="connsiteY105" fmla="*/ 1084521 h 3728715"/>
              <a:gd name="connsiteX106" fmla="*/ 3824107 w 4097494"/>
              <a:gd name="connsiteY106" fmla="*/ 944527 h 3728715"/>
              <a:gd name="connsiteX107" fmla="*/ 3762084 w 4097494"/>
              <a:gd name="connsiteY107" fmla="*/ 861238 h 3728715"/>
              <a:gd name="connsiteX108" fmla="*/ 3751451 w 4097494"/>
              <a:gd name="connsiteY108" fmla="*/ 829340 h 3728715"/>
              <a:gd name="connsiteX109" fmla="*/ 3666391 w 4097494"/>
              <a:gd name="connsiteY109" fmla="*/ 754912 h 3728715"/>
              <a:gd name="connsiteX110" fmla="*/ 3623860 w 4097494"/>
              <a:gd name="connsiteY110" fmla="*/ 723014 h 3728715"/>
              <a:gd name="connsiteX111" fmla="*/ 3528167 w 4097494"/>
              <a:gd name="connsiteY111" fmla="*/ 680484 h 3728715"/>
              <a:gd name="connsiteX112" fmla="*/ 3496270 w 4097494"/>
              <a:gd name="connsiteY112" fmla="*/ 659219 h 3728715"/>
              <a:gd name="connsiteX113" fmla="*/ 3464372 w 4097494"/>
              <a:gd name="connsiteY113" fmla="*/ 627321 h 3728715"/>
              <a:gd name="connsiteX114" fmla="*/ 3400577 w 4097494"/>
              <a:gd name="connsiteY114" fmla="*/ 606056 h 3728715"/>
              <a:gd name="connsiteX115" fmla="*/ 3358047 w 4097494"/>
              <a:gd name="connsiteY115" fmla="*/ 574159 h 3728715"/>
              <a:gd name="connsiteX116" fmla="*/ 3336781 w 4097494"/>
              <a:gd name="connsiteY116" fmla="*/ 552893 h 3728715"/>
              <a:gd name="connsiteX117" fmla="*/ 3262354 w 4097494"/>
              <a:gd name="connsiteY117" fmla="*/ 531628 h 3728715"/>
              <a:gd name="connsiteX118" fmla="*/ 3166660 w 4097494"/>
              <a:gd name="connsiteY118" fmla="*/ 467833 h 3728715"/>
              <a:gd name="connsiteX119" fmla="*/ 3134763 w 4097494"/>
              <a:gd name="connsiteY119" fmla="*/ 446568 h 3728715"/>
              <a:gd name="connsiteX120" fmla="*/ 3070967 w 4097494"/>
              <a:gd name="connsiteY120" fmla="*/ 425303 h 3728715"/>
              <a:gd name="connsiteX121" fmla="*/ 3007172 w 4097494"/>
              <a:gd name="connsiteY121" fmla="*/ 404038 h 3728715"/>
              <a:gd name="connsiteX122" fmla="*/ 2868949 w 4097494"/>
              <a:gd name="connsiteY122" fmla="*/ 382773 h 3728715"/>
              <a:gd name="connsiteX123" fmla="*/ 2709460 w 4097494"/>
              <a:gd name="connsiteY123" fmla="*/ 329610 h 3728715"/>
              <a:gd name="connsiteX124" fmla="*/ 2656298 w 4097494"/>
              <a:gd name="connsiteY124" fmla="*/ 318977 h 3728715"/>
              <a:gd name="connsiteX125" fmla="*/ 2592502 w 4097494"/>
              <a:gd name="connsiteY125" fmla="*/ 297712 h 3728715"/>
              <a:gd name="connsiteX126" fmla="*/ 2507442 w 4097494"/>
              <a:gd name="connsiteY126" fmla="*/ 287079 h 3728715"/>
              <a:gd name="connsiteX127" fmla="*/ 2443647 w 4097494"/>
              <a:gd name="connsiteY127" fmla="*/ 276447 h 3728715"/>
              <a:gd name="connsiteX128" fmla="*/ 2337321 w 4097494"/>
              <a:gd name="connsiteY128" fmla="*/ 265814 h 3728715"/>
              <a:gd name="connsiteX129" fmla="*/ 2209730 w 4097494"/>
              <a:gd name="connsiteY129" fmla="*/ 223284 h 3728715"/>
              <a:gd name="connsiteX130" fmla="*/ 2177833 w 4097494"/>
              <a:gd name="connsiteY130" fmla="*/ 212652 h 3728715"/>
              <a:gd name="connsiteX131" fmla="*/ 1954549 w 4097494"/>
              <a:gd name="connsiteY131" fmla="*/ 202019 h 3728715"/>
              <a:gd name="connsiteX132" fmla="*/ 1741898 w 4097494"/>
              <a:gd name="connsiteY132" fmla="*/ 180754 h 3728715"/>
              <a:gd name="connsiteX133" fmla="*/ 1603674 w 4097494"/>
              <a:gd name="connsiteY133" fmla="*/ 170121 h 3728715"/>
              <a:gd name="connsiteX134" fmla="*/ 1454819 w 4097494"/>
              <a:gd name="connsiteY134" fmla="*/ 148856 h 3728715"/>
              <a:gd name="connsiteX135" fmla="*/ 1412288 w 4097494"/>
              <a:gd name="connsiteY135" fmla="*/ 138224 h 3728715"/>
              <a:gd name="connsiteX136" fmla="*/ 1348493 w 4097494"/>
              <a:gd name="connsiteY136" fmla="*/ 116959 h 3728715"/>
              <a:gd name="connsiteX137" fmla="*/ 1252800 w 4097494"/>
              <a:gd name="connsiteY137" fmla="*/ 74428 h 3728715"/>
              <a:gd name="connsiteX138" fmla="*/ 1220902 w 4097494"/>
              <a:gd name="connsiteY138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762084 w 4097494"/>
              <a:gd name="connsiteY98" fmla="*/ 1541721 h 3728715"/>
              <a:gd name="connsiteX99" fmla="*/ 3824107 w 4097494"/>
              <a:gd name="connsiteY99" fmla="*/ 1554127 h 3728715"/>
              <a:gd name="connsiteX100" fmla="*/ 3824107 w 4097494"/>
              <a:gd name="connsiteY100" fmla="*/ 1401727 h 3728715"/>
              <a:gd name="connsiteX101" fmla="*/ 3815247 w 4097494"/>
              <a:gd name="connsiteY101" fmla="*/ 1286540 h 3728715"/>
              <a:gd name="connsiteX102" fmla="*/ 3836512 w 4097494"/>
              <a:gd name="connsiteY102" fmla="*/ 1212112 h 3728715"/>
              <a:gd name="connsiteX103" fmla="*/ 3857777 w 4097494"/>
              <a:gd name="connsiteY103" fmla="*/ 1137684 h 3728715"/>
              <a:gd name="connsiteX104" fmla="*/ 3847144 w 4097494"/>
              <a:gd name="connsiteY104" fmla="*/ 1084521 h 3728715"/>
              <a:gd name="connsiteX105" fmla="*/ 3824107 w 4097494"/>
              <a:gd name="connsiteY105" fmla="*/ 944527 h 3728715"/>
              <a:gd name="connsiteX106" fmla="*/ 3762084 w 4097494"/>
              <a:gd name="connsiteY106" fmla="*/ 861238 h 3728715"/>
              <a:gd name="connsiteX107" fmla="*/ 3751451 w 4097494"/>
              <a:gd name="connsiteY107" fmla="*/ 829340 h 3728715"/>
              <a:gd name="connsiteX108" fmla="*/ 3666391 w 4097494"/>
              <a:gd name="connsiteY108" fmla="*/ 754912 h 3728715"/>
              <a:gd name="connsiteX109" fmla="*/ 3623860 w 4097494"/>
              <a:gd name="connsiteY109" fmla="*/ 723014 h 3728715"/>
              <a:gd name="connsiteX110" fmla="*/ 3528167 w 4097494"/>
              <a:gd name="connsiteY110" fmla="*/ 680484 h 3728715"/>
              <a:gd name="connsiteX111" fmla="*/ 3496270 w 4097494"/>
              <a:gd name="connsiteY111" fmla="*/ 659219 h 3728715"/>
              <a:gd name="connsiteX112" fmla="*/ 3464372 w 4097494"/>
              <a:gd name="connsiteY112" fmla="*/ 627321 h 3728715"/>
              <a:gd name="connsiteX113" fmla="*/ 3400577 w 4097494"/>
              <a:gd name="connsiteY113" fmla="*/ 606056 h 3728715"/>
              <a:gd name="connsiteX114" fmla="*/ 3358047 w 4097494"/>
              <a:gd name="connsiteY114" fmla="*/ 574159 h 3728715"/>
              <a:gd name="connsiteX115" fmla="*/ 3336781 w 4097494"/>
              <a:gd name="connsiteY115" fmla="*/ 552893 h 3728715"/>
              <a:gd name="connsiteX116" fmla="*/ 3262354 w 4097494"/>
              <a:gd name="connsiteY116" fmla="*/ 531628 h 3728715"/>
              <a:gd name="connsiteX117" fmla="*/ 3166660 w 4097494"/>
              <a:gd name="connsiteY117" fmla="*/ 467833 h 3728715"/>
              <a:gd name="connsiteX118" fmla="*/ 3134763 w 4097494"/>
              <a:gd name="connsiteY118" fmla="*/ 446568 h 3728715"/>
              <a:gd name="connsiteX119" fmla="*/ 3070967 w 4097494"/>
              <a:gd name="connsiteY119" fmla="*/ 425303 h 3728715"/>
              <a:gd name="connsiteX120" fmla="*/ 3007172 w 4097494"/>
              <a:gd name="connsiteY120" fmla="*/ 404038 h 3728715"/>
              <a:gd name="connsiteX121" fmla="*/ 2868949 w 4097494"/>
              <a:gd name="connsiteY121" fmla="*/ 382773 h 3728715"/>
              <a:gd name="connsiteX122" fmla="*/ 2709460 w 4097494"/>
              <a:gd name="connsiteY122" fmla="*/ 329610 h 3728715"/>
              <a:gd name="connsiteX123" fmla="*/ 2656298 w 4097494"/>
              <a:gd name="connsiteY123" fmla="*/ 318977 h 3728715"/>
              <a:gd name="connsiteX124" fmla="*/ 2592502 w 4097494"/>
              <a:gd name="connsiteY124" fmla="*/ 297712 h 3728715"/>
              <a:gd name="connsiteX125" fmla="*/ 2507442 w 4097494"/>
              <a:gd name="connsiteY125" fmla="*/ 287079 h 3728715"/>
              <a:gd name="connsiteX126" fmla="*/ 2443647 w 4097494"/>
              <a:gd name="connsiteY126" fmla="*/ 276447 h 3728715"/>
              <a:gd name="connsiteX127" fmla="*/ 2337321 w 4097494"/>
              <a:gd name="connsiteY127" fmla="*/ 265814 h 3728715"/>
              <a:gd name="connsiteX128" fmla="*/ 2209730 w 4097494"/>
              <a:gd name="connsiteY128" fmla="*/ 223284 h 3728715"/>
              <a:gd name="connsiteX129" fmla="*/ 2177833 w 4097494"/>
              <a:gd name="connsiteY129" fmla="*/ 212652 h 3728715"/>
              <a:gd name="connsiteX130" fmla="*/ 1954549 w 4097494"/>
              <a:gd name="connsiteY130" fmla="*/ 202019 h 3728715"/>
              <a:gd name="connsiteX131" fmla="*/ 1741898 w 4097494"/>
              <a:gd name="connsiteY131" fmla="*/ 180754 h 3728715"/>
              <a:gd name="connsiteX132" fmla="*/ 1603674 w 4097494"/>
              <a:gd name="connsiteY132" fmla="*/ 170121 h 3728715"/>
              <a:gd name="connsiteX133" fmla="*/ 1454819 w 4097494"/>
              <a:gd name="connsiteY133" fmla="*/ 148856 h 3728715"/>
              <a:gd name="connsiteX134" fmla="*/ 1412288 w 4097494"/>
              <a:gd name="connsiteY134" fmla="*/ 138224 h 3728715"/>
              <a:gd name="connsiteX135" fmla="*/ 1348493 w 4097494"/>
              <a:gd name="connsiteY135" fmla="*/ 116959 h 3728715"/>
              <a:gd name="connsiteX136" fmla="*/ 1252800 w 4097494"/>
              <a:gd name="connsiteY136" fmla="*/ 74428 h 3728715"/>
              <a:gd name="connsiteX137" fmla="*/ 1220902 w 4097494"/>
              <a:gd name="connsiteY137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5541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15247 w 4097494"/>
              <a:gd name="connsiteY100" fmla="*/ 1286540 h 3728715"/>
              <a:gd name="connsiteX101" fmla="*/ 3836512 w 4097494"/>
              <a:gd name="connsiteY101" fmla="*/ 1212112 h 3728715"/>
              <a:gd name="connsiteX102" fmla="*/ 3857777 w 4097494"/>
              <a:gd name="connsiteY102" fmla="*/ 1137684 h 3728715"/>
              <a:gd name="connsiteX103" fmla="*/ 3847144 w 4097494"/>
              <a:gd name="connsiteY103" fmla="*/ 1084521 h 3728715"/>
              <a:gd name="connsiteX104" fmla="*/ 3824107 w 4097494"/>
              <a:gd name="connsiteY104" fmla="*/ 944527 h 3728715"/>
              <a:gd name="connsiteX105" fmla="*/ 3762084 w 4097494"/>
              <a:gd name="connsiteY105" fmla="*/ 861238 h 3728715"/>
              <a:gd name="connsiteX106" fmla="*/ 3751451 w 4097494"/>
              <a:gd name="connsiteY106" fmla="*/ 829340 h 3728715"/>
              <a:gd name="connsiteX107" fmla="*/ 3666391 w 4097494"/>
              <a:gd name="connsiteY107" fmla="*/ 754912 h 3728715"/>
              <a:gd name="connsiteX108" fmla="*/ 3623860 w 4097494"/>
              <a:gd name="connsiteY108" fmla="*/ 723014 h 3728715"/>
              <a:gd name="connsiteX109" fmla="*/ 3528167 w 4097494"/>
              <a:gd name="connsiteY109" fmla="*/ 680484 h 3728715"/>
              <a:gd name="connsiteX110" fmla="*/ 3496270 w 4097494"/>
              <a:gd name="connsiteY110" fmla="*/ 659219 h 3728715"/>
              <a:gd name="connsiteX111" fmla="*/ 3464372 w 4097494"/>
              <a:gd name="connsiteY111" fmla="*/ 627321 h 3728715"/>
              <a:gd name="connsiteX112" fmla="*/ 3400577 w 4097494"/>
              <a:gd name="connsiteY112" fmla="*/ 606056 h 3728715"/>
              <a:gd name="connsiteX113" fmla="*/ 3358047 w 4097494"/>
              <a:gd name="connsiteY113" fmla="*/ 574159 h 3728715"/>
              <a:gd name="connsiteX114" fmla="*/ 3336781 w 4097494"/>
              <a:gd name="connsiteY114" fmla="*/ 552893 h 3728715"/>
              <a:gd name="connsiteX115" fmla="*/ 3262354 w 4097494"/>
              <a:gd name="connsiteY115" fmla="*/ 531628 h 3728715"/>
              <a:gd name="connsiteX116" fmla="*/ 3166660 w 4097494"/>
              <a:gd name="connsiteY116" fmla="*/ 467833 h 3728715"/>
              <a:gd name="connsiteX117" fmla="*/ 3134763 w 4097494"/>
              <a:gd name="connsiteY117" fmla="*/ 446568 h 3728715"/>
              <a:gd name="connsiteX118" fmla="*/ 3070967 w 4097494"/>
              <a:gd name="connsiteY118" fmla="*/ 425303 h 3728715"/>
              <a:gd name="connsiteX119" fmla="*/ 3007172 w 4097494"/>
              <a:gd name="connsiteY119" fmla="*/ 404038 h 3728715"/>
              <a:gd name="connsiteX120" fmla="*/ 2868949 w 4097494"/>
              <a:gd name="connsiteY120" fmla="*/ 382773 h 3728715"/>
              <a:gd name="connsiteX121" fmla="*/ 2709460 w 4097494"/>
              <a:gd name="connsiteY121" fmla="*/ 329610 h 3728715"/>
              <a:gd name="connsiteX122" fmla="*/ 2656298 w 4097494"/>
              <a:gd name="connsiteY122" fmla="*/ 318977 h 3728715"/>
              <a:gd name="connsiteX123" fmla="*/ 2592502 w 4097494"/>
              <a:gd name="connsiteY123" fmla="*/ 297712 h 3728715"/>
              <a:gd name="connsiteX124" fmla="*/ 2507442 w 4097494"/>
              <a:gd name="connsiteY124" fmla="*/ 287079 h 3728715"/>
              <a:gd name="connsiteX125" fmla="*/ 2443647 w 4097494"/>
              <a:gd name="connsiteY125" fmla="*/ 276447 h 3728715"/>
              <a:gd name="connsiteX126" fmla="*/ 2337321 w 4097494"/>
              <a:gd name="connsiteY126" fmla="*/ 265814 h 3728715"/>
              <a:gd name="connsiteX127" fmla="*/ 2209730 w 4097494"/>
              <a:gd name="connsiteY127" fmla="*/ 223284 h 3728715"/>
              <a:gd name="connsiteX128" fmla="*/ 2177833 w 4097494"/>
              <a:gd name="connsiteY128" fmla="*/ 212652 h 3728715"/>
              <a:gd name="connsiteX129" fmla="*/ 1954549 w 4097494"/>
              <a:gd name="connsiteY129" fmla="*/ 202019 h 3728715"/>
              <a:gd name="connsiteX130" fmla="*/ 1741898 w 4097494"/>
              <a:gd name="connsiteY130" fmla="*/ 180754 h 3728715"/>
              <a:gd name="connsiteX131" fmla="*/ 1603674 w 4097494"/>
              <a:gd name="connsiteY131" fmla="*/ 170121 h 3728715"/>
              <a:gd name="connsiteX132" fmla="*/ 1454819 w 4097494"/>
              <a:gd name="connsiteY132" fmla="*/ 148856 h 3728715"/>
              <a:gd name="connsiteX133" fmla="*/ 1412288 w 4097494"/>
              <a:gd name="connsiteY133" fmla="*/ 138224 h 3728715"/>
              <a:gd name="connsiteX134" fmla="*/ 1348493 w 4097494"/>
              <a:gd name="connsiteY134" fmla="*/ 116959 h 3728715"/>
              <a:gd name="connsiteX135" fmla="*/ 1252800 w 4097494"/>
              <a:gd name="connsiteY135" fmla="*/ 74428 h 3728715"/>
              <a:gd name="connsiteX136" fmla="*/ 1220902 w 4097494"/>
              <a:gd name="connsiteY136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36512 w 4097494"/>
              <a:gd name="connsiteY100" fmla="*/ 1212112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900307 w 4097494"/>
              <a:gd name="connsiteY100" fmla="*/ 1173127 h 3728715"/>
              <a:gd name="connsiteX101" fmla="*/ 3857777 w 4097494"/>
              <a:gd name="connsiteY101" fmla="*/ 1137684 h 3728715"/>
              <a:gd name="connsiteX102" fmla="*/ 3847144 w 4097494"/>
              <a:gd name="connsiteY102" fmla="*/ 1084521 h 3728715"/>
              <a:gd name="connsiteX103" fmla="*/ 3824107 w 4097494"/>
              <a:gd name="connsiteY103" fmla="*/ 944527 h 3728715"/>
              <a:gd name="connsiteX104" fmla="*/ 3762084 w 4097494"/>
              <a:gd name="connsiteY104" fmla="*/ 861238 h 3728715"/>
              <a:gd name="connsiteX105" fmla="*/ 3751451 w 4097494"/>
              <a:gd name="connsiteY105" fmla="*/ 829340 h 3728715"/>
              <a:gd name="connsiteX106" fmla="*/ 3666391 w 4097494"/>
              <a:gd name="connsiteY106" fmla="*/ 754912 h 3728715"/>
              <a:gd name="connsiteX107" fmla="*/ 3623860 w 4097494"/>
              <a:gd name="connsiteY107" fmla="*/ 723014 h 3728715"/>
              <a:gd name="connsiteX108" fmla="*/ 3528167 w 4097494"/>
              <a:gd name="connsiteY108" fmla="*/ 680484 h 3728715"/>
              <a:gd name="connsiteX109" fmla="*/ 3496270 w 4097494"/>
              <a:gd name="connsiteY109" fmla="*/ 659219 h 3728715"/>
              <a:gd name="connsiteX110" fmla="*/ 3464372 w 4097494"/>
              <a:gd name="connsiteY110" fmla="*/ 627321 h 3728715"/>
              <a:gd name="connsiteX111" fmla="*/ 3400577 w 4097494"/>
              <a:gd name="connsiteY111" fmla="*/ 606056 h 3728715"/>
              <a:gd name="connsiteX112" fmla="*/ 3358047 w 4097494"/>
              <a:gd name="connsiteY112" fmla="*/ 574159 h 3728715"/>
              <a:gd name="connsiteX113" fmla="*/ 3336781 w 4097494"/>
              <a:gd name="connsiteY113" fmla="*/ 552893 h 3728715"/>
              <a:gd name="connsiteX114" fmla="*/ 3262354 w 4097494"/>
              <a:gd name="connsiteY114" fmla="*/ 531628 h 3728715"/>
              <a:gd name="connsiteX115" fmla="*/ 3166660 w 4097494"/>
              <a:gd name="connsiteY115" fmla="*/ 467833 h 3728715"/>
              <a:gd name="connsiteX116" fmla="*/ 3134763 w 4097494"/>
              <a:gd name="connsiteY116" fmla="*/ 446568 h 3728715"/>
              <a:gd name="connsiteX117" fmla="*/ 3070967 w 4097494"/>
              <a:gd name="connsiteY117" fmla="*/ 425303 h 3728715"/>
              <a:gd name="connsiteX118" fmla="*/ 3007172 w 4097494"/>
              <a:gd name="connsiteY118" fmla="*/ 404038 h 3728715"/>
              <a:gd name="connsiteX119" fmla="*/ 2868949 w 4097494"/>
              <a:gd name="connsiteY119" fmla="*/ 382773 h 3728715"/>
              <a:gd name="connsiteX120" fmla="*/ 2709460 w 4097494"/>
              <a:gd name="connsiteY120" fmla="*/ 329610 h 3728715"/>
              <a:gd name="connsiteX121" fmla="*/ 2656298 w 4097494"/>
              <a:gd name="connsiteY121" fmla="*/ 318977 h 3728715"/>
              <a:gd name="connsiteX122" fmla="*/ 2592502 w 4097494"/>
              <a:gd name="connsiteY122" fmla="*/ 297712 h 3728715"/>
              <a:gd name="connsiteX123" fmla="*/ 2507442 w 4097494"/>
              <a:gd name="connsiteY123" fmla="*/ 287079 h 3728715"/>
              <a:gd name="connsiteX124" fmla="*/ 2443647 w 4097494"/>
              <a:gd name="connsiteY124" fmla="*/ 276447 h 3728715"/>
              <a:gd name="connsiteX125" fmla="*/ 2337321 w 4097494"/>
              <a:gd name="connsiteY125" fmla="*/ 265814 h 3728715"/>
              <a:gd name="connsiteX126" fmla="*/ 2209730 w 4097494"/>
              <a:gd name="connsiteY126" fmla="*/ 223284 h 3728715"/>
              <a:gd name="connsiteX127" fmla="*/ 2177833 w 4097494"/>
              <a:gd name="connsiteY127" fmla="*/ 212652 h 3728715"/>
              <a:gd name="connsiteX128" fmla="*/ 1954549 w 4097494"/>
              <a:gd name="connsiteY128" fmla="*/ 202019 h 3728715"/>
              <a:gd name="connsiteX129" fmla="*/ 1741898 w 4097494"/>
              <a:gd name="connsiteY129" fmla="*/ 180754 h 3728715"/>
              <a:gd name="connsiteX130" fmla="*/ 1603674 w 4097494"/>
              <a:gd name="connsiteY130" fmla="*/ 170121 h 3728715"/>
              <a:gd name="connsiteX131" fmla="*/ 1454819 w 4097494"/>
              <a:gd name="connsiteY131" fmla="*/ 148856 h 3728715"/>
              <a:gd name="connsiteX132" fmla="*/ 1412288 w 4097494"/>
              <a:gd name="connsiteY132" fmla="*/ 138224 h 3728715"/>
              <a:gd name="connsiteX133" fmla="*/ 1348493 w 4097494"/>
              <a:gd name="connsiteY133" fmla="*/ 116959 h 3728715"/>
              <a:gd name="connsiteX134" fmla="*/ 1252800 w 4097494"/>
              <a:gd name="connsiteY134" fmla="*/ 74428 h 3728715"/>
              <a:gd name="connsiteX135" fmla="*/ 1220902 w 4097494"/>
              <a:gd name="connsiteY135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24107 w 4097494"/>
              <a:gd name="connsiteY99" fmla="*/ 140172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51451 w 4097494"/>
              <a:gd name="connsiteY97" fmla="*/ 159488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730186 w 4097494"/>
              <a:gd name="connsiteY87" fmla="*/ 2349796 h 3728715"/>
              <a:gd name="connsiteX88" fmla="*/ 3645126 w 4097494"/>
              <a:gd name="connsiteY88" fmla="*/ 2275368 h 3728715"/>
              <a:gd name="connsiteX89" fmla="*/ 3602595 w 4097494"/>
              <a:gd name="connsiteY89" fmla="*/ 2222205 h 3728715"/>
              <a:gd name="connsiteX90" fmla="*/ 3602595 w 4097494"/>
              <a:gd name="connsiteY90" fmla="*/ 1988289 h 3728715"/>
              <a:gd name="connsiteX91" fmla="*/ 3613228 w 4097494"/>
              <a:gd name="connsiteY91" fmla="*/ 1945759 h 3728715"/>
              <a:gd name="connsiteX92" fmla="*/ 3634493 w 4097494"/>
              <a:gd name="connsiteY92" fmla="*/ 1924493 h 3728715"/>
              <a:gd name="connsiteX93" fmla="*/ 3655758 w 4097494"/>
              <a:gd name="connsiteY93" fmla="*/ 1881963 h 3728715"/>
              <a:gd name="connsiteX94" fmla="*/ 3687656 w 4097494"/>
              <a:gd name="connsiteY94" fmla="*/ 1796903 h 3728715"/>
              <a:gd name="connsiteX95" fmla="*/ 3708921 w 4097494"/>
              <a:gd name="connsiteY95" fmla="*/ 1701210 h 3728715"/>
              <a:gd name="connsiteX96" fmla="*/ 3730186 w 4097494"/>
              <a:gd name="connsiteY96" fmla="*/ 1637414 h 3728715"/>
              <a:gd name="connsiteX97" fmla="*/ 3780026 w 4097494"/>
              <a:gd name="connsiteY97" fmla="*/ 1575834 h 3728715"/>
              <a:gd name="connsiteX98" fmla="*/ 3824107 w 4097494"/>
              <a:gd name="connsiteY98" fmla="*/ 1477927 h 3728715"/>
              <a:gd name="connsiteX99" fmla="*/ 3857445 w 4097494"/>
              <a:gd name="connsiteY99" fmla="*/ 1306477 h 3728715"/>
              <a:gd name="connsiteX100" fmla="*/ 3857777 w 4097494"/>
              <a:gd name="connsiteY100" fmla="*/ 1137684 h 3728715"/>
              <a:gd name="connsiteX101" fmla="*/ 3847144 w 4097494"/>
              <a:gd name="connsiteY101" fmla="*/ 1084521 h 3728715"/>
              <a:gd name="connsiteX102" fmla="*/ 3824107 w 4097494"/>
              <a:gd name="connsiteY102" fmla="*/ 944527 h 3728715"/>
              <a:gd name="connsiteX103" fmla="*/ 3762084 w 4097494"/>
              <a:gd name="connsiteY103" fmla="*/ 861238 h 3728715"/>
              <a:gd name="connsiteX104" fmla="*/ 3751451 w 4097494"/>
              <a:gd name="connsiteY104" fmla="*/ 829340 h 3728715"/>
              <a:gd name="connsiteX105" fmla="*/ 3666391 w 4097494"/>
              <a:gd name="connsiteY105" fmla="*/ 754912 h 3728715"/>
              <a:gd name="connsiteX106" fmla="*/ 3623860 w 4097494"/>
              <a:gd name="connsiteY106" fmla="*/ 723014 h 3728715"/>
              <a:gd name="connsiteX107" fmla="*/ 3528167 w 4097494"/>
              <a:gd name="connsiteY107" fmla="*/ 680484 h 3728715"/>
              <a:gd name="connsiteX108" fmla="*/ 3496270 w 4097494"/>
              <a:gd name="connsiteY108" fmla="*/ 659219 h 3728715"/>
              <a:gd name="connsiteX109" fmla="*/ 3464372 w 4097494"/>
              <a:gd name="connsiteY109" fmla="*/ 627321 h 3728715"/>
              <a:gd name="connsiteX110" fmla="*/ 3400577 w 4097494"/>
              <a:gd name="connsiteY110" fmla="*/ 606056 h 3728715"/>
              <a:gd name="connsiteX111" fmla="*/ 3358047 w 4097494"/>
              <a:gd name="connsiteY111" fmla="*/ 574159 h 3728715"/>
              <a:gd name="connsiteX112" fmla="*/ 3336781 w 4097494"/>
              <a:gd name="connsiteY112" fmla="*/ 552893 h 3728715"/>
              <a:gd name="connsiteX113" fmla="*/ 3262354 w 4097494"/>
              <a:gd name="connsiteY113" fmla="*/ 531628 h 3728715"/>
              <a:gd name="connsiteX114" fmla="*/ 3166660 w 4097494"/>
              <a:gd name="connsiteY114" fmla="*/ 467833 h 3728715"/>
              <a:gd name="connsiteX115" fmla="*/ 3134763 w 4097494"/>
              <a:gd name="connsiteY115" fmla="*/ 446568 h 3728715"/>
              <a:gd name="connsiteX116" fmla="*/ 3070967 w 4097494"/>
              <a:gd name="connsiteY116" fmla="*/ 425303 h 3728715"/>
              <a:gd name="connsiteX117" fmla="*/ 3007172 w 4097494"/>
              <a:gd name="connsiteY117" fmla="*/ 404038 h 3728715"/>
              <a:gd name="connsiteX118" fmla="*/ 2868949 w 4097494"/>
              <a:gd name="connsiteY118" fmla="*/ 382773 h 3728715"/>
              <a:gd name="connsiteX119" fmla="*/ 2709460 w 4097494"/>
              <a:gd name="connsiteY119" fmla="*/ 329610 h 3728715"/>
              <a:gd name="connsiteX120" fmla="*/ 2656298 w 4097494"/>
              <a:gd name="connsiteY120" fmla="*/ 318977 h 3728715"/>
              <a:gd name="connsiteX121" fmla="*/ 2592502 w 4097494"/>
              <a:gd name="connsiteY121" fmla="*/ 297712 h 3728715"/>
              <a:gd name="connsiteX122" fmla="*/ 2507442 w 4097494"/>
              <a:gd name="connsiteY122" fmla="*/ 287079 h 3728715"/>
              <a:gd name="connsiteX123" fmla="*/ 2443647 w 4097494"/>
              <a:gd name="connsiteY123" fmla="*/ 276447 h 3728715"/>
              <a:gd name="connsiteX124" fmla="*/ 2337321 w 4097494"/>
              <a:gd name="connsiteY124" fmla="*/ 265814 h 3728715"/>
              <a:gd name="connsiteX125" fmla="*/ 2209730 w 4097494"/>
              <a:gd name="connsiteY125" fmla="*/ 223284 h 3728715"/>
              <a:gd name="connsiteX126" fmla="*/ 2177833 w 4097494"/>
              <a:gd name="connsiteY126" fmla="*/ 212652 h 3728715"/>
              <a:gd name="connsiteX127" fmla="*/ 1954549 w 4097494"/>
              <a:gd name="connsiteY127" fmla="*/ 202019 h 3728715"/>
              <a:gd name="connsiteX128" fmla="*/ 1741898 w 4097494"/>
              <a:gd name="connsiteY128" fmla="*/ 180754 h 3728715"/>
              <a:gd name="connsiteX129" fmla="*/ 1603674 w 4097494"/>
              <a:gd name="connsiteY129" fmla="*/ 170121 h 3728715"/>
              <a:gd name="connsiteX130" fmla="*/ 1454819 w 4097494"/>
              <a:gd name="connsiteY130" fmla="*/ 148856 h 3728715"/>
              <a:gd name="connsiteX131" fmla="*/ 1412288 w 4097494"/>
              <a:gd name="connsiteY131" fmla="*/ 138224 h 3728715"/>
              <a:gd name="connsiteX132" fmla="*/ 1348493 w 4097494"/>
              <a:gd name="connsiteY132" fmla="*/ 116959 h 3728715"/>
              <a:gd name="connsiteX133" fmla="*/ 1252800 w 4097494"/>
              <a:gd name="connsiteY133" fmla="*/ 74428 h 3728715"/>
              <a:gd name="connsiteX134" fmla="*/ 1220902 w 4097494"/>
              <a:gd name="connsiteY134" fmla="*/ 63796 h 3728715"/>
              <a:gd name="connsiteX0" fmla="*/ 1220902 w 4097494"/>
              <a:gd name="connsiteY0" fmla="*/ 63796 h 3728715"/>
              <a:gd name="connsiteX1" fmla="*/ 944456 w 4097494"/>
              <a:gd name="connsiteY1" fmla="*/ 10633 h 3728715"/>
              <a:gd name="connsiteX2" fmla="*/ 838130 w 4097494"/>
              <a:gd name="connsiteY2" fmla="*/ 0 h 3728715"/>
              <a:gd name="connsiteX3" fmla="*/ 455358 w 4097494"/>
              <a:gd name="connsiteY3" fmla="*/ 10633 h 3728715"/>
              <a:gd name="connsiteX4" fmla="*/ 391563 w 4097494"/>
              <a:gd name="connsiteY4" fmla="*/ 31898 h 3728715"/>
              <a:gd name="connsiteX5" fmla="*/ 285237 w 4097494"/>
              <a:gd name="connsiteY5" fmla="*/ 85061 h 3728715"/>
              <a:gd name="connsiteX6" fmla="*/ 253340 w 4097494"/>
              <a:gd name="connsiteY6" fmla="*/ 106326 h 3728715"/>
              <a:gd name="connsiteX7" fmla="*/ 200177 w 4097494"/>
              <a:gd name="connsiteY7" fmla="*/ 148856 h 3728715"/>
              <a:gd name="connsiteX8" fmla="*/ 168279 w 4097494"/>
              <a:gd name="connsiteY8" fmla="*/ 159489 h 3728715"/>
              <a:gd name="connsiteX9" fmla="*/ 125749 w 4097494"/>
              <a:gd name="connsiteY9" fmla="*/ 255182 h 3728715"/>
              <a:gd name="connsiteX10" fmla="*/ 115116 w 4097494"/>
              <a:gd name="connsiteY10" fmla="*/ 287079 h 3728715"/>
              <a:gd name="connsiteX11" fmla="*/ 104484 w 4097494"/>
              <a:gd name="connsiteY11" fmla="*/ 318977 h 3728715"/>
              <a:gd name="connsiteX12" fmla="*/ 83219 w 4097494"/>
              <a:gd name="connsiteY12" fmla="*/ 350875 h 3728715"/>
              <a:gd name="connsiteX13" fmla="*/ 72586 w 4097494"/>
              <a:gd name="connsiteY13" fmla="*/ 393405 h 3728715"/>
              <a:gd name="connsiteX14" fmla="*/ 61954 w 4097494"/>
              <a:gd name="connsiteY14" fmla="*/ 425303 h 3728715"/>
              <a:gd name="connsiteX15" fmla="*/ 51321 w 4097494"/>
              <a:gd name="connsiteY15" fmla="*/ 510363 h 3728715"/>
              <a:gd name="connsiteX16" fmla="*/ 30056 w 4097494"/>
              <a:gd name="connsiteY16" fmla="*/ 616689 h 3728715"/>
              <a:gd name="connsiteX17" fmla="*/ 51321 w 4097494"/>
              <a:gd name="connsiteY17" fmla="*/ 1169582 h 3728715"/>
              <a:gd name="connsiteX18" fmla="*/ 61954 w 4097494"/>
              <a:gd name="connsiteY18" fmla="*/ 1201479 h 3728715"/>
              <a:gd name="connsiteX19" fmla="*/ 83219 w 4097494"/>
              <a:gd name="connsiteY19" fmla="*/ 1275907 h 3728715"/>
              <a:gd name="connsiteX20" fmla="*/ 125749 w 4097494"/>
              <a:gd name="connsiteY20" fmla="*/ 1339703 h 3728715"/>
              <a:gd name="connsiteX21" fmla="*/ 168279 w 4097494"/>
              <a:gd name="connsiteY21" fmla="*/ 1392866 h 3728715"/>
              <a:gd name="connsiteX22" fmla="*/ 200177 w 4097494"/>
              <a:gd name="connsiteY22" fmla="*/ 1499191 h 3728715"/>
              <a:gd name="connsiteX23" fmla="*/ 221442 w 4097494"/>
              <a:gd name="connsiteY23" fmla="*/ 1531089 h 3728715"/>
              <a:gd name="connsiteX24" fmla="*/ 253340 w 4097494"/>
              <a:gd name="connsiteY24" fmla="*/ 1552354 h 3728715"/>
              <a:gd name="connsiteX25" fmla="*/ 263972 w 4097494"/>
              <a:gd name="connsiteY25" fmla="*/ 1584252 h 3728715"/>
              <a:gd name="connsiteX26" fmla="*/ 306502 w 4097494"/>
              <a:gd name="connsiteY26" fmla="*/ 1648047 h 3728715"/>
              <a:gd name="connsiteX27" fmla="*/ 338400 w 4097494"/>
              <a:gd name="connsiteY27" fmla="*/ 1711842 h 3728715"/>
              <a:gd name="connsiteX28" fmla="*/ 327767 w 4097494"/>
              <a:gd name="connsiteY28" fmla="*/ 1945759 h 3728715"/>
              <a:gd name="connsiteX29" fmla="*/ 306502 w 4097494"/>
              <a:gd name="connsiteY29" fmla="*/ 2041452 h 3728715"/>
              <a:gd name="connsiteX30" fmla="*/ 295870 w 4097494"/>
              <a:gd name="connsiteY30" fmla="*/ 2083982 h 3728715"/>
              <a:gd name="connsiteX31" fmla="*/ 263972 w 4097494"/>
              <a:gd name="connsiteY31" fmla="*/ 2179675 h 3728715"/>
              <a:gd name="connsiteX32" fmla="*/ 253340 w 4097494"/>
              <a:gd name="connsiteY32" fmla="*/ 2211573 h 3728715"/>
              <a:gd name="connsiteX33" fmla="*/ 242707 w 4097494"/>
              <a:gd name="connsiteY33" fmla="*/ 2254103 h 3728715"/>
              <a:gd name="connsiteX34" fmla="*/ 221442 w 4097494"/>
              <a:gd name="connsiteY34" fmla="*/ 2296633 h 3728715"/>
              <a:gd name="connsiteX35" fmla="*/ 200177 w 4097494"/>
              <a:gd name="connsiteY35" fmla="*/ 2360428 h 3728715"/>
              <a:gd name="connsiteX36" fmla="*/ 189544 w 4097494"/>
              <a:gd name="connsiteY36" fmla="*/ 2392326 h 3728715"/>
              <a:gd name="connsiteX37" fmla="*/ 168279 w 4097494"/>
              <a:gd name="connsiteY37" fmla="*/ 2424224 h 3728715"/>
              <a:gd name="connsiteX38" fmla="*/ 136381 w 4097494"/>
              <a:gd name="connsiteY38" fmla="*/ 2541182 h 3728715"/>
              <a:gd name="connsiteX39" fmla="*/ 104484 w 4097494"/>
              <a:gd name="connsiteY39" fmla="*/ 2658140 h 3728715"/>
              <a:gd name="connsiteX40" fmla="*/ 93851 w 4097494"/>
              <a:gd name="connsiteY40" fmla="*/ 2743200 h 3728715"/>
              <a:gd name="connsiteX41" fmla="*/ 83219 w 4097494"/>
              <a:gd name="connsiteY41" fmla="*/ 2966484 h 3728715"/>
              <a:gd name="connsiteX42" fmla="*/ 72586 w 4097494"/>
              <a:gd name="connsiteY42" fmla="*/ 2998382 h 3728715"/>
              <a:gd name="connsiteX43" fmla="*/ 61954 w 4097494"/>
              <a:gd name="connsiteY43" fmla="*/ 3104707 h 3728715"/>
              <a:gd name="connsiteX44" fmla="*/ 83219 w 4097494"/>
              <a:gd name="connsiteY44" fmla="*/ 3317359 h 3728715"/>
              <a:gd name="connsiteX45" fmla="*/ 93851 w 4097494"/>
              <a:gd name="connsiteY45" fmla="*/ 3349256 h 3728715"/>
              <a:gd name="connsiteX46" fmla="*/ 125749 w 4097494"/>
              <a:gd name="connsiteY46" fmla="*/ 3381154 h 3728715"/>
              <a:gd name="connsiteX47" fmla="*/ 147014 w 4097494"/>
              <a:gd name="connsiteY47" fmla="*/ 3413052 h 3728715"/>
              <a:gd name="connsiteX48" fmla="*/ 210809 w 4097494"/>
              <a:gd name="connsiteY48" fmla="*/ 3455582 h 3728715"/>
              <a:gd name="connsiteX49" fmla="*/ 253340 w 4097494"/>
              <a:gd name="connsiteY49" fmla="*/ 3508745 h 3728715"/>
              <a:gd name="connsiteX50" fmla="*/ 306502 w 4097494"/>
              <a:gd name="connsiteY50" fmla="*/ 3572540 h 3728715"/>
              <a:gd name="connsiteX51" fmla="*/ 370298 w 4097494"/>
              <a:gd name="connsiteY51" fmla="*/ 3615070 h 3728715"/>
              <a:gd name="connsiteX52" fmla="*/ 402195 w 4097494"/>
              <a:gd name="connsiteY52" fmla="*/ 3636335 h 3728715"/>
              <a:gd name="connsiteX53" fmla="*/ 487256 w 4097494"/>
              <a:gd name="connsiteY53" fmla="*/ 3646968 h 3728715"/>
              <a:gd name="connsiteX54" fmla="*/ 529786 w 4097494"/>
              <a:gd name="connsiteY54" fmla="*/ 3657600 h 3728715"/>
              <a:gd name="connsiteX55" fmla="*/ 754842 w 4097494"/>
              <a:gd name="connsiteY55" fmla="*/ 3640766 h 3728715"/>
              <a:gd name="connsiteX56" fmla="*/ 1080907 w 4097494"/>
              <a:gd name="connsiteY56" fmla="*/ 3535327 h 3728715"/>
              <a:gd name="connsiteX57" fmla="*/ 1538107 w 4097494"/>
              <a:gd name="connsiteY57" fmla="*/ 3611527 h 3728715"/>
              <a:gd name="connsiteX58" fmla="*/ 2730726 w 4097494"/>
              <a:gd name="connsiteY58" fmla="*/ 3700131 h 3728715"/>
              <a:gd name="connsiteX59" fmla="*/ 2794521 w 4097494"/>
              <a:gd name="connsiteY59" fmla="*/ 3678866 h 3728715"/>
              <a:gd name="connsiteX60" fmla="*/ 2900847 w 4097494"/>
              <a:gd name="connsiteY60" fmla="*/ 3668233 h 3728715"/>
              <a:gd name="connsiteX61" fmla="*/ 3241088 w 4097494"/>
              <a:gd name="connsiteY61" fmla="*/ 3646968 h 3728715"/>
              <a:gd name="connsiteX62" fmla="*/ 3358047 w 4097494"/>
              <a:gd name="connsiteY62" fmla="*/ 3625703 h 3728715"/>
              <a:gd name="connsiteX63" fmla="*/ 3432474 w 4097494"/>
              <a:gd name="connsiteY63" fmla="*/ 3615070 h 3728715"/>
              <a:gd name="connsiteX64" fmla="*/ 3528167 w 4097494"/>
              <a:gd name="connsiteY64" fmla="*/ 3583173 h 3728715"/>
              <a:gd name="connsiteX65" fmla="*/ 3560065 w 4097494"/>
              <a:gd name="connsiteY65" fmla="*/ 3572540 h 3728715"/>
              <a:gd name="connsiteX66" fmla="*/ 3591963 w 4097494"/>
              <a:gd name="connsiteY66" fmla="*/ 3561907 h 3728715"/>
              <a:gd name="connsiteX67" fmla="*/ 3708921 w 4097494"/>
              <a:gd name="connsiteY67" fmla="*/ 3530010 h 3728715"/>
              <a:gd name="connsiteX68" fmla="*/ 3740819 w 4097494"/>
              <a:gd name="connsiteY68" fmla="*/ 3519377 h 3728715"/>
              <a:gd name="connsiteX69" fmla="*/ 3804614 w 4097494"/>
              <a:gd name="connsiteY69" fmla="*/ 3487479 h 3728715"/>
              <a:gd name="connsiteX70" fmla="*/ 3836512 w 4097494"/>
              <a:gd name="connsiteY70" fmla="*/ 3455582 h 3728715"/>
              <a:gd name="connsiteX71" fmla="*/ 3868409 w 4097494"/>
              <a:gd name="connsiteY71" fmla="*/ 3434317 h 3728715"/>
              <a:gd name="connsiteX72" fmla="*/ 3910940 w 4097494"/>
              <a:gd name="connsiteY72" fmla="*/ 3381154 h 3728715"/>
              <a:gd name="connsiteX73" fmla="*/ 3942837 w 4097494"/>
              <a:gd name="connsiteY73" fmla="*/ 3370521 h 3728715"/>
              <a:gd name="connsiteX74" fmla="*/ 3964102 w 4097494"/>
              <a:gd name="connsiteY74" fmla="*/ 3338624 h 3728715"/>
              <a:gd name="connsiteX75" fmla="*/ 3985367 w 4097494"/>
              <a:gd name="connsiteY75" fmla="*/ 3274828 h 3728715"/>
              <a:gd name="connsiteX76" fmla="*/ 4038530 w 4097494"/>
              <a:gd name="connsiteY76" fmla="*/ 3221666 h 3728715"/>
              <a:gd name="connsiteX77" fmla="*/ 4059795 w 4097494"/>
              <a:gd name="connsiteY77" fmla="*/ 3147238 h 3728715"/>
              <a:gd name="connsiteX78" fmla="*/ 4081060 w 4097494"/>
              <a:gd name="connsiteY78" fmla="*/ 3083442 h 3728715"/>
              <a:gd name="connsiteX79" fmla="*/ 4091693 w 4097494"/>
              <a:gd name="connsiteY79" fmla="*/ 3051545 h 3728715"/>
              <a:gd name="connsiteX80" fmla="*/ 4059795 w 4097494"/>
              <a:gd name="connsiteY80" fmla="*/ 2796363 h 3728715"/>
              <a:gd name="connsiteX81" fmla="*/ 4017265 w 4097494"/>
              <a:gd name="connsiteY81" fmla="*/ 2743200 h 3728715"/>
              <a:gd name="connsiteX82" fmla="*/ 3964102 w 4097494"/>
              <a:gd name="connsiteY82" fmla="*/ 2647507 h 3728715"/>
              <a:gd name="connsiteX83" fmla="*/ 3921572 w 4097494"/>
              <a:gd name="connsiteY83" fmla="*/ 2573079 h 3728715"/>
              <a:gd name="connsiteX84" fmla="*/ 3857777 w 4097494"/>
              <a:gd name="connsiteY84" fmla="*/ 2509284 h 3728715"/>
              <a:gd name="connsiteX85" fmla="*/ 3815247 w 4097494"/>
              <a:gd name="connsiteY85" fmla="*/ 2413591 h 3728715"/>
              <a:gd name="connsiteX86" fmla="*/ 3762084 w 4097494"/>
              <a:gd name="connsiteY86" fmla="*/ 2360428 h 3728715"/>
              <a:gd name="connsiteX87" fmla="*/ 3645126 w 4097494"/>
              <a:gd name="connsiteY87" fmla="*/ 2275368 h 3728715"/>
              <a:gd name="connsiteX88" fmla="*/ 3602595 w 4097494"/>
              <a:gd name="connsiteY88" fmla="*/ 2222205 h 3728715"/>
              <a:gd name="connsiteX89" fmla="*/ 3602595 w 4097494"/>
              <a:gd name="connsiteY89" fmla="*/ 1988289 h 3728715"/>
              <a:gd name="connsiteX90" fmla="*/ 3613228 w 4097494"/>
              <a:gd name="connsiteY90" fmla="*/ 1945759 h 3728715"/>
              <a:gd name="connsiteX91" fmla="*/ 3634493 w 4097494"/>
              <a:gd name="connsiteY91" fmla="*/ 1924493 h 3728715"/>
              <a:gd name="connsiteX92" fmla="*/ 3655758 w 4097494"/>
              <a:gd name="connsiteY92" fmla="*/ 1881963 h 3728715"/>
              <a:gd name="connsiteX93" fmla="*/ 3687656 w 4097494"/>
              <a:gd name="connsiteY93" fmla="*/ 1796903 h 3728715"/>
              <a:gd name="connsiteX94" fmla="*/ 3708921 w 4097494"/>
              <a:gd name="connsiteY94" fmla="*/ 1701210 h 3728715"/>
              <a:gd name="connsiteX95" fmla="*/ 3730186 w 4097494"/>
              <a:gd name="connsiteY95" fmla="*/ 1637414 h 3728715"/>
              <a:gd name="connsiteX96" fmla="*/ 3780026 w 4097494"/>
              <a:gd name="connsiteY96" fmla="*/ 1575834 h 3728715"/>
              <a:gd name="connsiteX97" fmla="*/ 3824107 w 4097494"/>
              <a:gd name="connsiteY97" fmla="*/ 1477927 h 3728715"/>
              <a:gd name="connsiteX98" fmla="*/ 3857445 w 4097494"/>
              <a:gd name="connsiteY98" fmla="*/ 1306477 h 3728715"/>
              <a:gd name="connsiteX99" fmla="*/ 3857777 w 4097494"/>
              <a:gd name="connsiteY99" fmla="*/ 1137684 h 3728715"/>
              <a:gd name="connsiteX100" fmla="*/ 3847144 w 4097494"/>
              <a:gd name="connsiteY100" fmla="*/ 1084521 h 3728715"/>
              <a:gd name="connsiteX101" fmla="*/ 3824107 w 4097494"/>
              <a:gd name="connsiteY101" fmla="*/ 944527 h 3728715"/>
              <a:gd name="connsiteX102" fmla="*/ 3762084 w 4097494"/>
              <a:gd name="connsiteY102" fmla="*/ 861238 h 3728715"/>
              <a:gd name="connsiteX103" fmla="*/ 3751451 w 4097494"/>
              <a:gd name="connsiteY103" fmla="*/ 829340 h 3728715"/>
              <a:gd name="connsiteX104" fmla="*/ 3666391 w 4097494"/>
              <a:gd name="connsiteY104" fmla="*/ 754912 h 3728715"/>
              <a:gd name="connsiteX105" fmla="*/ 3623860 w 4097494"/>
              <a:gd name="connsiteY105" fmla="*/ 723014 h 3728715"/>
              <a:gd name="connsiteX106" fmla="*/ 3528167 w 4097494"/>
              <a:gd name="connsiteY106" fmla="*/ 680484 h 3728715"/>
              <a:gd name="connsiteX107" fmla="*/ 3496270 w 4097494"/>
              <a:gd name="connsiteY107" fmla="*/ 659219 h 3728715"/>
              <a:gd name="connsiteX108" fmla="*/ 3464372 w 4097494"/>
              <a:gd name="connsiteY108" fmla="*/ 627321 h 3728715"/>
              <a:gd name="connsiteX109" fmla="*/ 3400577 w 4097494"/>
              <a:gd name="connsiteY109" fmla="*/ 606056 h 3728715"/>
              <a:gd name="connsiteX110" fmla="*/ 3358047 w 4097494"/>
              <a:gd name="connsiteY110" fmla="*/ 574159 h 3728715"/>
              <a:gd name="connsiteX111" fmla="*/ 3336781 w 4097494"/>
              <a:gd name="connsiteY111" fmla="*/ 552893 h 3728715"/>
              <a:gd name="connsiteX112" fmla="*/ 3262354 w 4097494"/>
              <a:gd name="connsiteY112" fmla="*/ 531628 h 3728715"/>
              <a:gd name="connsiteX113" fmla="*/ 3166660 w 4097494"/>
              <a:gd name="connsiteY113" fmla="*/ 467833 h 3728715"/>
              <a:gd name="connsiteX114" fmla="*/ 3134763 w 4097494"/>
              <a:gd name="connsiteY114" fmla="*/ 446568 h 3728715"/>
              <a:gd name="connsiteX115" fmla="*/ 3070967 w 4097494"/>
              <a:gd name="connsiteY115" fmla="*/ 425303 h 3728715"/>
              <a:gd name="connsiteX116" fmla="*/ 3007172 w 4097494"/>
              <a:gd name="connsiteY116" fmla="*/ 404038 h 3728715"/>
              <a:gd name="connsiteX117" fmla="*/ 2868949 w 4097494"/>
              <a:gd name="connsiteY117" fmla="*/ 382773 h 3728715"/>
              <a:gd name="connsiteX118" fmla="*/ 2709460 w 4097494"/>
              <a:gd name="connsiteY118" fmla="*/ 329610 h 3728715"/>
              <a:gd name="connsiteX119" fmla="*/ 2656298 w 4097494"/>
              <a:gd name="connsiteY119" fmla="*/ 318977 h 3728715"/>
              <a:gd name="connsiteX120" fmla="*/ 2592502 w 4097494"/>
              <a:gd name="connsiteY120" fmla="*/ 297712 h 3728715"/>
              <a:gd name="connsiteX121" fmla="*/ 2507442 w 4097494"/>
              <a:gd name="connsiteY121" fmla="*/ 287079 h 3728715"/>
              <a:gd name="connsiteX122" fmla="*/ 2443647 w 4097494"/>
              <a:gd name="connsiteY122" fmla="*/ 276447 h 3728715"/>
              <a:gd name="connsiteX123" fmla="*/ 2337321 w 4097494"/>
              <a:gd name="connsiteY123" fmla="*/ 265814 h 3728715"/>
              <a:gd name="connsiteX124" fmla="*/ 2209730 w 4097494"/>
              <a:gd name="connsiteY124" fmla="*/ 223284 h 3728715"/>
              <a:gd name="connsiteX125" fmla="*/ 2177833 w 4097494"/>
              <a:gd name="connsiteY125" fmla="*/ 212652 h 3728715"/>
              <a:gd name="connsiteX126" fmla="*/ 1954549 w 4097494"/>
              <a:gd name="connsiteY126" fmla="*/ 202019 h 3728715"/>
              <a:gd name="connsiteX127" fmla="*/ 1741898 w 4097494"/>
              <a:gd name="connsiteY127" fmla="*/ 180754 h 3728715"/>
              <a:gd name="connsiteX128" fmla="*/ 1603674 w 4097494"/>
              <a:gd name="connsiteY128" fmla="*/ 170121 h 3728715"/>
              <a:gd name="connsiteX129" fmla="*/ 1454819 w 4097494"/>
              <a:gd name="connsiteY129" fmla="*/ 148856 h 3728715"/>
              <a:gd name="connsiteX130" fmla="*/ 1412288 w 4097494"/>
              <a:gd name="connsiteY130" fmla="*/ 138224 h 3728715"/>
              <a:gd name="connsiteX131" fmla="*/ 1348493 w 4097494"/>
              <a:gd name="connsiteY131" fmla="*/ 116959 h 3728715"/>
              <a:gd name="connsiteX132" fmla="*/ 1252800 w 4097494"/>
              <a:gd name="connsiteY132" fmla="*/ 74428 h 3728715"/>
              <a:gd name="connsiteX133" fmla="*/ 1220902 w 4097494"/>
              <a:gd name="connsiteY133" fmla="*/ 63796 h 372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4097494" h="3728715">
                <a:moveTo>
                  <a:pt x="1220902" y="63796"/>
                </a:moveTo>
                <a:cubicBezTo>
                  <a:pt x="1169511" y="53164"/>
                  <a:pt x="1008251" y="21266"/>
                  <a:pt x="944456" y="10633"/>
                </a:cubicBezTo>
                <a:cubicBezTo>
                  <a:pt x="909251" y="5217"/>
                  <a:pt x="873572" y="3544"/>
                  <a:pt x="838130" y="0"/>
                </a:cubicBezTo>
                <a:cubicBezTo>
                  <a:pt x="710539" y="3544"/>
                  <a:pt x="582674" y="1539"/>
                  <a:pt x="455358" y="10633"/>
                </a:cubicBezTo>
                <a:cubicBezTo>
                  <a:pt x="433000" y="12230"/>
                  <a:pt x="391563" y="31898"/>
                  <a:pt x="391563" y="31898"/>
                </a:cubicBezTo>
                <a:cubicBezTo>
                  <a:pt x="315608" y="82534"/>
                  <a:pt x="352561" y="68229"/>
                  <a:pt x="285237" y="85061"/>
                </a:cubicBezTo>
                <a:cubicBezTo>
                  <a:pt x="274605" y="92149"/>
                  <a:pt x="263318" y="98343"/>
                  <a:pt x="253340" y="106326"/>
                </a:cubicBezTo>
                <a:cubicBezTo>
                  <a:pt x="220378" y="132696"/>
                  <a:pt x="243806" y="127041"/>
                  <a:pt x="200177" y="148856"/>
                </a:cubicBezTo>
                <a:cubicBezTo>
                  <a:pt x="190152" y="153868"/>
                  <a:pt x="178912" y="155945"/>
                  <a:pt x="168279" y="159489"/>
                </a:cubicBezTo>
                <a:cubicBezTo>
                  <a:pt x="134579" y="210038"/>
                  <a:pt x="151056" y="179261"/>
                  <a:pt x="125749" y="255182"/>
                </a:cubicBezTo>
                <a:lnTo>
                  <a:pt x="115116" y="287079"/>
                </a:lnTo>
                <a:cubicBezTo>
                  <a:pt x="111572" y="297712"/>
                  <a:pt x="110701" y="309652"/>
                  <a:pt x="104484" y="318977"/>
                </a:cubicBezTo>
                <a:lnTo>
                  <a:pt x="83219" y="350875"/>
                </a:lnTo>
                <a:cubicBezTo>
                  <a:pt x="79675" y="365052"/>
                  <a:pt x="76600" y="379354"/>
                  <a:pt x="72586" y="393405"/>
                </a:cubicBezTo>
                <a:cubicBezTo>
                  <a:pt x="69507" y="404182"/>
                  <a:pt x="63959" y="414276"/>
                  <a:pt x="61954" y="425303"/>
                </a:cubicBezTo>
                <a:cubicBezTo>
                  <a:pt x="56843" y="453416"/>
                  <a:pt x="55362" y="482076"/>
                  <a:pt x="51321" y="510363"/>
                </a:cubicBezTo>
                <a:cubicBezTo>
                  <a:pt x="42631" y="571191"/>
                  <a:pt x="42971" y="565026"/>
                  <a:pt x="30056" y="616689"/>
                </a:cubicBezTo>
                <a:cubicBezTo>
                  <a:pt x="34202" y="815703"/>
                  <a:pt x="0" y="989968"/>
                  <a:pt x="51321" y="1169582"/>
                </a:cubicBezTo>
                <a:cubicBezTo>
                  <a:pt x="54400" y="1180358"/>
                  <a:pt x="58875" y="1190703"/>
                  <a:pt x="61954" y="1201479"/>
                </a:cubicBezTo>
                <a:cubicBezTo>
                  <a:pt x="65195" y="1212822"/>
                  <a:pt x="75718" y="1262405"/>
                  <a:pt x="83219" y="1275907"/>
                </a:cubicBezTo>
                <a:cubicBezTo>
                  <a:pt x="95631" y="1298248"/>
                  <a:pt x="111572" y="1318438"/>
                  <a:pt x="125749" y="1339703"/>
                </a:cubicBezTo>
                <a:cubicBezTo>
                  <a:pt x="152573" y="1379939"/>
                  <a:pt x="137980" y="1362565"/>
                  <a:pt x="168279" y="1392866"/>
                </a:cubicBezTo>
                <a:cubicBezTo>
                  <a:pt x="174223" y="1416639"/>
                  <a:pt x="189824" y="1483661"/>
                  <a:pt x="200177" y="1499191"/>
                </a:cubicBezTo>
                <a:cubicBezTo>
                  <a:pt x="207265" y="1509824"/>
                  <a:pt x="212406" y="1522053"/>
                  <a:pt x="221442" y="1531089"/>
                </a:cubicBezTo>
                <a:cubicBezTo>
                  <a:pt x="230478" y="1540125"/>
                  <a:pt x="242707" y="1545266"/>
                  <a:pt x="253340" y="1552354"/>
                </a:cubicBezTo>
                <a:cubicBezTo>
                  <a:pt x="256884" y="1562987"/>
                  <a:pt x="258529" y="1574455"/>
                  <a:pt x="263972" y="1584252"/>
                </a:cubicBezTo>
                <a:cubicBezTo>
                  <a:pt x="276384" y="1606593"/>
                  <a:pt x="298420" y="1623801"/>
                  <a:pt x="306502" y="1648047"/>
                </a:cubicBezTo>
                <a:cubicBezTo>
                  <a:pt x="321176" y="1692068"/>
                  <a:pt x="310918" y="1670620"/>
                  <a:pt x="338400" y="1711842"/>
                </a:cubicBezTo>
                <a:cubicBezTo>
                  <a:pt x="334856" y="1789814"/>
                  <a:pt x="333328" y="1867905"/>
                  <a:pt x="327767" y="1945759"/>
                </a:cubicBezTo>
                <a:cubicBezTo>
                  <a:pt x="323198" y="2009728"/>
                  <a:pt x="319843" y="1994759"/>
                  <a:pt x="306502" y="2041452"/>
                </a:cubicBezTo>
                <a:cubicBezTo>
                  <a:pt x="302488" y="2055503"/>
                  <a:pt x="300069" y="2069985"/>
                  <a:pt x="295870" y="2083982"/>
                </a:cubicBezTo>
                <a:cubicBezTo>
                  <a:pt x="295859" y="2084020"/>
                  <a:pt x="269294" y="2163707"/>
                  <a:pt x="263972" y="2179675"/>
                </a:cubicBezTo>
                <a:cubicBezTo>
                  <a:pt x="260428" y="2190308"/>
                  <a:pt x="256058" y="2200700"/>
                  <a:pt x="253340" y="2211573"/>
                </a:cubicBezTo>
                <a:cubicBezTo>
                  <a:pt x="249796" y="2225750"/>
                  <a:pt x="247838" y="2240420"/>
                  <a:pt x="242707" y="2254103"/>
                </a:cubicBezTo>
                <a:cubicBezTo>
                  <a:pt x="237142" y="2268944"/>
                  <a:pt x="227329" y="2281917"/>
                  <a:pt x="221442" y="2296633"/>
                </a:cubicBezTo>
                <a:cubicBezTo>
                  <a:pt x="213117" y="2317445"/>
                  <a:pt x="207265" y="2339163"/>
                  <a:pt x="200177" y="2360428"/>
                </a:cubicBezTo>
                <a:cubicBezTo>
                  <a:pt x="196633" y="2371061"/>
                  <a:pt x="195761" y="2383000"/>
                  <a:pt x="189544" y="2392326"/>
                </a:cubicBezTo>
                <a:lnTo>
                  <a:pt x="168279" y="2424224"/>
                </a:lnTo>
                <a:cubicBezTo>
                  <a:pt x="122661" y="2561077"/>
                  <a:pt x="166436" y="2420960"/>
                  <a:pt x="136381" y="2541182"/>
                </a:cubicBezTo>
                <a:cubicBezTo>
                  <a:pt x="120735" y="2603765"/>
                  <a:pt x="117441" y="2554490"/>
                  <a:pt x="104484" y="2658140"/>
                </a:cubicBezTo>
                <a:lnTo>
                  <a:pt x="93851" y="2743200"/>
                </a:lnTo>
                <a:cubicBezTo>
                  <a:pt x="90307" y="2817628"/>
                  <a:pt x="89407" y="2892229"/>
                  <a:pt x="83219" y="2966484"/>
                </a:cubicBezTo>
                <a:cubicBezTo>
                  <a:pt x="82288" y="2977653"/>
                  <a:pt x="74290" y="2987304"/>
                  <a:pt x="72586" y="2998382"/>
                </a:cubicBezTo>
                <a:cubicBezTo>
                  <a:pt x="67170" y="3033586"/>
                  <a:pt x="65498" y="3069265"/>
                  <a:pt x="61954" y="3104707"/>
                </a:cubicBezTo>
                <a:cubicBezTo>
                  <a:pt x="69702" y="3228678"/>
                  <a:pt x="59782" y="3235328"/>
                  <a:pt x="83219" y="3317359"/>
                </a:cubicBezTo>
                <a:cubicBezTo>
                  <a:pt x="86298" y="3328135"/>
                  <a:pt x="87634" y="3339931"/>
                  <a:pt x="93851" y="3349256"/>
                </a:cubicBezTo>
                <a:cubicBezTo>
                  <a:pt x="102192" y="3361767"/>
                  <a:pt x="116123" y="3369602"/>
                  <a:pt x="125749" y="3381154"/>
                </a:cubicBezTo>
                <a:cubicBezTo>
                  <a:pt x="133930" y="3390971"/>
                  <a:pt x="137397" y="3404637"/>
                  <a:pt x="147014" y="3413052"/>
                </a:cubicBezTo>
                <a:cubicBezTo>
                  <a:pt x="166248" y="3429882"/>
                  <a:pt x="210809" y="3455582"/>
                  <a:pt x="210809" y="3455582"/>
                </a:cubicBezTo>
                <a:cubicBezTo>
                  <a:pt x="276258" y="3553754"/>
                  <a:pt x="192738" y="3432993"/>
                  <a:pt x="253340" y="3508745"/>
                </a:cubicBezTo>
                <a:cubicBezTo>
                  <a:pt x="282247" y="3544879"/>
                  <a:pt x="266391" y="3541343"/>
                  <a:pt x="306502" y="3572540"/>
                </a:cubicBezTo>
                <a:cubicBezTo>
                  <a:pt x="326676" y="3588231"/>
                  <a:pt x="349033" y="3600893"/>
                  <a:pt x="370298" y="3615070"/>
                </a:cubicBezTo>
                <a:cubicBezTo>
                  <a:pt x="380930" y="3622158"/>
                  <a:pt x="389515" y="3634750"/>
                  <a:pt x="402195" y="3636335"/>
                </a:cubicBezTo>
                <a:cubicBezTo>
                  <a:pt x="430549" y="3639879"/>
                  <a:pt x="459070" y="3642270"/>
                  <a:pt x="487256" y="3646968"/>
                </a:cubicBezTo>
                <a:cubicBezTo>
                  <a:pt x="501670" y="3649370"/>
                  <a:pt x="515372" y="3655198"/>
                  <a:pt x="529786" y="3657600"/>
                </a:cubicBezTo>
                <a:cubicBezTo>
                  <a:pt x="579226" y="3665840"/>
                  <a:pt x="700931" y="3683325"/>
                  <a:pt x="754842" y="3640766"/>
                </a:cubicBezTo>
                <a:cubicBezTo>
                  <a:pt x="772563" y="3644310"/>
                  <a:pt x="1062842" y="3534825"/>
                  <a:pt x="1080907" y="3535327"/>
                </a:cubicBezTo>
                <a:cubicBezTo>
                  <a:pt x="1318302" y="3541921"/>
                  <a:pt x="1300647" y="3607983"/>
                  <a:pt x="1538107" y="3611527"/>
                </a:cubicBezTo>
                <a:cubicBezTo>
                  <a:pt x="1990516" y="3702004"/>
                  <a:pt x="1568266" y="3728715"/>
                  <a:pt x="2730726" y="3700131"/>
                </a:cubicBezTo>
                <a:cubicBezTo>
                  <a:pt x="2753135" y="3699580"/>
                  <a:pt x="2772217" y="3681096"/>
                  <a:pt x="2794521" y="3678866"/>
                </a:cubicBezTo>
                <a:lnTo>
                  <a:pt x="2900847" y="3668233"/>
                </a:lnTo>
                <a:cubicBezTo>
                  <a:pt x="3045268" y="3632126"/>
                  <a:pt x="2891021" y="3667560"/>
                  <a:pt x="3241088" y="3646968"/>
                </a:cubicBezTo>
                <a:cubicBezTo>
                  <a:pt x="3268472" y="3645357"/>
                  <a:pt x="3329210" y="3630509"/>
                  <a:pt x="3358047" y="3625703"/>
                </a:cubicBezTo>
                <a:cubicBezTo>
                  <a:pt x="3382767" y="3621583"/>
                  <a:pt x="3407665" y="3618614"/>
                  <a:pt x="3432474" y="3615070"/>
                </a:cubicBezTo>
                <a:lnTo>
                  <a:pt x="3528167" y="3583173"/>
                </a:lnTo>
                <a:lnTo>
                  <a:pt x="3560065" y="3572540"/>
                </a:lnTo>
                <a:cubicBezTo>
                  <a:pt x="3570698" y="3568996"/>
                  <a:pt x="3580973" y="3564105"/>
                  <a:pt x="3591963" y="3561907"/>
                </a:cubicBezTo>
                <a:cubicBezTo>
                  <a:pt x="3667104" y="3546880"/>
                  <a:pt x="3627984" y="3556989"/>
                  <a:pt x="3708921" y="3530010"/>
                </a:cubicBezTo>
                <a:cubicBezTo>
                  <a:pt x="3719554" y="3526466"/>
                  <a:pt x="3731494" y="3525594"/>
                  <a:pt x="3740819" y="3519377"/>
                </a:cubicBezTo>
                <a:cubicBezTo>
                  <a:pt x="3782041" y="3491895"/>
                  <a:pt x="3760593" y="3502153"/>
                  <a:pt x="3804614" y="3487479"/>
                </a:cubicBezTo>
                <a:cubicBezTo>
                  <a:pt x="3815247" y="3476847"/>
                  <a:pt x="3824960" y="3465208"/>
                  <a:pt x="3836512" y="3455582"/>
                </a:cubicBezTo>
                <a:cubicBezTo>
                  <a:pt x="3846329" y="3447401"/>
                  <a:pt x="3859373" y="3443353"/>
                  <a:pt x="3868409" y="3434317"/>
                </a:cubicBezTo>
                <a:cubicBezTo>
                  <a:pt x="3890145" y="3412581"/>
                  <a:pt x="3884631" y="3396940"/>
                  <a:pt x="3910940" y="3381154"/>
                </a:cubicBezTo>
                <a:cubicBezTo>
                  <a:pt x="3920550" y="3375388"/>
                  <a:pt x="3932205" y="3374065"/>
                  <a:pt x="3942837" y="3370521"/>
                </a:cubicBezTo>
                <a:cubicBezTo>
                  <a:pt x="3949925" y="3359889"/>
                  <a:pt x="3958912" y="3350301"/>
                  <a:pt x="3964102" y="3338624"/>
                </a:cubicBezTo>
                <a:cubicBezTo>
                  <a:pt x="3973206" y="3318140"/>
                  <a:pt x="3969517" y="3290678"/>
                  <a:pt x="3985367" y="3274828"/>
                </a:cubicBezTo>
                <a:lnTo>
                  <a:pt x="4038530" y="3221666"/>
                </a:lnTo>
                <a:cubicBezTo>
                  <a:pt x="4074255" y="3114494"/>
                  <a:pt x="4019754" y="3280710"/>
                  <a:pt x="4059795" y="3147238"/>
                </a:cubicBezTo>
                <a:cubicBezTo>
                  <a:pt x="4066236" y="3125768"/>
                  <a:pt x="4073971" y="3104707"/>
                  <a:pt x="4081060" y="3083442"/>
                </a:cubicBezTo>
                <a:lnTo>
                  <a:pt x="4091693" y="3051545"/>
                </a:lnTo>
                <a:cubicBezTo>
                  <a:pt x="4090564" y="3031215"/>
                  <a:pt x="4097494" y="2852911"/>
                  <a:pt x="4059795" y="2796363"/>
                </a:cubicBezTo>
                <a:cubicBezTo>
                  <a:pt x="4032969" y="2756125"/>
                  <a:pt x="4047566" y="2773502"/>
                  <a:pt x="4017265" y="2743200"/>
                </a:cubicBezTo>
                <a:cubicBezTo>
                  <a:pt x="3987864" y="2654993"/>
                  <a:pt x="4037222" y="2793747"/>
                  <a:pt x="3964102" y="2647507"/>
                </a:cubicBezTo>
                <a:cubicBezTo>
                  <a:pt x="3953100" y="2625504"/>
                  <a:pt x="3938747" y="2592401"/>
                  <a:pt x="3921572" y="2573079"/>
                </a:cubicBezTo>
                <a:cubicBezTo>
                  <a:pt x="3901592" y="2550602"/>
                  <a:pt x="3857777" y="2509284"/>
                  <a:pt x="3857777" y="2509284"/>
                </a:cubicBezTo>
                <a:cubicBezTo>
                  <a:pt x="3846355" y="2463598"/>
                  <a:pt x="3848689" y="2455394"/>
                  <a:pt x="3815247" y="2413591"/>
                </a:cubicBezTo>
                <a:cubicBezTo>
                  <a:pt x="3799591" y="2394021"/>
                  <a:pt x="3785859" y="2368353"/>
                  <a:pt x="3762084" y="2360428"/>
                </a:cubicBezTo>
                <a:lnTo>
                  <a:pt x="3645126" y="2275368"/>
                </a:lnTo>
                <a:cubicBezTo>
                  <a:pt x="3614824" y="2245067"/>
                  <a:pt x="3629421" y="2262444"/>
                  <a:pt x="3602595" y="2222205"/>
                </a:cubicBezTo>
                <a:cubicBezTo>
                  <a:pt x="3584327" y="2112592"/>
                  <a:pt x="3586127" y="2152974"/>
                  <a:pt x="3602595" y="1988289"/>
                </a:cubicBezTo>
                <a:cubicBezTo>
                  <a:pt x="3604049" y="1973749"/>
                  <a:pt x="3606693" y="1958829"/>
                  <a:pt x="3613228" y="1945759"/>
                </a:cubicBezTo>
                <a:cubicBezTo>
                  <a:pt x="3617711" y="1936793"/>
                  <a:pt x="3628932" y="1932834"/>
                  <a:pt x="3634493" y="1924493"/>
                </a:cubicBezTo>
                <a:cubicBezTo>
                  <a:pt x="3643285" y="1911305"/>
                  <a:pt x="3650193" y="1896804"/>
                  <a:pt x="3655758" y="1881963"/>
                </a:cubicBezTo>
                <a:cubicBezTo>
                  <a:pt x="3699189" y="1766150"/>
                  <a:pt x="3628452" y="1915312"/>
                  <a:pt x="3687656" y="1796903"/>
                </a:cubicBezTo>
                <a:cubicBezTo>
                  <a:pt x="3693729" y="1766538"/>
                  <a:pt x="3699909" y="1731251"/>
                  <a:pt x="3708921" y="1701210"/>
                </a:cubicBezTo>
                <a:cubicBezTo>
                  <a:pt x="3715362" y="1679740"/>
                  <a:pt x="3720161" y="1657463"/>
                  <a:pt x="3730186" y="1637414"/>
                </a:cubicBezTo>
                <a:lnTo>
                  <a:pt x="3780026" y="1575834"/>
                </a:lnTo>
                <a:cubicBezTo>
                  <a:pt x="3795680" y="1561953"/>
                  <a:pt x="3811998" y="1510120"/>
                  <a:pt x="3824107" y="1477927"/>
                </a:cubicBezTo>
                <a:cubicBezTo>
                  <a:pt x="3834444" y="1454595"/>
                  <a:pt x="3858922" y="1351075"/>
                  <a:pt x="3857445" y="1306477"/>
                </a:cubicBezTo>
                <a:cubicBezTo>
                  <a:pt x="3863057" y="1249770"/>
                  <a:pt x="3853937" y="1190552"/>
                  <a:pt x="3857777" y="1137684"/>
                </a:cubicBezTo>
                <a:cubicBezTo>
                  <a:pt x="3854233" y="1119963"/>
                  <a:pt x="3855226" y="1100685"/>
                  <a:pt x="3847144" y="1084521"/>
                </a:cubicBezTo>
                <a:cubicBezTo>
                  <a:pt x="3841532" y="1052328"/>
                  <a:pt x="3838284" y="981741"/>
                  <a:pt x="3824107" y="944527"/>
                </a:cubicBezTo>
                <a:cubicBezTo>
                  <a:pt x="3820874" y="926747"/>
                  <a:pt x="3766467" y="878770"/>
                  <a:pt x="3762084" y="861238"/>
                </a:cubicBezTo>
                <a:cubicBezTo>
                  <a:pt x="3759366" y="850365"/>
                  <a:pt x="3758176" y="838306"/>
                  <a:pt x="3751451" y="829340"/>
                </a:cubicBezTo>
                <a:cubicBezTo>
                  <a:pt x="3714787" y="780455"/>
                  <a:pt x="3706120" y="783290"/>
                  <a:pt x="3666391" y="754912"/>
                </a:cubicBezTo>
                <a:cubicBezTo>
                  <a:pt x="3651971" y="744612"/>
                  <a:pt x="3638888" y="732406"/>
                  <a:pt x="3623860" y="723014"/>
                </a:cubicBezTo>
                <a:cubicBezTo>
                  <a:pt x="3578762" y="694828"/>
                  <a:pt x="3578583" y="705692"/>
                  <a:pt x="3528167" y="680484"/>
                </a:cubicBezTo>
                <a:cubicBezTo>
                  <a:pt x="3516738" y="674769"/>
                  <a:pt x="3506087" y="667400"/>
                  <a:pt x="3496270" y="659219"/>
                </a:cubicBezTo>
                <a:cubicBezTo>
                  <a:pt x="3484718" y="649593"/>
                  <a:pt x="3477517" y="634624"/>
                  <a:pt x="3464372" y="627321"/>
                </a:cubicBezTo>
                <a:cubicBezTo>
                  <a:pt x="3444778" y="616435"/>
                  <a:pt x="3421842" y="613144"/>
                  <a:pt x="3400577" y="606056"/>
                </a:cubicBezTo>
                <a:cubicBezTo>
                  <a:pt x="3386400" y="595424"/>
                  <a:pt x="3371660" y="585503"/>
                  <a:pt x="3358047" y="574159"/>
                </a:cubicBezTo>
                <a:cubicBezTo>
                  <a:pt x="3350346" y="567741"/>
                  <a:pt x="3345377" y="558051"/>
                  <a:pt x="3336781" y="552893"/>
                </a:cubicBezTo>
                <a:cubicBezTo>
                  <a:pt x="3325888" y="546357"/>
                  <a:pt x="3270294" y="533613"/>
                  <a:pt x="3262354" y="531628"/>
                </a:cubicBezTo>
                <a:lnTo>
                  <a:pt x="3166660" y="467833"/>
                </a:lnTo>
                <a:cubicBezTo>
                  <a:pt x="3156028" y="460745"/>
                  <a:pt x="3146886" y="450609"/>
                  <a:pt x="3134763" y="446568"/>
                </a:cubicBezTo>
                <a:lnTo>
                  <a:pt x="3070967" y="425303"/>
                </a:lnTo>
                <a:cubicBezTo>
                  <a:pt x="3049702" y="418215"/>
                  <a:pt x="3029362" y="407208"/>
                  <a:pt x="3007172" y="404038"/>
                </a:cubicBezTo>
                <a:cubicBezTo>
                  <a:pt x="2911402" y="390356"/>
                  <a:pt x="2957464" y="397525"/>
                  <a:pt x="2868949" y="382773"/>
                </a:cubicBezTo>
                <a:cubicBezTo>
                  <a:pt x="2794444" y="354834"/>
                  <a:pt x="2783425" y="348101"/>
                  <a:pt x="2709460" y="329610"/>
                </a:cubicBezTo>
                <a:cubicBezTo>
                  <a:pt x="2691928" y="325227"/>
                  <a:pt x="2673733" y="323732"/>
                  <a:pt x="2656298" y="318977"/>
                </a:cubicBezTo>
                <a:cubicBezTo>
                  <a:pt x="2634672" y="313079"/>
                  <a:pt x="2614744" y="300492"/>
                  <a:pt x="2592502" y="297712"/>
                </a:cubicBezTo>
                <a:lnTo>
                  <a:pt x="2507442" y="287079"/>
                </a:lnTo>
                <a:cubicBezTo>
                  <a:pt x="2486100" y="284030"/>
                  <a:pt x="2465039" y="279121"/>
                  <a:pt x="2443647" y="276447"/>
                </a:cubicBezTo>
                <a:cubicBezTo>
                  <a:pt x="2408303" y="272029"/>
                  <a:pt x="2372763" y="269358"/>
                  <a:pt x="2337321" y="265814"/>
                </a:cubicBezTo>
                <a:cubicBezTo>
                  <a:pt x="2212984" y="212528"/>
                  <a:pt x="2311655" y="248765"/>
                  <a:pt x="2209730" y="223284"/>
                </a:cubicBezTo>
                <a:cubicBezTo>
                  <a:pt x="2198857" y="220566"/>
                  <a:pt x="2189002" y="213583"/>
                  <a:pt x="2177833" y="212652"/>
                </a:cubicBezTo>
                <a:cubicBezTo>
                  <a:pt x="2103578" y="206464"/>
                  <a:pt x="2028977" y="205563"/>
                  <a:pt x="1954549" y="202019"/>
                </a:cubicBezTo>
                <a:cubicBezTo>
                  <a:pt x="1846909" y="180490"/>
                  <a:pt x="1925996" y="193904"/>
                  <a:pt x="1741898" y="180754"/>
                </a:cubicBezTo>
                <a:lnTo>
                  <a:pt x="1603674" y="170121"/>
                </a:lnTo>
                <a:cubicBezTo>
                  <a:pt x="1506755" y="145892"/>
                  <a:pt x="1624029" y="173029"/>
                  <a:pt x="1454819" y="148856"/>
                </a:cubicBezTo>
                <a:cubicBezTo>
                  <a:pt x="1440353" y="146789"/>
                  <a:pt x="1426285" y="142423"/>
                  <a:pt x="1412288" y="138224"/>
                </a:cubicBezTo>
                <a:cubicBezTo>
                  <a:pt x="1390818" y="131783"/>
                  <a:pt x="1348493" y="116959"/>
                  <a:pt x="1348493" y="116959"/>
                </a:cubicBezTo>
                <a:cubicBezTo>
                  <a:pt x="1297945" y="83260"/>
                  <a:pt x="1328717" y="99733"/>
                  <a:pt x="1252800" y="74428"/>
                </a:cubicBezTo>
                <a:lnTo>
                  <a:pt x="1220902" y="63796"/>
                </a:lnTo>
                <a:close/>
              </a:path>
            </a:pathLst>
          </a:cu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0172" y="4038442"/>
            <a:ext cx="2480378" cy="2260025"/>
            <a:chOff x="5202866" y="3124200"/>
            <a:chExt cx="3157868" cy="2911033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86600" y="4495800"/>
              <a:ext cx="558022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G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7609576" y="3634946"/>
              <a:ext cx="620024" cy="556054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J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553200" y="31242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F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638800" y="4343400"/>
              <a:ext cx="558021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D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30" name="Straight Arrow Connector 29"/>
            <p:cNvCxnSpPr>
              <a:cxnSpLocks noChangeShapeType="1"/>
            </p:cNvCxnSpPr>
            <p:nvPr/>
          </p:nvCxnSpPr>
          <p:spPr bwMode="auto">
            <a:xfrm rot="5400000" flipH="1" flipV="1">
              <a:off x="7434264" y="4224341"/>
              <a:ext cx="380999" cy="2381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>
              <a:cxnSpLocks noChangeShapeType="1"/>
              <a:stCxn id="28" idx="6"/>
              <a:endCxn id="27" idx="1"/>
            </p:cNvCxnSpPr>
            <p:nvPr/>
          </p:nvCxnSpPr>
          <p:spPr bwMode="auto">
            <a:xfrm>
              <a:off x="7141534" y="3402228"/>
              <a:ext cx="558842" cy="3141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cxnSpLocks noChangeShapeType="1"/>
              <a:stCxn id="26" idx="1"/>
              <a:endCxn id="28" idx="4"/>
            </p:cNvCxnSpPr>
            <p:nvPr/>
          </p:nvCxnSpPr>
          <p:spPr bwMode="auto">
            <a:xfrm rot="16200000" flipV="1">
              <a:off x="6559356" y="3968267"/>
              <a:ext cx="896977" cy="3209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>
              <a:cxnSpLocks noChangeShapeType="1"/>
              <a:stCxn id="29" idx="6"/>
              <a:endCxn id="26" idx="2"/>
            </p:cNvCxnSpPr>
            <p:nvPr/>
          </p:nvCxnSpPr>
          <p:spPr bwMode="auto">
            <a:xfrm>
              <a:off x="6196821" y="4621428"/>
              <a:ext cx="889779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cxnSpLocks noChangeShapeType="1"/>
              <a:stCxn id="28" idx="3"/>
              <a:endCxn id="29" idx="7"/>
            </p:cNvCxnSpPr>
            <p:nvPr/>
          </p:nvCxnSpPr>
          <p:spPr bwMode="auto">
            <a:xfrm rot="5400000">
              <a:off x="5964227" y="3749698"/>
              <a:ext cx="826009" cy="52425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02866" y="31242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A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36" name="Straight Arrow Connector 35"/>
            <p:cNvCxnSpPr>
              <a:cxnSpLocks noChangeShapeType="1"/>
              <a:stCxn id="35" idx="6"/>
              <a:endCxn id="28" idx="2"/>
            </p:cNvCxnSpPr>
            <p:nvPr/>
          </p:nvCxnSpPr>
          <p:spPr bwMode="auto">
            <a:xfrm>
              <a:off x="5791200" y="3402228"/>
              <a:ext cx="762000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>
              <a:cxnSpLocks noChangeShapeType="1"/>
              <a:stCxn id="29" idx="1"/>
              <a:endCxn id="35" idx="4"/>
            </p:cNvCxnSpPr>
            <p:nvPr/>
          </p:nvCxnSpPr>
          <p:spPr bwMode="auto">
            <a:xfrm rot="16200000" flipV="1">
              <a:off x="5236489" y="3940800"/>
              <a:ext cx="744577" cy="22348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202866" y="5311345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E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6657686" y="5479178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C</a:t>
              </a:r>
              <a:endParaRPr lang="bg-BG" sz="1999" b="1" dirty="0"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772400" y="5334000"/>
              <a:ext cx="588334" cy="556055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H</a:t>
              </a:r>
              <a:endParaRPr lang="bg-BG" sz="1999" b="1" dirty="0">
                <a:latin typeface="Calibri" pitchFamily="34" charset="0"/>
              </a:endParaRPr>
            </a:p>
          </p:txBody>
        </p:sp>
        <p:cxnSp>
          <p:nvCxnSpPr>
            <p:cNvPr id="41" name="Straight Arrow Connector 40"/>
            <p:cNvCxnSpPr>
              <a:cxnSpLocks noChangeShapeType="1"/>
              <a:stCxn id="26" idx="5"/>
              <a:endCxn id="40" idx="1"/>
            </p:cNvCxnSpPr>
            <p:nvPr/>
          </p:nvCxnSpPr>
          <p:spPr bwMode="auto">
            <a:xfrm rot="16200000" flipH="1">
              <a:off x="7488227" y="5045098"/>
              <a:ext cx="445009" cy="2956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Straight Arrow Connector 41"/>
            <p:cNvCxnSpPr>
              <a:cxnSpLocks noChangeShapeType="1"/>
              <a:stCxn id="39" idx="2"/>
              <a:endCxn id="38" idx="6"/>
            </p:cNvCxnSpPr>
            <p:nvPr/>
          </p:nvCxnSpPr>
          <p:spPr bwMode="auto">
            <a:xfrm rot="10800000">
              <a:off x="5791201" y="5589372"/>
              <a:ext cx="866486" cy="16783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 type="none" w="med" len="med"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65" name="AutoShape 5"/>
          <p:cNvSpPr>
            <a:spLocks noChangeArrowheads="1"/>
          </p:cNvSpPr>
          <p:nvPr/>
        </p:nvSpPr>
        <p:spPr bwMode="auto">
          <a:xfrm>
            <a:off x="9146174" y="2196191"/>
            <a:ext cx="2682729" cy="2008538"/>
          </a:xfrm>
          <a:prstGeom prst="wedgeRoundRectCallout">
            <a:avLst>
              <a:gd name="adj1" fmla="val -71820"/>
              <a:gd name="adj2" fmla="val 443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Disconnected</a:t>
            </a:r>
            <a:r>
              <a:rPr lang="en-US" sz="2799" b="1" dirty="0">
                <a:solidFill>
                  <a:srgbClr val="FFFFFF"/>
                </a:solidFill>
              </a:rPr>
              <a:t> graph holding two connected components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44" name="Slide Number">
            <a:extLst>
              <a:ext uri="{FF2B5EF4-FFF2-40B4-BE49-F238E27FC236}">
                <a16:creationId xmlns:a16="http://schemas.microsoft.com/office/drawing/2014/main" id="{5F1A8F52-DF0A-4B84-B702-198091BEC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81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6" grpId="0" animBg="1"/>
      <p:bldP spid="63" grpId="0" animBg="1"/>
      <p:bldP spid="45" grpId="0" animBg="1"/>
      <p:bldP spid="46" grpId="0" animBg="1"/>
      <p:bldP spid="47" grpId="0" animBg="1"/>
      <p:bldP spid="48" grpId="0" animBg="1"/>
      <p:bldP spid="54" grpId="0" animBg="1"/>
      <p:bldP spid="64" grpId="0" animBg="1"/>
      <p:bldP spid="24" grpId="0" animBg="1"/>
      <p:bldP spid="6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3126" y="1196707"/>
            <a:ext cx="11933833" cy="55273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Graphs have many real-world applications</a:t>
            </a:r>
          </a:p>
          <a:p>
            <a:pPr lvl="1"/>
            <a:r>
              <a:rPr lang="en-US" dirty="0"/>
              <a:t>Modeling a </a:t>
            </a:r>
            <a:r>
              <a:rPr lang="en-US" b="1" dirty="0">
                <a:solidFill>
                  <a:schemeClr val="bg1"/>
                </a:solidFill>
              </a:rPr>
              <a:t>computer network</a:t>
            </a:r>
            <a:endParaRPr lang="en-US" dirty="0"/>
          </a:p>
          <a:p>
            <a:pPr lvl="2"/>
            <a:r>
              <a:rPr lang="en-US" dirty="0"/>
              <a:t>Routes are paths in the network</a:t>
            </a:r>
          </a:p>
          <a:p>
            <a:pPr lvl="1"/>
            <a:r>
              <a:rPr lang="en-US" dirty="0"/>
              <a:t>Modeling a city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</a:p>
          <a:p>
            <a:pPr lvl="2"/>
            <a:r>
              <a:rPr lang="en-US" dirty="0"/>
              <a:t>Streets are edges, crossings are vertices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Social networks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People are nodes and their connections are edges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State machines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States are nodes, transitions are edges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Graphs and Their Applications</a:t>
            </a:r>
            <a:endParaRPr lang="en-US" dirty="0"/>
          </a:p>
        </p:txBody>
      </p:sp>
      <p:pic>
        <p:nvPicPr>
          <p:cNvPr id="110594" name="Picture 2" descr="https://promo-manager.server-secure.com/download/files/01301/128743/socialnetwor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61215" y="3545658"/>
            <a:ext cx="1295720" cy="17781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6" name="Picture 2" descr="http://2.bp.blogspot.com/-kydxfTuUQbw/Uepycjta4FI/AAAAAAAAI-I/qf06jDW67lc/s1600/situated-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532" y="3136222"/>
            <a:ext cx="2376499" cy="164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546" y="5485465"/>
            <a:ext cx="2614284" cy="1084713"/>
          </a:xfrm>
          <a:prstGeom prst="roundRect">
            <a:avLst>
              <a:gd name="adj" fmla="val 2833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4" name="Picture 2" descr="Computer network diagram - Wikipedia">
            <a:extLst>
              <a:ext uri="{FF2B5EF4-FFF2-40B4-BE49-F238E27FC236}">
                <a16:creationId xmlns:a16="http://schemas.microsoft.com/office/drawing/2014/main" id="{3C3F1DAA-8988-4501-94E9-5AB257C63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380" y="1321710"/>
            <a:ext cx="3359451" cy="1577367"/>
          </a:xfrm>
          <a:prstGeom prst="roundRect">
            <a:avLst>
              <a:gd name="adj" fmla="val 2833"/>
            </a:avLst>
          </a:prstGeom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CC66FDB-F57D-4EE3-BD20-684E2D538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9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Classic and OOP Ways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318" y="819680"/>
            <a:ext cx="3961366" cy="3584092"/>
          </a:xfrm>
          <a:prstGeom prst="roundRect">
            <a:avLst>
              <a:gd name="adj" fmla="val 50000"/>
            </a:avLst>
          </a:prstGeom>
          <a:effectLst>
            <a:softEdge rad="31750"/>
          </a:effectLst>
        </p:spPr>
      </p:pic>
      <p:sp>
        <p:nvSpPr>
          <p:cNvPr id="15" name="Rounded Rectangle 14"/>
          <p:cNvSpPr/>
          <p:nvPr/>
        </p:nvSpPr>
        <p:spPr>
          <a:xfrm>
            <a:off x="4971294" y="1554833"/>
            <a:ext cx="2437765" cy="1784191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  <a:scene3d>
            <a:camera prst="perspectiveRelaxedModerately"/>
            <a:lightRig rig="threePt" dir="t"/>
          </a:scene3d>
        </p:spPr>
        <p:txBody>
          <a:bodyPr lIns="35991" rIns="35991" anchor="ctr"/>
          <a:lstStyle/>
          <a:p>
            <a:pPr algn="ctr"/>
            <a:r>
              <a:rPr lang="en-US" sz="2799" b="1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</p:spTree>
    <p:extLst>
      <p:ext uri="{BB962C8B-B14F-4D97-AF65-F5344CB8AC3E}">
        <p14:creationId xmlns:p14="http://schemas.microsoft.com/office/powerpoint/2010/main" val="2049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7848143" y="3636988"/>
            <a:ext cx="2818666" cy="2686858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5991" rIns="35991" anchor="ctr"/>
          <a:lstStyle/>
          <a:p>
            <a:endParaRPr lang="en-US" sz="17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list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node holds a list </a:t>
            </a:r>
            <a:br>
              <a:rPr lang="en-US" dirty="0"/>
            </a:br>
            <a:r>
              <a:rPr lang="en-US" dirty="0"/>
              <a:t>of its neighbors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Adjacency matrix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Each cell keeps whether and </a:t>
            </a:r>
            <a:br>
              <a:rPr lang="en-US" dirty="0"/>
            </a:br>
            <a:r>
              <a:rPr lang="en-US" dirty="0"/>
              <a:t>how two nodes are connected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 of edges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8305224" y="4127953"/>
          <a:ext cx="2056868" cy="18287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4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986882" y="4160643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86882" y="4622095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986882" y="5092821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86882" y="5541944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407438" y="3765679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5377" y="3768655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32759" y="3768655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60296" y="3768655"/>
            <a:ext cx="311223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799" b="1" dirty="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124975" y="5170744"/>
            <a:ext cx="3258756" cy="1153105"/>
          </a:xfrm>
          <a:prstGeom prst="round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35991" rIns="35991" anchor="ctr"/>
          <a:lstStyle/>
          <a:p>
            <a:pPr marL="95221"/>
            <a:r>
              <a:rPr lang="en-US" sz="2399" b="1" dirty="0">
                <a:latin typeface="Consolas" pitchFamily="49" charset="0"/>
                <a:cs typeface="Consolas" pitchFamily="49" charset="0"/>
              </a:rPr>
              <a:t>{1,2} {1,4} {2,3} {3,1} {4,2}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5151246" y="1151717"/>
            <a:ext cx="2415984" cy="2010983"/>
          </a:xfrm>
          <a:prstGeom prst="roundRect">
            <a:avLst>
              <a:gd name="adj" fmla="val 3234"/>
            </a:avLst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1981" tIns="71981" rIns="71981" bIns="71981" anchor="ctr"/>
          <a:lstStyle/>
          <a:p>
            <a:pPr marL="95221"/>
            <a:r>
              <a:rPr lang="en-US" sz="2399" b="1" dirty="0">
                <a:latin typeface="Consolas" pitchFamily="49" charset="0"/>
                <a:cs typeface="Consolas" pitchFamily="49" charset="0"/>
              </a:rPr>
              <a:t>1 </a:t>
            </a:r>
            <a:r>
              <a:rPr lang="en-US" sz="2399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 {2, 4}</a:t>
            </a:r>
          </a:p>
          <a:p>
            <a:pPr marL="95221"/>
            <a:r>
              <a:rPr lang="en-US" sz="2399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2  {3}</a:t>
            </a:r>
          </a:p>
          <a:p>
            <a:pPr marL="95221"/>
            <a:r>
              <a:rPr lang="en-US" sz="2399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3  {1}</a:t>
            </a:r>
          </a:p>
          <a:p>
            <a:pPr marL="95221"/>
            <a:r>
              <a:rPr lang="en-US" sz="2399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4  {2}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946105" y="1097557"/>
            <a:ext cx="2415984" cy="2255456"/>
            <a:chOff x="7890077" y="944526"/>
            <a:chExt cx="2657071" cy="2505149"/>
          </a:xfrm>
        </p:grpSpPr>
        <p:sp>
          <p:nvSpPr>
            <p:cNvPr id="31" name="Freeform 30"/>
            <p:cNvSpPr/>
            <p:nvPr/>
          </p:nvSpPr>
          <p:spPr>
            <a:xfrm>
              <a:off x="7890077" y="944526"/>
              <a:ext cx="2657071" cy="2505149"/>
            </a:xfrm>
            <a:custGeom>
              <a:avLst/>
              <a:gdLst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0" fmla="*/ 338137 w 2776537"/>
                <a:gd name="connsiteY0" fmla="*/ 1223962 h 2362199"/>
                <a:gd name="connsiteX1" fmla="*/ 338137 w 2776537"/>
                <a:gd name="connsiteY1" fmla="*/ 357187 h 2362199"/>
                <a:gd name="connsiteX2" fmla="*/ 2366962 w 2776537"/>
                <a:gd name="connsiteY2" fmla="*/ 271462 h 2362199"/>
                <a:gd name="connsiteX3" fmla="*/ 2452687 w 2776537"/>
                <a:gd name="connsiteY3" fmla="*/ 1985962 h 2362199"/>
                <a:gd name="connsiteX4" fmla="*/ 423862 w 2776537"/>
                <a:gd name="connsiteY4" fmla="*/ 2224087 h 2362199"/>
                <a:gd name="connsiteX5" fmla="*/ 319087 w 2776537"/>
                <a:gd name="connsiteY5" fmla="*/ 1157287 h 2362199"/>
                <a:gd name="connsiteX6" fmla="*/ 338137 w 2776537"/>
                <a:gd name="connsiteY6" fmla="*/ 1223962 h 2362199"/>
                <a:gd name="connsiteX0" fmla="*/ 250825 w 2708275"/>
                <a:gd name="connsiteY0" fmla="*/ 1157287 h 2362199"/>
                <a:gd name="connsiteX1" fmla="*/ 269875 w 2708275"/>
                <a:gd name="connsiteY1" fmla="*/ 357187 h 2362199"/>
                <a:gd name="connsiteX2" fmla="*/ 2298700 w 2708275"/>
                <a:gd name="connsiteY2" fmla="*/ 271462 h 2362199"/>
                <a:gd name="connsiteX3" fmla="*/ 2384425 w 2708275"/>
                <a:gd name="connsiteY3" fmla="*/ 1985962 h 2362199"/>
                <a:gd name="connsiteX4" fmla="*/ 355600 w 2708275"/>
                <a:gd name="connsiteY4" fmla="*/ 2224087 h 2362199"/>
                <a:gd name="connsiteX5" fmla="*/ 250825 w 2708275"/>
                <a:gd name="connsiteY5" fmla="*/ 1157287 h 2362199"/>
                <a:gd name="connsiteX0" fmla="*/ 234950 w 2711450"/>
                <a:gd name="connsiteY0" fmla="*/ 347662 h 2497137"/>
                <a:gd name="connsiteX1" fmla="*/ 273050 w 2711450"/>
                <a:gd name="connsiteY1" fmla="*/ 357187 h 2497137"/>
                <a:gd name="connsiteX2" fmla="*/ 2301875 w 2711450"/>
                <a:gd name="connsiteY2" fmla="*/ 271462 h 2497137"/>
                <a:gd name="connsiteX3" fmla="*/ 2387600 w 2711450"/>
                <a:gd name="connsiteY3" fmla="*/ 1985962 h 2497137"/>
                <a:gd name="connsiteX4" fmla="*/ 358775 w 2711450"/>
                <a:gd name="connsiteY4" fmla="*/ 2224087 h 2497137"/>
                <a:gd name="connsiteX5" fmla="*/ 234950 w 2711450"/>
                <a:gd name="connsiteY5" fmla="*/ 347662 h 2497137"/>
                <a:gd name="connsiteX0" fmla="*/ 409575 w 2762250"/>
                <a:gd name="connsiteY0" fmla="*/ 2224087 h 2495549"/>
                <a:gd name="connsiteX1" fmla="*/ 323850 w 2762250"/>
                <a:gd name="connsiteY1" fmla="*/ 357187 h 2495549"/>
                <a:gd name="connsiteX2" fmla="*/ 2352675 w 2762250"/>
                <a:gd name="connsiteY2" fmla="*/ 271462 h 2495549"/>
                <a:gd name="connsiteX3" fmla="*/ 2438400 w 2762250"/>
                <a:gd name="connsiteY3" fmla="*/ 1985962 h 2495549"/>
                <a:gd name="connsiteX4" fmla="*/ 409575 w 2762250"/>
                <a:gd name="connsiteY4" fmla="*/ 2224087 h 2495549"/>
                <a:gd name="connsiteX0" fmla="*/ 333375 w 2686050"/>
                <a:gd name="connsiteY0" fmla="*/ 2212975 h 2473325"/>
                <a:gd name="connsiteX1" fmla="*/ 361950 w 2686050"/>
                <a:gd name="connsiteY1" fmla="*/ 412750 h 2473325"/>
                <a:gd name="connsiteX2" fmla="*/ 2276475 w 2686050"/>
                <a:gd name="connsiteY2" fmla="*/ 260350 h 2473325"/>
                <a:gd name="connsiteX3" fmla="*/ 2362200 w 2686050"/>
                <a:gd name="connsiteY3" fmla="*/ 1974850 h 2473325"/>
                <a:gd name="connsiteX4" fmla="*/ 333375 w 2686050"/>
                <a:gd name="connsiteY4" fmla="*/ 2212975 h 2473325"/>
                <a:gd name="connsiteX0" fmla="*/ 333375 w 2652712"/>
                <a:gd name="connsiteY0" fmla="*/ 2089150 h 2349500"/>
                <a:gd name="connsiteX1" fmla="*/ 333375 w 2652712"/>
                <a:gd name="connsiteY1" fmla="*/ 412750 h 2349500"/>
                <a:gd name="connsiteX2" fmla="*/ 2247900 w 2652712"/>
                <a:gd name="connsiteY2" fmla="*/ 260350 h 2349500"/>
                <a:gd name="connsiteX3" fmla="*/ 2333625 w 2652712"/>
                <a:gd name="connsiteY3" fmla="*/ 1974850 h 2349500"/>
                <a:gd name="connsiteX4" fmla="*/ 333375 w 2652712"/>
                <a:gd name="connsiteY4" fmla="*/ 2089150 h 2349500"/>
                <a:gd name="connsiteX0" fmla="*/ 319087 w 2538412"/>
                <a:gd name="connsiteY0" fmla="*/ 2108200 h 2413000"/>
                <a:gd name="connsiteX1" fmla="*/ 319087 w 2538412"/>
                <a:gd name="connsiteY1" fmla="*/ 431800 h 2413000"/>
                <a:gd name="connsiteX2" fmla="*/ 2233612 w 2538412"/>
                <a:gd name="connsiteY2" fmla="*/ 279400 h 2413000"/>
                <a:gd name="connsiteX3" fmla="*/ 2147887 w 2538412"/>
                <a:gd name="connsiteY3" fmla="*/ 2108200 h 2413000"/>
                <a:gd name="connsiteX4" fmla="*/ 319087 w 2538412"/>
                <a:gd name="connsiteY4" fmla="*/ 2108200 h 2413000"/>
                <a:gd name="connsiteX0" fmla="*/ 304800 w 2438400"/>
                <a:gd name="connsiteY0" fmla="*/ 1955800 h 2235200"/>
                <a:gd name="connsiteX1" fmla="*/ 304800 w 2438400"/>
                <a:gd name="connsiteY1" fmla="*/ 279400 h 2235200"/>
                <a:gd name="connsiteX2" fmla="*/ 2133600 w 2438400"/>
                <a:gd name="connsiteY2" fmla="*/ 279400 h 2235200"/>
                <a:gd name="connsiteX3" fmla="*/ 2133600 w 2438400"/>
                <a:gd name="connsiteY3" fmla="*/ 1955800 h 2235200"/>
                <a:gd name="connsiteX4" fmla="*/ 304800 w 2438400"/>
                <a:gd name="connsiteY4" fmla="*/ 1955800 h 223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2235200">
                  <a:moveTo>
                    <a:pt x="304800" y="1955800"/>
                  </a:moveTo>
                  <a:cubicBezTo>
                    <a:pt x="0" y="1676400"/>
                    <a:pt x="0" y="558800"/>
                    <a:pt x="304800" y="279400"/>
                  </a:cubicBezTo>
                  <a:cubicBezTo>
                    <a:pt x="609600" y="0"/>
                    <a:pt x="1828800" y="0"/>
                    <a:pt x="2133600" y="279400"/>
                  </a:cubicBezTo>
                  <a:cubicBezTo>
                    <a:pt x="2438400" y="558800"/>
                    <a:pt x="2438400" y="1676400"/>
                    <a:pt x="2133600" y="1955800"/>
                  </a:cubicBezTo>
                  <a:cubicBezTo>
                    <a:pt x="1828800" y="2235200"/>
                    <a:pt x="609600" y="2235200"/>
                    <a:pt x="304800" y="1955800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endParaRPr lang="en-US" sz="1999" b="1" dirty="0"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8380411" y="1435100"/>
              <a:ext cx="1676402" cy="1491865"/>
              <a:chOff x="5812704" y="5001881"/>
              <a:chExt cx="1885060" cy="1654933"/>
            </a:xfrm>
          </p:grpSpPr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7097973" y="5001881"/>
                <a:ext cx="599791" cy="591704"/>
              </a:xfrm>
              <a:prstGeom prst="ellipse">
                <a:avLst/>
              </a:prstGeom>
              <a:ln w="1905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35991" rIns="35991" anchor="ctr"/>
              <a:lstStyle/>
              <a:p>
                <a:pPr algn="ctr"/>
                <a:r>
                  <a:rPr lang="en-US" sz="1999" b="1" dirty="0">
                    <a:latin typeface="Calibri" pitchFamily="34" charset="0"/>
                  </a:rPr>
                  <a:t>2</a:t>
                </a:r>
                <a:endParaRPr lang="bg-BG" sz="1999" b="1" dirty="0">
                  <a:latin typeface="Calibri" pitchFamily="34" charset="0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7097971" y="6100760"/>
                <a:ext cx="599791" cy="556054"/>
              </a:xfrm>
              <a:prstGeom prst="ellipse">
                <a:avLst/>
              </a:prstGeom>
              <a:ln w="1905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35991" rIns="35991" anchor="ctr"/>
              <a:lstStyle/>
              <a:p>
                <a:pPr algn="ctr"/>
                <a:r>
                  <a:rPr lang="en-US" sz="1999" b="1" dirty="0">
                    <a:latin typeface="Calibri" pitchFamily="34" charset="0"/>
                  </a:rPr>
                  <a:t>4</a:t>
                </a:r>
                <a:endParaRPr lang="bg-BG" sz="1999" b="1" dirty="0">
                  <a:latin typeface="Calibri" pitchFamily="34" charset="0"/>
                </a:endParaRPr>
              </a:p>
            </p:txBody>
          </p:sp>
          <p:sp>
            <p:nvSpPr>
              <p:cNvPr id="35" name="Oval 34"/>
              <p:cNvSpPr>
                <a:spLocks noChangeArrowheads="1"/>
              </p:cNvSpPr>
              <p:nvPr/>
            </p:nvSpPr>
            <p:spPr bwMode="auto">
              <a:xfrm>
                <a:off x="5812704" y="6100759"/>
                <a:ext cx="599791" cy="556055"/>
              </a:xfrm>
              <a:prstGeom prst="ellipse">
                <a:avLst/>
              </a:prstGeom>
              <a:ln w="1905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35991" rIns="35991" anchor="ctr"/>
              <a:lstStyle/>
              <a:p>
                <a:pPr algn="ctr"/>
                <a:r>
                  <a:rPr lang="en-US" sz="1999" b="1" dirty="0">
                    <a:latin typeface="Calibri" pitchFamily="34" charset="0"/>
                  </a:rPr>
                  <a:t>1</a:t>
                </a:r>
                <a:endParaRPr lang="bg-BG" sz="1999" b="1" dirty="0">
                  <a:latin typeface="Calibri" pitchFamily="34" charset="0"/>
                </a:endParaRPr>
              </a:p>
            </p:txBody>
          </p:sp>
          <p:sp>
            <p:nvSpPr>
              <p:cNvPr id="36" name="Oval 35"/>
              <p:cNvSpPr>
                <a:spLocks noChangeArrowheads="1"/>
              </p:cNvSpPr>
              <p:nvPr/>
            </p:nvSpPr>
            <p:spPr bwMode="auto">
              <a:xfrm>
                <a:off x="5812705" y="5001883"/>
                <a:ext cx="599791" cy="591703"/>
              </a:xfrm>
              <a:prstGeom prst="ellipse">
                <a:avLst/>
              </a:prstGeom>
              <a:ln w="19050">
                <a:solidFill>
                  <a:schemeClr val="tx1"/>
                </a:solidFill>
                <a:headEnd/>
                <a:tailEnd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lIns="35991" rIns="35991" anchor="ctr"/>
              <a:lstStyle/>
              <a:p>
                <a:pPr algn="ctr"/>
                <a:r>
                  <a:rPr lang="en-US" sz="1999" b="1" dirty="0">
                    <a:latin typeface="Calibri" pitchFamily="34" charset="0"/>
                  </a:rPr>
                  <a:t>3</a:t>
                </a:r>
                <a:endParaRPr lang="bg-BG" sz="1999" b="1" dirty="0">
                  <a:latin typeface="Calibri" pitchFamily="34" charset="0"/>
                </a:endParaRPr>
              </a:p>
            </p:txBody>
          </p:sp>
          <p:cxnSp>
            <p:nvCxnSpPr>
              <p:cNvPr id="37" name="Straight Arrow Connector 36"/>
              <p:cNvCxnSpPr>
                <a:cxnSpLocks noChangeShapeType="1"/>
                <a:stCxn id="33" idx="4"/>
                <a:endCxn id="34" idx="0"/>
              </p:cNvCxnSpPr>
              <p:nvPr/>
            </p:nvCxnSpPr>
            <p:spPr bwMode="auto">
              <a:xfrm rot="5400000">
                <a:off x="7144281" y="5847172"/>
                <a:ext cx="50717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8" name="Straight Arrow Connector 37"/>
              <p:cNvCxnSpPr>
                <a:cxnSpLocks noChangeShapeType="1"/>
                <a:stCxn id="34" idx="2"/>
                <a:endCxn id="35" idx="6"/>
              </p:cNvCxnSpPr>
              <p:nvPr/>
            </p:nvCxnSpPr>
            <p:spPr bwMode="auto">
              <a:xfrm rot="10800000">
                <a:off x="6412496" y="6378788"/>
                <a:ext cx="685476" cy="17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39" name="Straight Arrow Connector 38"/>
              <p:cNvCxnSpPr>
                <a:cxnSpLocks noChangeShapeType="1"/>
                <a:stCxn id="33" idx="3"/>
                <a:endCxn id="35" idx="7"/>
              </p:cNvCxnSpPr>
              <p:nvPr/>
            </p:nvCxnSpPr>
            <p:spPr bwMode="auto">
              <a:xfrm rot="5400000">
                <a:off x="6417606" y="5413985"/>
                <a:ext cx="675259" cy="8611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0" name="Straight Arrow Connector 39"/>
              <p:cNvCxnSpPr>
                <a:cxnSpLocks noChangeShapeType="1"/>
                <a:stCxn id="36" idx="6"/>
                <a:endCxn id="33" idx="2"/>
              </p:cNvCxnSpPr>
              <p:nvPr/>
            </p:nvCxnSpPr>
            <p:spPr bwMode="auto">
              <a:xfrm>
                <a:off x="6412496" y="5297734"/>
                <a:ext cx="685477" cy="17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  <p:cxnSp>
            <p:nvCxnSpPr>
              <p:cNvPr id="41" name="Straight Arrow Connector 40"/>
              <p:cNvCxnSpPr>
                <a:cxnSpLocks noChangeShapeType="1"/>
                <a:stCxn id="35" idx="0"/>
                <a:endCxn id="36" idx="4"/>
              </p:cNvCxnSpPr>
              <p:nvPr/>
            </p:nvCxnSpPr>
            <p:spPr bwMode="auto">
              <a:xfrm rot="5400000" flipH="1" flipV="1">
                <a:off x="5859014" y="5847161"/>
                <a:ext cx="507174" cy="17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</p:cxnSp>
        </p:grpSp>
      </p:grpSp>
      <p:sp>
        <p:nvSpPr>
          <p:cNvPr id="30" name="Slide Number">
            <a:extLst>
              <a:ext uri="{FF2B5EF4-FFF2-40B4-BE49-F238E27FC236}">
                <a16:creationId xmlns:a16="http://schemas.microsoft.com/office/drawing/2014/main" id="{B200ABB0-54F4-42C7-A9F5-671968289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438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3">
            <a:extLst>
              <a:ext uri="{FF2B5EF4-FFF2-40B4-BE49-F238E27FC236}">
                <a16:creationId xmlns:a16="http://schemas.microsoft.com/office/drawing/2014/main" id="{CD682E50-9124-4C30-B440-2EE0FA8F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Graph Representation: Adjacency List</a:t>
            </a:r>
          </a:p>
        </p:txBody>
      </p:sp>
      <p:grpSp>
        <p:nvGrpSpPr>
          <p:cNvPr id="31" name="Group 4">
            <a:extLst>
              <a:ext uri="{FF2B5EF4-FFF2-40B4-BE49-F238E27FC236}">
                <a16:creationId xmlns:a16="http://schemas.microsoft.com/office/drawing/2014/main" id="{05304657-4CEF-4EE4-9764-729769881CE0}"/>
              </a:ext>
            </a:extLst>
          </p:cNvPr>
          <p:cNvGrpSpPr/>
          <p:nvPr/>
        </p:nvGrpSpPr>
        <p:grpSpPr>
          <a:xfrm>
            <a:off x="7848955" y="1629469"/>
            <a:ext cx="3057404" cy="2789273"/>
            <a:chOff x="6387407" y="1779589"/>
            <a:chExt cx="2625969" cy="2378075"/>
          </a:xfrm>
        </p:grpSpPr>
        <p:sp>
          <p:nvSpPr>
            <p:cNvPr id="33" name="Oval 6">
              <a:extLst>
                <a:ext uri="{FF2B5EF4-FFF2-40B4-BE49-F238E27FC236}">
                  <a16:creationId xmlns:a16="http://schemas.microsoft.com/office/drawing/2014/main" id="{E496A4A5-B6B7-42ED-8514-2420A0FD217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133A8ED3-FAEE-478E-9A26-6388262C14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35" name="Oval 8">
              <a:extLst>
                <a:ext uri="{FF2B5EF4-FFF2-40B4-BE49-F238E27FC236}">
                  <a16:creationId xmlns:a16="http://schemas.microsoft.com/office/drawing/2014/main" id="{5300F1E1-5D88-47B0-9FF8-45A22035DB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050334F2-128E-48FF-81A1-A567DB59C6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7" name="Oval 10">
              <a:extLst>
                <a:ext uri="{FF2B5EF4-FFF2-40B4-BE49-F238E27FC236}">
                  <a16:creationId xmlns:a16="http://schemas.microsoft.com/office/drawing/2014/main" id="{E88D223C-0BCE-48AB-A3A5-8E853FB049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AC768711-BED9-4822-8B27-903E2EB44E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39" name="AutoShape 12">
              <a:extLst>
                <a:ext uri="{FF2B5EF4-FFF2-40B4-BE49-F238E27FC236}">
                  <a16:creationId xmlns:a16="http://schemas.microsoft.com/office/drawing/2014/main" id="{A2639881-68CF-40B8-B951-AFC3621956B0}"/>
                </a:ext>
              </a:extLst>
            </p:cNvPr>
            <p:cNvCxnSpPr>
              <a:cxnSpLocks noChangeAspect="1" noChangeShapeType="1"/>
              <a:stCxn id="33" idx="2"/>
              <a:endCxn id="34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AutoShape 13">
              <a:extLst>
                <a:ext uri="{FF2B5EF4-FFF2-40B4-BE49-F238E27FC236}">
                  <a16:creationId xmlns:a16="http://schemas.microsoft.com/office/drawing/2014/main" id="{184CB9BB-AF4F-480F-B702-C2D8B5D80959}"/>
                </a:ext>
              </a:extLst>
            </p:cNvPr>
            <p:cNvCxnSpPr>
              <a:cxnSpLocks noChangeAspect="1" noChangeShapeType="1"/>
              <a:stCxn id="33" idx="6"/>
              <a:endCxn id="50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1" name="AutoShape 14">
              <a:extLst>
                <a:ext uri="{FF2B5EF4-FFF2-40B4-BE49-F238E27FC236}">
                  <a16:creationId xmlns:a16="http://schemas.microsoft.com/office/drawing/2014/main" id="{3DC7C6A3-C370-4DE8-A749-515F7D78741E}"/>
                </a:ext>
              </a:extLst>
            </p:cNvPr>
            <p:cNvCxnSpPr>
              <a:cxnSpLocks noChangeAspect="1" noChangeShapeType="1"/>
              <a:stCxn id="50" idx="4"/>
              <a:endCxn id="37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2" name="AutoShape 15">
              <a:extLst>
                <a:ext uri="{FF2B5EF4-FFF2-40B4-BE49-F238E27FC236}">
                  <a16:creationId xmlns:a16="http://schemas.microsoft.com/office/drawing/2014/main" id="{BF42D14E-244D-405E-A08E-BF6AC92AD2EA}"/>
                </a:ext>
              </a:extLst>
            </p:cNvPr>
            <p:cNvCxnSpPr>
              <a:cxnSpLocks noChangeAspect="1" noChangeShapeType="1"/>
              <a:stCxn id="34" idx="5"/>
              <a:endCxn id="36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3" name="AutoShape 16">
              <a:extLst>
                <a:ext uri="{FF2B5EF4-FFF2-40B4-BE49-F238E27FC236}">
                  <a16:creationId xmlns:a16="http://schemas.microsoft.com/office/drawing/2014/main" id="{3A78D979-67ED-4336-BEC7-7564F466E959}"/>
                </a:ext>
              </a:extLst>
            </p:cNvPr>
            <p:cNvCxnSpPr>
              <a:cxnSpLocks noChangeAspect="1" noChangeShapeType="1"/>
              <a:stCxn id="34" idx="4"/>
              <a:endCxn id="35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4" name="AutoShape 17">
              <a:extLst>
                <a:ext uri="{FF2B5EF4-FFF2-40B4-BE49-F238E27FC236}">
                  <a16:creationId xmlns:a16="http://schemas.microsoft.com/office/drawing/2014/main" id="{19D90B17-7F43-4E32-B9F0-059CA60FC115}"/>
                </a:ext>
              </a:extLst>
            </p:cNvPr>
            <p:cNvCxnSpPr>
              <a:cxnSpLocks noChangeAspect="1" noChangeShapeType="1"/>
              <a:stCxn id="35" idx="5"/>
              <a:endCxn id="38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5" name="AutoShape 25">
              <a:extLst>
                <a:ext uri="{FF2B5EF4-FFF2-40B4-BE49-F238E27FC236}">
                  <a16:creationId xmlns:a16="http://schemas.microsoft.com/office/drawing/2014/main" id="{4E102E01-4FE0-478C-8B0A-80443980ECE0}"/>
                </a:ext>
              </a:extLst>
            </p:cNvPr>
            <p:cNvCxnSpPr>
              <a:cxnSpLocks noChangeAspect="1" noChangeShapeType="1"/>
              <a:stCxn id="50" idx="2"/>
              <a:endCxn id="36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6" name="AutoShape 26">
              <a:extLst>
                <a:ext uri="{FF2B5EF4-FFF2-40B4-BE49-F238E27FC236}">
                  <a16:creationId xmlns:a16="http://schemas.microsoft.com/office/drawing/2014/main" id="{723D133B-3C9D-4E43-83AC-2FBB4624A56F}"/>
                </a:ext>
              </a:extLst>
            </p:cNvPr>
            <p:cNvCxnSpPr>
              <a:cxnSpLocks noChangeAspect="1" noChangeShapeType="1"/>
              <a:stCxn id="36" idx="4"/>
              <a:endCxn id="38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7" name="AutoShape 27">
              <a:extLst>
                <a:ext uri="{FF2B5EF4-FFF2-40B4-BE49-F238E27FC236}">
                  <a16:creationId xmlns:a16="http://schemas.microsoft.com/office/drawing/2014/main" id="{12C0FC6D-BC62-4CBF-A42B-F815EA03ECBD}"/>
                </a:ext>
              </a:extLst>
            </p:cNvPr>
            <p:cNvCxnSpPr>
              <a:cxnSpLocks noChangeAspect="1" noChangeShapeType="1"/>
              <a:stCxn id="37" idx="3"/>
              <a:endCxn id="38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8" name="AutoShape 28">
              <a:extLst>
                <a:ext uri="{FF2B5EF4-FFF2-40B4-BE49-F238E27FC236}">
                  <a16:creationId xmlns:a16="http://schemas.microsoft.com/office/drawing/2014/main" id="{2E49788D-DD13-41E4-B2A8-2644A169612F}"/>
                </a:ext>
              </a:extLst>
            </p:cNvPr>
            <p:cNvCxnSpPr>
              <a:cxnSpLocks noChangeAspect="1" noChangeShapeType="1"/>
              <a:stCxn id="35" idx="6"/>
              <a:endCxn id="36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9" name="AutoShape 29">
              <a:extLst>
                <a:ext uri="{FF2B5EF4-FFF2-40B4-BE49-F238E27FC236}">
                  <a16:creationId xmlns:a16="http://schemas.microsoft.com/office/drawing/2014/main" id="{C3D8961A-E77D-4DD0-9DAB-E812AA21D2EA}"/>
                </a:ext>
              </a:extLst>
            </p:cNvPr>
            <p:cNvCxnSpPr>
              <a:cxnSpLocks noChangeAspect="1" noChangeShapeType="1"/>
              <a:stCxn id="36" idx="5"/>
              <a:endCxn id="37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50" name="Oval 30">
              <a:extLst>
                <a:ext uri="{FF2B5EF4-FFF2-40B4-BE49-F238E27FC236}">
                  <a16:creationId xmlns:a16="http://schemas.microsoft.com/office/drawing/2014/main" id="{6A1A76CE-30C0-4B90-9DD7-A2702D6CE7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51" name="Slide Number">
            <a:extLst>
              <a:ext uri="{FF2B5EF4-FFF2-40B4-BE49-F238E27FC236}">
                <a16:creationId xmlns:a16="http://schemas.microsoft.com/office/drawing/2014/main" id="{A338C4AC-B015-4250-AD47-B0C4711E91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2" name="Текстов контейнер 1">
            <a:extLst>
              <a:ext uri="{FF2B5EF4-FFF2-40B4-BE49-F238E27FC236}">
                <a16:creationId xmlns:a16="http://schemas.microsoft.com/office/drawing/2014/main" id="{0215E4AA-6F28-4C65-AC85-6A2C33EB7B96}"/>
              </a:ext>
            </a:extLst>
          </p:cNvPr>
          <p:cNvSpPr txBox="1">
            <a:spLocks/>
          </p:cNvSpPr>
          <p:nvPr/>
        </p:nvSpPr>
        <p:spPr>
          <a:xfrm>
            <a:off x="676274" y="1214704"/>
            <a:ext cx="10836275" cy="547717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g = new List&lt;int&gt;[]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{3, 6},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{2, 3, 4, 5, 6},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{1, 4, 5},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{0, 1, 5},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{1, 2, 6},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{1, 2, 3},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{0, 1, 4}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};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GB" sz="12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g[3].Add(6); </a:t>
            </a:r>
            <a:r>
              <a:rPr kumimoji="0" lang="en-GB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Add an edge { 3 </a:t>
            </a:r>
            <a:r>
              <a:rPr kumimoji="0" lang="en-GB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anose="05000000000000000000" pitchFamily="2" charset="2"/>
              </a:rPr>
              <a:t> 6 }</a:t>
            </a:r>
            <a:endParaRPr kumimoji="0" lang="en-GB" sz="24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GB" sz="1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childNodes = g[1]; </a:t>
            </a:r>
            <a:r>
              <a:rPr kumimoji="0" lang="en-GB" sz="24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List the children of node #1</a:t>
            </a:r>
          </a:p>
        </p:txBody>
      </p:sp>
    </p:spTree>
    <p:extLst>
      <p:ext uri="{BB962C8B-B14F-4D97-AF65-F5344CB8AC3E}">
        <p14:creationId xmlns:p14="http://schemas.microsoft.com/office/powerpoint/2010/main" val="19662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678889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Ancestor </a:t>
            </a:r>
            <a:r>
              <a:rPr lang="en-US" dirty="0">
                <a:sym typeface="Symbol" pitchFamily="18" charset="2"/>
              </a:rPr>
              <a:t>– </a:t>
            </a:r>
            <a:r>
              <a:rPr lang="en-US" dirty="0"/>
              <a:t>node reachable by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Descendant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node reachable by repeated proceeding </a:t>
            </a:r>
            <a:r>
              <a:rPr lang="en-US" b="1" dirty="0">
                <a:solidFill>
                  <a:schemeClr val="bg1"/>
                </a:solidFill>
              </a:rPr>
              <a:t>from</a:t>
            </a:r>
            <a:r>
              <a:rPr lang="en-US" dirty="0"/>
              <a:t>                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parent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Leaf </a:t>
            </a:r>
            <a:r>
              <a:rPr lang="en-US" dirty="0">
                <a:sym typeface="Symbol" pitchFamily="18" charset="2"/>
              </a:rPr>
              <a:t>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no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children</a:t>
            </a:r>
            <a:endParaRPr lang="en-US" dirty="0">
              <a:sym typeface="Symbol" pitchFamily="18" charset="2"/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Branch</a:t>
            </a:r>
            <a:r>
              <a:rPr lang="en-US" dirty="0">
                <a:sym typeface="Symbol" pitchFamily="18" charset="2"/>
              </a:rPr>
              <a:t> – node with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at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least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one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child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10450" y="2291180"/>
            <a:ext cx="3427832" cy="2712410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8399842" y="1522265"/>
            <a:ext cx="1642227" cy="578731"/>
          </a:xfrm>
          <a:prstGeom prst="wedgeRoundRectCallout">
            <a:avLst>
              <a:gd name="adj1" fmla="val 51801"/>
              <a:gd name="adj2" fmla="val 802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Ancestor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7056217" y="2313662"/>
            <a:ext cx="2183674" cy="578731"/>
          </a:xfrm>
          <a:prstGeom prst="wedgeRoundRectCallout">
            <a:avLst>
              <a:gd name="adj1" fmla="val 37239"/>
              <a:gd name="adj2" fmla="val 1171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>
                <a:solidFill>
                  <a:srgbClr val="FFFFFF"/>
                </a:solidFill>
                <a:sym typeface="Symbol" pitchFamily="18" charset="2"/>
              </a:rPr>
              <a:t>Descendant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7578728" y="5380546"/>
            <a:ext cx="1642227" cy="578731"/>
          </a:xfrm>
          <a:prstGeom prst="wedgeRoundRectCallout">
            <a:avLst>
              <a:gd name="adj1" fmla="val 18722"/>
              <a:gd name="adj2" fmla="val -115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>
                <a:solidFill>
                  <a:srgbClr val="FFFFFF"/>
                </a:solidFill>
              </a:rPr>
              <a:t>Leaf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6764586" y="3201750"/>
            <a:ext cx="1705437" cy="578731"/>
          </a:xfrm>
          <a:prstGeom prst="wedgeRoundRectCallout">
            <a:avLst>
              <a:gd name="adj1" fmla="val 71060"/>
              <a:gd name="adj2" fmla="val 11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  <a:sym typeface="Symbol" pitchFamily="18" charset="2"/>
              </a:rPr>
              <a:t>Branch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6127E42E-22FC-4C21-A652-473602F85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7369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3">
            <a:extLst>
              <a:ext uri="{FF2B5EF4-FFF2-40B4-BE49-F238E27FC236}">
                <a16:creationId xmlns:a16="http://schemas.microsoft.com/office/drawing/2014/main" id="{E500025F-1BEB-4C37-BF44-62010F84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Graph Representation: Adjacency Matrix</a:t>
            </a: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CACD7FF9-B8DC-433C-A618-C74673464DA6}"/>
              </a:ext>
            </a:extLst>
          </p:cNvPr>
          <p:cNvGrpSpPr/>
          <p:nvPr/>
        </p:nvGrpSpPr>
        <p:grpSpPr>
          <a:xfrm>
            <a:off x="7848955" y="1629469"/>
            <a:ext cx="3057404" cy="2789273"/>
            <a:chOff x="6387407" y="1779589"/>
            <a:chExt cx="2625969" cy="2378075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72A0C72A-372A-4367-B075-E55E8C7285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8400699F-2692-4EC4-AD38-8E5C27E611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E94BB7BA-419D-4190-AA36-D27EA86B49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97C0AE0C-B457-489F-BC57-14EA58498B1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43740FCA-5B71-4130-A39F-C4199425E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2C75576E-89D8-47BD-9984-B40DABBD67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55" name="AutoShape 12">
              <a:extLst>
                <a:ext uri="{FF2B5EF4-FFF2-40B4-BE49-F238E27FC236}">
                  <a16:creationId xmlns:a16="http://schemas.microsoft.com/office/drawing/2014/main" id="{FB17519B-ECA1-42CB-894F-9455A39D927F}"/>
                </a:ext>
              </a:extLst>
            </p:cNvPr>
            <p:cNvCxnSpPr>
              <a:cxnSpLocks noChangeAspect="1" noChangeShapeType="1"/>
              <a:stCxn id="49" idx="2"/>
              <a:endCxn id="50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6" name="AutoShape 13">
              <a:extLst>
                <a:ext uri="{FF2B5EF4-FFF2-40B4-BE49-F238E27FC236}">
                  <a16:creationId xmlns:a16="http://schemas.microsoft.com/office/drawing/2014/main" id="{8E887960-702B-4498-92FF-4EFC48B6B36E}"/>
                </a:ext>
              </a:extLst>
            </p:cNvPr>
            <p:cNvCxnSpPr>
              <a:cxnSpLocks noChangeAspect="1" noChangeShapeType="1"/>
              <a:stCxn id="49" idx="6"/>
              <a:endCxn id="66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7" name="AutoShape 14">
              <a:extLst>
                <a:ext uri="{FF2B5EF4-FFF2-40B4-BE49-F238E27FC236}">
                  <a16:creationId xmlns:a16="http://schemas.microsoft.com/office/drawing/2014/main" id="{6CB8F018-B8C2-4723-A74C-0A3C9505F410}"/>
                </a:ext>
              </a:extLst>
            </p:cNvPr>
            <p:cNvCxnSpPr>
              <a:cxnSpLocks noChangeAspect="1" noChangeShapeType="1"/>
              <a:stCxn id="66" idx="4"/>
              <a:endCxn id="53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8" name="AutoShape 15">
              <a:extLst>
                <a:ext uri="{FF2B5EF4-FFF2-40B4-BE49-F238E27FC236}">
                  <a16:creationId xmlns:a16="http://schemas.microsoft.com/office/drawing/2014/main" id="{01BC18CB-47C5-4241-90F7-DA0AD3F77176}"/>
                </a:ext>
              </a:extLst>
            </p:cNvPr>
            <p:cNvCxnSpPr>
              <a:cxnSpLocks noChangeAspect="1" noChangeShapeType="1"/>
              <a:stCxn id="50" idx="5"/>
              <a:endCxn id="52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AutoShape 16">
              <a:extLst>
                <a:ext uri="{FF2B5EF4-FFF2-40B4-BE49-F238E27FC236}">
                  <a16:creationId xmlns:a16="http://schemas.microsoft.com/office/drawing/2014/main" id="{7CBC4619-8DE1-4BC7-B3B7-F0917D905FAD}"/>
                </a:ext>
              </a:extLst>
            </p:cNvPr>
            <p:cNvCxnSpPr>
              <a:cxnSpLocks noChangeAspect="1" noChangeShapeType="1"/>
              <a:stCxn id="50" idx="4"/>
              <a:endCxn id="51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AutoShape 17">
              <a:extLst>
                <a:ext uri="{FF2B5EF4-FFF2-40B4-BE49-F238E27FC236}">
                  <a16:creationId xmlns:a16="http://schemas.microsoft.com/office/drawing/2014/main" id="{E6404282-DD5B-41A1-BB27-D9F6081E9270}"/>
                </a:ext>
              </a:extLst>
            </p:cNvPr>
            <p:cNvCxnSpPr>
              <a:cxnSpLocks noChangeAspect="1" noChangeShapeType="1"/>
              <a:stCxn id="51" idx="5"/>
              <a:endCxn id="54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AutoShape 25">
              <a:extLst>
                <a:ext uri="{FF2B5EF4-FFF2-40B4-BE49-F238E27FC236}">
                  <a16:creationId xmlns:a16="http://schemas.microsoft.com/office/drawing/2014/main" id="{69EF487A-F032-416C-84E9-C0E08626B77C}"/>
                </a:ext>
              </a:extLst>
            </p:cNvPr>
            <p:cNvCxnSpPr>
              <a:cxnSpLocks noChangeAspect="1" noChangeShapeType="1"/>
              <a:stCxn id="66" idx="2"/>
              <a:endCxn id="52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AutoShape 26">
              <a:extLst>
                <a:ext uri="{FF2B5EF4-FFF2-40B4-BE49-F238E27FC236}">
                  <a16:creationId xmlns:a16="http://schemas.microsoft.com/office/drawing/2014/main" id="{3E1F13F3-3E2E-4975-8424-5B01A21DA8DC}"/>
                </a:ext>
              </a:extLst>
            </p:cNvPr>
            <p:cNvCxnSpPr>
              <a:cxnSpLocks noChangeAspect="1" noChangeShapeType="1"/>
              <a:stCxn id="52" idx="4"/>
              <a:endCxn id="54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AutoShape 27">
              <a:extLst>
                <a:ext uri="{FF2B5EF4-FFF2-40B4-BE49-F238E27FC236}">
                  <a16:creationId xmlns:a16="http://schemas.microsoft.com/office/drawing/2014/main" id="{E7242176-2DD1-4A63-B135-B45D90BEF041}"/>
                </a:ext>
              </a:extLst>
            </p:cNvPr>
            <p:cNvCxnSpPr>
              <a:cxnSpLocks noChangeAspect="1" noChangeShapeType="1"/>
              <a:stCxn id="53" idx="3"/>
              <a:endCxn id="54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AutoShape 28">
              <a:extLst>
                <a:ext uri="{FF2B5EF4-FFF2-40B4-BE49-F238E27FC236}">
                  <a16:creationId xmlns:a16="http://schemas.microsoft.com/office/drawing/2014/main" id="{84AE358B-9670-488B-9390-CE98749E5017}"/>
                </a:ext>
              </a:extLst>
            </p:cNvPr>
            <p:cNvCxnSpPr>
              <a:cxnSpLocks noChangeAspect="1" noChangeShapeType="1"/>
              <a:stCxn id="51" idx="6"/>
              <a:endCxn id="52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AutoShape 29">
              <a:extLst>
                <a:ext uri="{FF2B5EF4-FFF2-40B4-BE49-F238E27FC236}">
                  <a16:creationId xmlns:a16="http://schemas.microsoft.com/office/drawing/2014/main" id="{43FD9C91-6C5D-418B-B45D-0B3716A08414}"/>
                </a:ext>
              </a:extLst>
            </p:cNvPr>
            <p:cNvCxnSpPr>
              <a:cxnSpLocks noChangeAspect="1" noChangeShapeType="1"/>
              <a:stCxn id="52" idx="5"/>
              <a:endCxn id="53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66" name="Oval 30">
              <a:extLst>
                <a:ext uri="{FF2B5EF4-FFF2-40B4-BE49-F238E27FC236}">
                  <a16:creationId xmlns:a16="http://schemas.microsoft.com/office/drawing/2014/main" id="{902848C4-6313-45A9-9856-505CDBCF63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67" name="Slide Number">
            <a:extLst>
              <a:ext uri="{FF2B5EF4-FFF2-40B4-BE49-F238E27FC236}">
                <a16:creationId xmlns:a16="http://schemas.microsoft.com/office/drawing/2014/main" id="{C182E454-81BC-43D4-A66E-0372E000B26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8" name="Текстов контейнер 1">
            <a:extLst>
              <a:ext uri="{FF2B5EF4-FFF2-40B4-BE49-F238E27FC236}">
                <a16:creationId xmlns:a16="http://schemas.microsoft.com/office/drawing/2014/main" id="{F4A8B4BA-58F1-4468-95DE-EA3F00C9FF54}"/>
              </a:ext>
            </a:extLst>
          </p:cNvPr>
          <p:cNvSpPr txBox="1">
            <a:spLocks/>
          </p:cNvSpPr>
          <p:nvPr/>
        </p:nvSpPr>
        <p:spPr>
          <a:xfrm>
            <a:off x="677862" y="1233414"/>
            <a:ext cx="10836275" cy="547717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graph = new[,]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 //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0  1  2  3  4  5  6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0,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0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2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3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4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0, 0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5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{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0,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1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, 0, 0 }, // node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6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12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g[3, 6] = 1;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Add an edge { 3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anose="05000000000000000000" pitchFamily="2" charset="2"/>
              </a:rPr>
              <a:t> 6 }</a:t>
            </a:r>
            <a:endParaRPr kumimoji="0" lang="en-GB" sz="2400" b="1" i="0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GB" sz="1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childNodes = g[1];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List the children of node #1</a:t>
            </a:r>
          </a:p>
        </p:txBody>
      </p:sp>
    </p:spTree>
    <p:extLst>
      <p:ext uri="{BB962C8B-B14F-4D97-AF65-F5344CB8AC3E}">
        <p14:creationId xmlns:p14="http://schemas.microsoft.com/office/powerpoint/2010/main" val="227980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3">
            <a:extLst>
              <a:ext uri="{FF2B5EF4-FFF2-40B4-BE49-F238E27FC236}">
                <a16:creationId xmlns:a16="http://schemas.microsoft.com/office/drawing/2014/main" id="{6F50AD29-B924-4444-9B7E-CB142461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Graph Representation: List of Edges</a:t>
            </a:r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E65BD5F0-BB72-4624-AA90-361530FFB9C8}"/>
              </a:ext>
            </a:extLst>
          </p:cNvPr>
          <p:cNvGrpSpPr/>
          <p:nvPr/>
        </p:nvGrpSpPr>
        <p:grpSpPr>
          <a:xfrm>
            <a:off x="7848955" y="1629469"/>
            <a:ext cx="3057404" cy="2789273"/>
            <a:chOff x="6387407" y="1779589"/>
            <a:chExt cx="2625969" cy="2378075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14232B88-B970-416B-8BEA-4EB40AF7D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1AB82422-5213-4F64-86EF-A7B6C79E1C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C95D9C5C-4DB0-4671-A555-B32B66A002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DF32C85C-1D02-4F50-8686-1DD6A64129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9A2AD7CB-8516-4231-B280-05BFD02DF1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990770F0-6572-4353-8A70-892A66897E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55" name="AutoShape 12">
              <a:extLst>
                <a:ext uri="{FF2B5EF4-FFF2-40B4-BE49-F238E27FC236}">
                  <a16:creationId xmlns:a16="http://schemas.microsoft.com/office/drawing/2014/main" id="{5D88CF02-69D4-44CA-8622-253561F131CF}"/>
                </a:ext>
              </a:extLst>
            </p:cNvPr>
            <p:cNvCxnSpPr>
              <a:cxnSpLocks noChangeAspect="1" noChangeShapeType="1"/>
              <a:stCxn id="49" idx="2"/>
              <a:endCxn id="50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6" name="AutoShape 13">
              <a:extLst>
                <a:ext uri="{FF2B5EF4-FFF2-40B4-BE49-F238E27FC236}">
                  <a16:creationId xmlns:a16="http://schemas.microsoft.com/office/drawing/2014/main" id="{3A85C171-62F9-4277-9365-945157F901E4}"/>
                </a:ext>
              </a:extLst>
            </p:cNvPr>
            <p:cNvCxnSpPr>
              <a:cxnSpLocks noChangeAspect="1" noChangeShapeType="1"/>
              <a:stCxn id="49" idx="6"/>
              <a:endCxn id="66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7" name="AutoShape 14">
              <a:extLst>
                <a:ext uri="{FF2B5EF4-FFF2-40B4-BE49-F238E27FC236}">
                  <a16:creationId xmlns:a16="http://schemas.microsoft.com/office/drawing/2014/main" id="{A4900471-335F-44AE-A85A-7772C8BA995F}"/>
                </a:ext>
              </a:extLst>
            </p:cNvPr>
            <p:cNvCxnSpPr>
              <a:cxnSpLocks noChangeAspect="1" noChangeShapeType="1"/>
              <a:stCxn id="66" idx="4"/>
              <a:endCxn id="53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8" name="AutoShape 15">
              <a:extLst>
                <a:ext uri="{FF2B5EF4-FFF2-40B4-BE49-F238E27FC236}">
                  <a16:creationId xmlns:a16="http://schemas.microsoft.com/office/drawing/2014/main" id="{508363E8-5FD3-498A-B309-2EC3BA673A85}"/>
                </a:ext>
              </a:extLst>
            </p:cNvPr>
            <p:cNvCxnSpPr>
              <a:cxnSpLocks noChangeAspect="1" noChangeShapeType="1"/>
              <a:stCxn id="50" idx="5"/>
              <a:endCxn id="52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AutoShape 16">
              <a:extLst>
                <a:ext uri="{FF2B5EF4-FFF2-40B4-BE49-F238E27FC236}">
                  <a16:creationId xmlns:a16="http://schemas.microsoft.com/office/drawing/2014/main" id="{5A876CC0-AE87-4CC4-8C16-596C747EB8B6}"/>
                </a:ext>
              </a:extLst>
            </p:cNvPr>
            <p:cNvCxnSpPr>
              <a:cxnSpLocks noChangeAspect="1" noChangeShapeType="1"/>
              <a:stCxn id="50" idx="4"/>
              <a:endCxn id="51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AutoShape 17">
              <a:extLst>
                <a:ext uri="{FF2B5EF4-FFF2-40B4-BE49-F238E27FC236}">
                  <a16:creationId xmlns:a16="http://schemas.microsoft.com/office/drawing/2014/main" id="{65A586D1-B9FC-4B83-88E8-8197D7ECE9D3}"/>
                </a:ext>
              </a:extLst>
            </p:cNvPr>
            <p:cNvCxnSpPr>
              <a:cxnSpLocks noChangeAspect="1" noChangeShapeType="1"/>
              <a:stCxn id="51" idx="5"/>
              <a:endCxn id="54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AutoShape 25">
              <a:extLst>
                <a:ext uri="{FF2B5EF4-FFF2-40B4-BE49-F238E27FC236}">
                  <a16:creationId xmlns:a16="http://schemas.microsoft.com/office/drawing/2014/main" id="{CB6F1AE5-419F-4A5D-8526-C95316B72AF5}"/>
                </a:ext>
              </a:extLst>
            </p:cNvPr>
            <p:cNvCxnSpPr>
              <a:cxnSpLocks noChangeAspect="1" noChangeShapeType="1"/>
              <a:stCxn id="66" idx="2"/>
              <a:endCxn id="52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AutoShape 26">
              <a:extLst>
                <a:ext uri="{FF2B5EF4-FFF2-40B4-BE49-F238E27FC236}">
                  <a16:creationId xmlns:a16="http://schemas.microsoft.com/office/drawing/2014/main" id="{EC435F7E-F38E-482D-9594-99AF122FD7DA}"/>
                </a:ext>
              </a:extLst>
            </p:cNvPr>
            <p:cNvCxnSpPr>
              <a:cxnSpLocks noChangeAspect="1" noChangeShapeType="1"/>
              <a:stCxn id="52" idx="4"/>
              <a:endCxn id="54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AutoShape 27">
              <a:extLst>
                <a:ext uri="{FF2B5EF4-FFF2-40B4-BE49-F238E27FC236}">
                  <a16:creationId xmlns:a16="http://schemas.microsoft.com/office/drawing/2014/main" id="{B064F1C0-3421-4115-A25B-7F1B6711B149}"/>
                </a:ext>
              </a:extLst>
            </p:cNvPr>
            <p:cNvCxnSpPr>
              <a:cxnSpLocks noChangeAspect="1" noChangeShapeType="1"/>
              <a:stCxn id="53" idx="3"/>
              <a:endCxn id="54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AutoShape 28">
              <a:extLst>
                <a:ext uri="{FF2B5EF4-FFF2-40B4-BE49-F238E27FC236}">
                  <a16:creationId xmlns:a16="http://schemas.microsoft.com/office/drawing/2014/main" id="{BD6E9B87-37F5-439F-B6DD-F451E13793B7}"/>
                </a:ext>
              </a:extLst>
            </p:cNvPr>
            <p:cNvCxnSpPr>
              <a:cxnSpLocks noChangeAspect="1" noChangeShapeType="1"/>
              <a:stCxn id="51" idx="6"/>
              <a:endCxn id="52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AutoShape 29">
              <a:extLst>
                <a:ext uri="{FF2B5EF4-FFF2-40B4-BE49-F238E27FC236}">
                  <a16:creationId xmlns:a16="http://schemas.microsoft.com/office/drawing/2014/main" id="{06CADEC3-8115-4672-8B7A-672EBF3A7EBA}"/>
                </a:ext>
              </a:extLst>
            </p:cNvPr>
            <p:cNvCxnSpPr>
              <a:cxnSpLocks noChangeAspect="1" noChangeShapeType="1"/>
              <a:stCxn id="52" idx="5"/>
              <a:endCxn id="53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66" name="Oval 30">
              <a:extLst>
                <a:ext uri="{FF2B5EF4-FFF2-40B4-BE49-F238E27FC236}">
                  <a16:creationId xmlns:a16="http://schemas.microsoft.com/office/drawing/2014/main" id="{3EBC29FC-1595-43CF-AE49-48FBBB4686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67" name="Slide Number">
            <a:extLst>
              <a:ext uri="{FF2B5EF4-FFF2-40B4-BE49-F238E27FC236}">
                <a16:creationId xmlns:a16="http://schemas.microsoft.com/office/drawing/2014/main" id="{77870C47-BFC5-4CE7-B9E2-CABFD82556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68" name="Текстов контейнер 1">
            <a:extLst>
              <a:ext uri="{FF2B5EF4-FFF2-40B4-BE49-F238E27FC236}">
                <a16:creationId xmlns:a16="http://schemas.microsoft.com/office/drawing/2014/main" id="{B6F3DFCC-6732-41ED-A33E-22F85394F566}"/>
              </a:ext>
            </a:extLst>
          </p:cNvPr>
          <p:cNvSpPr txBox="1">
            <a:spLocks/>
          </p:cNvSpPr>
          <p:nvPr/>
        </p:nvSpPr>
        <p:spPr>
          <a:xfrm>
            <a:off x="677862" y="1269000"/>
            <a:ext cx="10836275" cy="530103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class Edge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public int Parent { get; set; }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public int Child { get; set; }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8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graph =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 List&lt;Edge&gt;()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{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Edge() { Parent = 0, Child = 3 },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Edge() { Parent = 0, Child = 6 },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…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11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Add an edge { 3 </a:t>
            </a: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  <a:sym typeface="Wingdings" panose="05000000000000000000" pitchFamily="2" charset="2"/>
              </a:rPr>
              <a:t> 6 }</a:t>
            </a:r>
            <a:endParaRPr kumimoji="0" lang="en-GB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graph.Add(new Edge() { Parent = 3, Child = 6 }); </a:t>
            </a:r>
          </a:p>
          <a:p>
            <a:pPr marL="360363" marR="0" lvl="0" indent="-360363" algn="l" defTabSz="1218438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endParaRPr kumimoji="0" lang="en-GB" sz="12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// List the children of node #1</a:t>
            </a:r>
            <a:endParaRPr kumimoji="0" lang="en-GB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  <a:p>
            <a:pPr marL="360363" marR="0" lvl="0" indent="-360363" algn="l" defTabSz="1218438" rtl="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childNodes = graph.Where(e =&gt; e.Parent == 1);</a:t>
            </a:r>
            <a:endParaRPr kumimoji="0" lang="en-GB" sz="2000" b="1" i="0" u="none" strike="noStrike" kern="1200" cap="none" spc="0" normalizeH="0" baseline="0" noProof="1">
              <a:ln>
                <a:noFill/>
              </a:ln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6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en-US" sz="3599" dirty="0"/>
              <a:t>A common technique to </a:t>
            </a:r>
            <a:r>
              <a:rPr lang="en-US" sz="3599" b="1" dirty="0">
                <a:solidFill>
                  <a:schemeClr val="bg1"/>
                </a:solidFill>
              </a:rPr>
              <a:t>speed up </a:t>
            </a:r>
            <a:r>
              <a:rPr lang="en-US" sz="3599" dirty="0"/>
              <a:t>working with graphs</a:t>
            </a:r>
          </a:p>
          <a:p>
            <a:pPr lvl="1"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</a:rPr>
              <a:t>Numbering the nodes </a:t>
            </a:r>
            <a:r>
              <a:rPr lang="en-US" sz="3199" dirty="0"/>
              <a:t>and accessing them by index (not by name)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94399" y="2819560"/>
            <a:ext cx="4424771" cy="2821818"/>
            <a:chOff x="6557591" y="1785456"/>
            <a:chExt cx="2331507" cy="2318083"/>
          </a:xfrm>
        </p:grpSpPr>
        <p:sp>
          <p:nvSpPr>
            <p:cNvPr id="25" name="Oval 6"/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26" name="Oval 7"/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Plovdiv</a:t>
              </a:r>
            </a:p>
          </p:txBody>
        </p:sp>
        <p:sp>
          <p:nvSpPr>
            <p:cNvPr id="27" name="Oval 8"/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noProof="1">
                  <a:latin typeface="Calibri" pitchFamily="34" charset="0"/>
                </a:rPr>
                <a:t>Bourgas</a:t>
              </a:r>
            </a:p>
          </p:txBody>
        </p:sp>
        <p:sp>
          <p:nvSpPr>
            <p:cNvPr id="28" name="Oval 9"/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29" name="Oval 10"/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noProof="1">
                  <a:latin typeface="Calibri" pitchFamily="34" charset="0"/>
                </a:rPr>
                <a:t>Stara</a:t>
              </a:r>
              <a:r>
                <a:rPr lang="en-US" sz="1999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30" name="Oval 11"/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31" name="AutoShape 12"/>
            <p:cNvCxnSpPr>
              <a:cxnSpLocks noChangeAspect="1" noChangeShapeType="1"/>
              <a:stCxn id="25" idx="2"/>
            </p:cNvCxnSpPr>
            <p:nvPr/>
          </p:nvCxnSpPr>
          <p:spPr bwMode="auto">
            <a:xfrm flipH="1">
              <a:off x="7247744" y="2037075"/>
              <a:ext cx="225161" cy="2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2" name="AutoShape 13"/>
            <p:cNvCxnSpPr>
              <a:cxnSpLocks noChangeAspect="1" noChangeShapeType="1"/>
              <a:stCxn id="25" idx="6"/>
              <a:endCxn id="42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3" name="AutoShape 14"/>
            <p:cNvCxnSpPr>
              <a:cxnSpLocks noChangeAspect="1" noChangeShapeType="1"/>
              <a:stCxn id="42" idx="4"/>
              <a:endCxn id="29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4" name="AutoShape 15"/>
            <p:cNvCxnSpPr>
              <a:cxnSpLocks noChangeAspect="1" noChangeShapeType="1"/>
              <a:stCxn id="26" idx="5"/>
              <a:endCxn id="28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5" name="AutoShape 16"/>
            <p:cNvCxnSpPr>
              <a:cxnSpLocks noChangeAspect="1" noChangeShapeType="1"/>
              <a:stCxn id="26" idx="4"/>
              <a:endCxn id="27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6" name="AutoShape 17"/>
            <p:cNvCxnSpPr>
              <a:cxnSpLocks noChangeAspect="1" noChangeShapeType="1"/>
              <a:stCxn id="27" idx="5"/>
              <a:endCxn id="30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7" name="AutoShape 25"/>
            <p:cNvCxnSpPr>
              <a:cxnSpLocks noChangeAspect="1" noChangeShapeType="1"/>
              <a:stCxn id="42" idx="2"/>
              <a:endCxn id="28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8" name="AutoShape 26"/>
            <p:cNvCxnSpPr>
              <a:cxnSpLocks noChangeAspect="1" noChangeShapeType="1"/>
              <a:stCxn id="28" idx="4"/>
              <a:endCxn id="30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AutoShape 27"/>
            <p:cNvCxnSpPr>
              <a:cxnSpLocks noChangeAspect="1" noChangeShapeType="1"/>
              <a:stCxn id="29" idx="3"/>
              <a:endCxn id="30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AutoShape 28"/>
            <p:cNvCxnSpPr>
              <a:cxnSpLocks noChangeAspect="1" noChangeShapeType="1"/>
              <a:stCxn id="27" idx="6"/>
              <a:endCxn id="28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1" name="AutoShape 29"/>
            <p:cNvCxnSpPr>
              <a:cxnSpLocks noChangeAspect="1" noChangeShapeType="1"/>
              <a:stCxn id="28" idx="5"/>
              <a:endCxn id="29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42" name="Oval 30"/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83" name="Left-Right Arrow 82"/>
          <p:cNvSpPr/>
          <p:nvPr/>
        </p:nvSpPr>
        <p:spPr>
          <a:xfrm>
            <a:off x="5145972" y="4073357"/>
            <a:ext cx="837982" cy="355751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7" name="TextBox 86"/>
          <p:cNvSpPr txBox="1"/>
          <p:nvPr/>
        </p:nvSpPr>
        <p:spPr>
          <a:xfrm>
            <a:off x="157548" y="5948570"/>
            <a:ext cx="578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9" dirty="0"/>
              <a:t>Graph of </a:t>
            </a:r>
            <a:r>
              <a:rPr lang="en-US" sz="3199" b="1" dirty="0">
                <a:solidFill>
                  <a:schemeClr val="bg1"/>
                </a:solidFill>
              </a:rPr>
              <a:t>numbered nodes</a:t>
            </a:r>
            <a:r>
              <a:rPr lang="en-US" sz="3199" dirty="0"/>
              <a:t>: [0…6]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844359" y="5948345"/>
            <a:ext cx="404005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99" dirty="0"/>
              <a:t>Graph of </a:t>
            </a:r>
            <a:r>
              <a:rPr lang="en-US" sz="3199" b="1" dirty="0">
                <a:solidFill>
                  <a:schemeClr val="bg1"/>
                </a:solidFill>
              </a:rPr>
              <a:t>named nodes</a:t>
            </a:r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EF7C3CAB-BD24-42AF-88DA-59EB61C63E37}"/>
              </a:ext>
            </a:extLst>
          </p:cNvPr>
          <p:cNvGrpSpPr/>
          <p:nvPr/>
        </p:nvGrpSpPr>
        <p:grpSpPr>
          <a:xfrm>
            <a:off x="1620607" y="2797743"/>
            <a:ext cx="3057404" cy="2789273"/>
            <a:chOff x="6387407" y="1779589"/>
            <a:chExt cx="2625969" cy="2378075"/>
          </a:xfrm>
        </p:grpSpPr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192A96A3-9CE8-4179-B323-BFED9DD0FE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49" name="Oval 7">
              <a:extLst>
                <a:ext uri="{FF2B5EF4-FFF2-40B4-BE49-F238E27FC236}">
                  <a16:creationId xmlns:a16="http://schemas.microsoft.com/office/drawing/2014/main" id="{8BF86D7C-EC3D-4B80-B2DB-2D4F50EA78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0" name="Oval 8">
              <a:extLst>
                <a:ext uri="{FF2B5EF4-FFF2-40B4-BE49-F238E27FC236}">
                  <a16:creationId xmlns:a16="http://schemas.microsoft.com/office/drawing/2014/main" id="{32D7D23A-8F49-4E1D-B0C5-E45E0F544EC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1" name="Oval 9">
              <a:extLst>
                <a:ext uri="{FF2B5EF4-FFF2-40B4-BE49-F238E27FC236}">
                  <a16:creationId xmlns:a16="http://schemas.microsoft.com/office/drawing/2014/main" id="{979BEAD7-192E-4F6F-9155-303CCB6BC84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2" name="Oval 10">
              <a:extLst>
                <a:ext uri="{FF2B5EF4-FFF2-40B4-BE49-F238E27FC236}">
                  <a16:creationId xmlns:a16="http://schemas.microsoft.com/office/drawing/2014/main" id="{5E361D22-EE3E-4D6D-953A-98BA69DA178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3" name="Oval 11">
              <a:extLst>
                <a:ext uri="{FF2B5EF4-FFF2-40B4-BE49-F238E27FC236}">
                  <a16:creationId xmlns:a16="http://schemas.microsoft.com/office/drawing/2014/main" id="{53B2DD00-1170-476C-A907-19F9CD6D0B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54" name="AutoShape 12">
              <a:extLst>
                <a:ext uri="{FF2B5EF4-FFF2-40B4-BE49-F238E27FC236}">
                  <a16:creationId xmlns:a16="http://schemas.microsoft.com/office/drawing/2014/main" id="{00BDD82A-3FF8-4576-8E61-546DEF64C6E8}"/>
                </a:ext>
              </a:extLst>
            </p:cNvPr>
            <p:cNvCxnSpPr>
              <a:cxnSpLocks noChangeAspect="1" noChangeShapeType="1"/>
              <a:stCxn id="48" idx="2"/>
              <a:endCxn id="49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5" name="AutoShape 13">
              <a:extLst>
                <a:ext uri="{FF2B5EF4-FFF2-40B4-BE49-F238E27FC236}">
                  <a16:creationId xmlns:a16="http://schemas.microsoft.com/office/drawing/2014/main" id="{4269263D-C0A7-48EE-8EC4-1C6F86B13AC1}"/>
                </a:ext>
              </a:extLst>
            </p:cNvPr>
            <p:cNvCxnSpPr>
              <a:cxnSpLocks noChangeAspect="1" noChangeShapeType="1"/>
              <a:stCxn id="48" idx="6"/>
              <a:endCxn id="65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6" name="AutoShape 14">
              <a:extLst>
                <a:ext uri="{FF2B5EF4-FFF2-40B4-BE49-F238E27FC236}">
                  <a16:creationId xmlns:a16="http://schemas.microsoft.com/office/drawing/2014/main" id="{3D4291CD-4EED-4BA0-A914-8F5CBEEA4F04}"/>
                </a:ext>
              </a:extLst>
            </p:cNvPr>
            <p:cNvCxnSpPr>
              <a:cxnSpLocks noChangeAspect="1" noChangeShapeType="1"/>
              <a:stCxn id="65" idx="4"/>
              <a:endCxn id="52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7" name="AutoShape 15">
              <a:extLst>
                <a:ext uri="{FF2B5EF4-FFF2-40B4-BE49-F238E27FC236}">
                  <a16:creationId xmlns:a16="http://schemas.microsoft.com/office/drawing/2014/main" id="{695B606B-8202-4B89-88F5-CB0FAA74E90F}"/>
                </a:ext>
              </a:extLst>
            </p:cNvPr>
            <p:cNvCxnSpPr>
              <a:cxnSpLocks noChangeAspect="1" noChangeShapeType="1"/>
              <a:stCxn id="49" idx="5"/>
              <a:endCxn id="51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8" name="AutoShape 16">
              <a:extLst>
                <a:ext uri="{FF2B5EF4-FFF2-40B4-BE49-F238E27FC236}">
                  <a16:creationId xmlns:a16="http://schemas.microsoft.com/office/drawing/2014/main" id="{DB61B77B-7301-44E0-8884-FAC93D6C86C7}"/>
                </a:ext>
              </a:extLst>
            </p:cNvPr>
            <p:cNvCxnSpPr>
              <a:cxnSpLocks noChangeAspect="1" noChangeShapeType="1"/>
              <a:stCxn id="49" idx="4"/>
              <a:endCxn id="50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AutoShape 17">
              <a:extLst>
                <a:ext uri="{FF2B5EF4-FFF2-40B4-BE49-F238E27FC236}">
                  <a16:creationId xmlns:a16="http://schemas.microsoft.com/office/drawing/2014/main" id="{36686A20-0CB2-405F-82FC-2E922B1F61D1}"/>
                </a:ext>
              </a:extLst>
            </p:cNvPr>
            <p:cNvCxnSpPr>
              <a:cxnSpLocks noChangeAspect="1" noChangeShapeType="1"/>
              <a:stCxn id="50" idx="5"/>
              <a:endCxn id="53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AutoShape 25">
              <a:extLst>
                <a:ext uri="{FF2B5EF4-FFF2-40B4-BE49-F238E27FC236}">
                  <a16:creationId xmlns:a16="http://schemas.microsoft.com/office/drawing/2014/main" id="{D5774ABA-C515-4CE8-B76E-A23B31E31FDB}"/>
                </a:ext>
              </a:extLst>
            </p:cNvPr>
            <p:cNvCxnSpPr>
              <a:cxnSpLocks noChangeAspect="1" noChangeShapeType="1"/>
              <a:stCxn id="65" idx="2"/>
              <a:endCxn id="51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AutoShape 26">
              <a:extLst>
                <a:ext uri="{FF2B5EF4-FFF2-40B4-BE49-F238E27FC236}">
                  <a16:creationId xmlns:a16="http://schemas.microsoft.com/office/drawing/2014/main" id="{C7455D17-B72C-4AEC-964B-3E015EA731A7}"/>
                </a:ext>
              </a:extLst>
            </p:cNvPr>
            <p:cNvCxnSpPr>
              <a:cxnSpLocks noChangeAspect="1" noChangeShapeType="1"/>
              <a:stCxn id="51" idx="4"/>
              <a:endCxn id="53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AutoShape 27">
              <a:extLst>
                <a:ext uri="{FF2B5EF4-FFF2-40B4-BE49-F238E27FC236}">
                  <a16:creationId xmlns:a16="http://schemas.microsoft.com/office/drawing/2014/main" id="{1EFD58C5-33F5-4E73-9E34-C4C16EDFC87D}"/>
                </a:ext>
              </a:extLst>
            </p:cNvPr>
            <p:cNvCxnSpPr>
              <a:cxnSpLocks noChangeAspect="1" noChangeShapeType="1"/>
              <a:stCxn id="52" idx="3"/>
              <a:endCxn id="53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1AA96133-3AD6-45F3-9558-36CAA015F17E}"/>
                </a:ext>
              </a:extLst>
            </p:cNvPr>
            <p:cNvCxnSpPr>
              <a:cxnSpLocks noChangeAspect="1" noChangeShapeType="1"/>
              <a:stCxn id="50" idx="6"/>
              <a:endCxn id="51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AutoShape 29">
              <a:extLst>
                <a:ext uri="{FF2B5EF4-FFF2-40B4-BE49-F238E27FC236}">
                  <a16:creationId xmlns:a16="http://schemas.microsoft.com/office/drawing/2014/main" id="{65687479-656A-4DA3-984B-EAE89FAB007B}"/>
                </a:ext>
              </a:extLst>
            </p:cNvPr>
            <p:cNvCxnSpPr>
              <a:cxnSpLocks noChangeAspect="1" noChangeShapeType="1"/>
              <a:stCxn id="51" idx="5"/>
              <a:endCxn id="52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65" name="Oval 30">
              <a:extLst>
                <a:ext uri="{FF2B5EF4-FFF2-40B4-BE49-F238E27FC236}">
                  <a16:creationId xmlns:a16="http://schemas.microsoft.com/office/drawing/2014/main" id="{A4FB47BC-7905-489E-A391-2BD8997123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46" name="Slide Number">
            <a:extLst>
              <a:ext uri="{FF2B5EF4-FFF2-40B4-BE49-F238E27FC236}">
                <a16:creationId xmlns:a16="http://schemas.microsoft.com/office/drawing/2014/main" id="{DE03153D-91BA-46A5-8F1A-7C8307D3A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72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7" grpId="0"/>
      <p:bldP spid="8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99" dirty="0"/>
              <a:t>Suppose we have a </a:t>
            </a:r>
            <a:r>
              <a:rPr lang="en-US" sz="3599" b="1" dirty="0">
                <a:solidFill>
                  <a:schemeClr val="bg1"/>
                </a:solidFill>
              </a:rPr>
              <a:t>graph of </a:t>
            </a:r>
            <a:r>
              <a:rPr lang="en-US" sz="3599" b="1" i="1" dirty="0">
                <a:solidFill>
                  <a:schemeClr val="bg1"/>
                </a:solidFill>
              </a:rPr>
              <a:t>n</a:t>
            </a:r>
            <a:r>
              <a:rPr lang="en-US" sz="3599" b="1" dirty="0">
                <a:solidFill>
                  <a:schemeClr val="bg1"/>
                </a:solidFill>
              </a:rPr>
              <a:t> nodes</a:t>
            </a:r>
          </a:p>
          <a:p>
            <a:pPr lvl="1">
              <a:lnSpc>
                <a:spcPct val="100000"/>
              </a:lnSpc>
            </a:pPr>
            <a:r>
              <a:rPr lang="en-US" sz="3199" dirty="0"/>
              <a:t>W</a:t>
            </a:r>
            <a:r>
              <a:rPr lang="en-US" sz="3199" dirty="0">
                <a:sym typeface="Wingdings" panose="05000000000000000000" pitchFamily="2" charset="2"/>
              </a:rPr>
              <a:t>e can assign a number for each node in the range [0…</a:t>
            </a:r>
            <a:r>
              <a:rPr lang="en-US" sz="3199" b="1" i="1" dirty="0">
                <a:solidFill>
                  <a:schemeClr val="bg1"/>
                </a:solidFill>
                <a:sym typeface="Wingdings" panose="05000000000000000000" pitchFamily="2" charset="2"/>
              </a:rPr>
              <a:t>n</a:t>
            </a:r>
            <a:r>
              <a:rPr lang="en-US" sz="3199" dirty="0">
                <a:sym typeface="Wingdings" panose="05000000000000000000" pitchFamily="2" charset="2"/>
              </a:rPr>
              <a:t>-1]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Numbering Graph Nodes – How?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62442" y="5464264"/>
            <a:ext cx="3689039" cy="968243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1981" tIns="71981" rIns="71981" bIns="71981" anchor="ctr"/>
          <a:lstStyle>
            <a:defPPr>
              <a:defRPr lang="en-US"/>
            </a:defPPr>
            <a:lvl1pPr marL="95250">
              <a:defRPr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99" noProof="1">
                <a:solidFill>
                  <a:schemeClr val="tx1"/>
                </a:solidFill>
                <a:effectLst/>
              </a:rPr>
              <a:t>var g = </a:t>
            </a:r>
          </a:p>
          <a:p>
            <a:r>
              <a:rPr lang="en-US" sz="2599" noProof="1">
                <a:solidFill>
                  <a:schemeClr val="tx1"/>
                </a:solidFill>
                <a:effectLst/>
              </a:rPr>
              <a:t>  new List&lt;int&gt;[</a:t>
            </a:r>
            <a:r>
              <a:rPr lang="en-US" sz="2599" i="1" noProof="1">
                <a:solidFill>
                  <a:schemeClr val="tx1"/>
                </a:solidFill>
                <a:effectLst/>
              </a:rPr>
              <a:t>n</a:t>
            </a:r>
            <a:r>
              <a:rPr lang="en-US" sz="2599" noProof="1">
                <a:solidFill>
                  <a:schemeClr val="tx1"/>
                </a:solidFill>
                <a:effectLst/>
              </a:rPr>
              <a:t>]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10162" y="5464261"/>
            <a:ext cx="4628428" cy="968245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71981" tIns="71981" rIns="71981" bIns="71981" anchor="ctr"/>
          <a:lstStyle>
            <a:defPPr>
              <a:defRPr lang="en-US"/>
            </a:defPPr>
            <a:lvl1pPr marL="95250">
              <a:defRPr b="1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99" noProof="1">
                <a:solidFill>
                  <a:schemeClr val="tx1"/>
                </a:solidFill>
                <a:effectLst/>
              </a:rPr>
              <a:t>var g = new Dictionary&lt;</a:t>
            </a:r>
            <a:endParaRPr lang="bg-BG" sz="2599" noProof="1">
              <a:solidFill>
                <a:schemeClr val="tx1"/>
              </a:solidFill>
              <a:effectLst/>
            </a:endParaRPr>
          </a:p>
          <a:p>
            <a:r>
              <a:rPr lang="bg-BG" sz="2599" noProof="1">
                <a:solidFill>
                  <a:schemeClr val="tx1"/>
                </a:solidFill>
                <a:effectLst/>
              </a:rPr>
              <a:t>  </a:t>
            </a:r>
            <a:r>
              <a:rPr lang="en-US" sz="2599" noProof="1">
                <a:solidFill>
                  <a:schemeClr val="tx1"/>
                </a:solidFill>
                <a:effectLst/>
              </a:rPr>
              <a:t>string, List&lt;string&gt;&gt;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566399" y="2698665"/>
          <a:ext cx="2124348" cy="373384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03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#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Node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Ruse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Sofia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Pleven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Varna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4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Bourgas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5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Stara Zagora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924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effectLst/>
                        </a:rPr>
                        <a:t>6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300" noProof="1">
                          <a:effectLst/>
                        </a:rPr>
                        <a:t>Plovdiv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4" name="Group 4">
            <a:extLst>
              <a:ext uri="{FF2B5EF4-FFF2-40B4-BE49-F238E27FC236}">
                <a16:creationId xmlns:a16="http://schemas.microsoft.com/office/drawing/2014/main" id="{4BC0A7EE-35F6-4334-B049-13102FA5B4A9}"/>
              </a:ext>
            </a:extLst>
          </p:cNvPr>
          <p:cNvGrpSpPr/>
          <p:nvPr/>
        </p:nvGrpSpPr>
        <p:grpSpPr>
          <a:xfrm>
            <a:off x="841315" y="2537159"/>
            <a:ext cx="3057404" cy="2789273"/>
            <a:chOff x="6387407" y="1779589"/>
            <a:chExt cx="2625969" cy="2378075"/>
          </a:xfrm>
        </p:grpSpPr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F652A98E-C564-41BC-8FCE-661D46DD9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9302FACB-9B27-4136-BDA2-26A7BBCE85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A5E7C396-DE11-4B10-934E-44D4F41CE9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A787D0A9-788F-4474-A20A-CFBCE86D06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EA122D75-4A80-47A6-AC27-7F0A76EC6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60" name="Oval 11">
              <a:extLst>
                <a:ext uri="{FF2B5EF4-FFF2-40B4-BE49-F238E27FC236}">
                  <a16:creationId xmlns:a16="http://schemas.microsoft.com/office/drawing/2014/main" id="{6F0BC8A5-469D-4362-87C6-006715D852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61" name="AutoShape 12">
              <a:extLst>
                <a:ext uri="{FF2B5EF4-FFF2-40B4-BE49-F238E27FC236}">
                  <a16:creationId xmlns:a16="http://schemas.microsoft.com/office/drawing/2014/main" id="{D6818D9C-70B9-40E3-8D67-66A9E4A7E5B6}"/>
                </a:ext>
              </a:extLst>
            </p:cNvPr>
            <p:cNvCxnSpPr>
              <a:cxnSpLocks noChangeAspect="1" noChangeShapeType="1"/>
              <a:stCxn id="55" idx="2"/>
              <a:endCxn id="56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AutoShape 13">
              <a:extLst>
                <a:ext uri="{FF2B5EF4-FFF2-40B4-BE49-F238E27FC236}">
                  <a16:creationId xmlns:a16="http://schemas.microsoft.com/office/drawing/2014/main" id="{95D4200C-594F-4B41-9C86-E8DFBDC1FB07}"/>
                </a:ext>
              </a:extLst>
            </p:cNvPr>
            <p:cNvCxnSpPr>
              <a:cxnSpLocks noChangeAspect="1" noChangeShapeType="1"/>
              <a:stCxn id="55" idx="6"/>
              <a:endCxn id="72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AutoShape 14">
              <a:extLst>
                <a:ext uri="{FF2B5EF4-FFF2-40B4-BE49-F238E27FC236}">
                  <a16:creationId xmlns:a16="http://schemas.microsoft.com/office/drawing/2014/main" id="{4A8514FB-5378-4A53-8A09-99FAAD8FA850}"/>
                </a:ext>
              </a:extLst>
            </p:cNvPr>
            <p:cNvCxnSpPr>
              <a:cxnSpLocks noChangeAspect="1" noChangeShapeType="1"/>
              <a:stCxn id="72" idx="4"/>
              <a:endCxn id="59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AutoShape 15">
              <a:extLst>
                <a:ext uri="{FF2B5EF4-FFF2-40B4-BE49-F238E27FC236}">
                  <a16:creationId xmlns:a16="http://schemas.microsoft.com/office/drawing/2014/main" id="{F499FFDB-8819-473E-8D71-CF79F78EC550}"/>
                </a:ext>
              </a:extLst>
            </p:cNvPr>
            <p:cNvCxnSpPr>
              <a:cxnSpLocks noChangeAspect="1" noChangeShapeType="1"/>
              <a:stCxn id="56" idx="5"/>
              <a:endCxn id="58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AutoShape 16">
              <a:extLst>
                <a:ext uri="{FF2B5EF4-FFF2-40B4-BE49-F238E27FC236}">
                  <a16:creationId xmlns:a16="http://schemas.microsoft.com/office/drawing/2014/main" id="{720E366D-E98E-4E9B-8F94-0E8E6BEBDF56}"/>
                </a:ext>
              </a:extLst>
            </p:cNvPr>
            <p:cNvCxnSpPr>
              <a:cxnSpLocks noChangeAspect="1" noChangeShapeType="1"/>
              <a:stCxn id="56" idx="4"/>
              <a:endCxn id="57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6" name="AutoShape 17">
              <a:extLst>
                <a:ext uri="{FF2B5EF4-FFF2-40B4-BE49-F238E27FC236}">
                  <a16:creationId xmlns:a16="http://schemas.microsoft.com/office/drawing/2014/main" id="{593B2A25-32E8-4CEA-8DA2-6048EC5FBAEA}"/>
                </a:ext>
              </a:extLst>
            </p:cNvPr>
            <p:cNvCxnSpPr>
              <a:cxnSpLocks noChangeAspect="1" noChangeShapeType="1"/>
              <a:stCxn id="57" idx="5"/>
              <a:endCxn id="60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7" name="AutoShape 25">
              <a:extLst>
                <a:ext uri="{FF2B5EF4-FFF2-40B4-BE49-F238E27FC236}">
                  <a16:creationId xmlns:a16="http://schemas.microsoft.com/office/drawing/2014/main" id="{E7C7D0A8-D6F3-4EC9-88A8-0D63A88A6332}"/>
                </a:ext>
              </a:extLst>
            </p:cNvPr>
            <p:cNvCxnSpPr>
              <a:cxnSpLocks noChangeAspect="1" noChangeShapeType="1"/>
              <a:stCxn id="72" idx="2"/>
              <a:endCxn id="58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E600FC7F-2E29-497B-83F4-23D9E351AC03}"/>
                </a:ext>
              </a:extLst>
            </p:cNvPr>
            <p:cNvCxnSpPr>
              <a:cxnSpLocks noChangeAspect="1" noChangeShapeType="1"/>
              <a:stCxn id="58" idx="4"/>
              <a:endCxn id="60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25CE30F4-1E89-4274-920F-8A243C107A69}"/>
                </a:ext>
              </a:extLst>
            </p:cNvPr>
            <p:cNvCxnSpPr>
              <a:cxnSpLocks noChangeAspect="1" noChangeShapeType="1"/>
              <a:stCxn id="59" idx="3"/>
              <a:endCxn id="60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0" name="AutoShape 28">
              <a:extLst>
                <a:ext uri="{FF2B5EF4-FFF2-40B4-BE49-F238E27FC236}">
                  <a16:creationId xmlns:a16="http://schemas.microsoft.com/office/drawing/2014/main" id="{3061F1DB-EB3E-4BDA-A9A8-21987BC3E521}"/>
                </a:ext>
              </a:extLst>
            </p:cNvPr>
            <p:cNvCxnSpPr>
              <a:cxnSpLocks noChangeAspect="1" noChangeShapeType="1"/>
              <a:stCxn id="57" idx="6"/>
              <a:endCxn id="58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71" name="AutoShape 29">
              <a:extLst>
                <a:ext uri="{FF2B5EF4-FFF2-40B4-BE49-F238E27FC236}">
                  <a16:creationId xmlns:a16="http://schemas.microsoft.com/office/drawing/2014/main" id="{72838088-D6B1-4917-8109-FD5A57E93E10}"/>
                </a:ext>
              </a:extLst>
            </p:cNvPr>
            <p:cNvCxnSpPr>
              <a:cxnSpLocks noChangeAspect="1" noChangeShapeType="1"/>
              <a:stCxn id="58" idx="5"/>
              <a:endCxn id="59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72" name="Oval 30">
              <a:extLst>
                <a:ext uri="{FF2B5EF4-FFF2-40B4-BE49-F238E27FC236}">
                  <a16:creationId xmlns:a16="http://schemas.microsoft.com/office/drawing/2014/main" id="{C90982C9-FF47-4AF3-A527-54BB7E7A8B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</a:p>
          </p:txBody>
        </p:sp>
      </p:grpSp>
      <p:grpSp>
        <p:nvGrpSpPr>
          <p:cNvPr id="73" name="Group 23">
            <a:extLst>
              <a:ext uri="{FF2B5EF4-FFF2-40B4-BE49-F238E27FC236}">
                <a16:creationId xmlns:a16="http://schemas.microsoft.com/office/drawing/2014/main" id="{85C32DF2-4905-4C76-ACE0-3912ADE3D87C}"/>
              </a:ext>
            </a:extLst>
          </p:cNvPr>
          <p:cNvGrpSpPr/>
          <p:nvPr/>
        </p:nvGrpSpPr>
        <p:grpSpPr>
          <a:xfrm>
            <a:off x="7111992" y="2472833"/>
            <a:ext cx="4424771" cy="2821818"/>
            <a:chOff x="6557591" y="1785456"/>
            <a:chExt cx="2331507" cy="2318083"/>
          </a:xfrm>
        </p:grpSpPr>
        <p:sp>
          <p:nvSpPr>
            <p:cNvPr id="74" name="Oval 6">
              <a:extLst>
                <a:ext uri="{FF2B5EF4-FFF2-40B4-BE49-F238E27FC236}">
                  <a16:creationId xmlns:a16="http://schemas.microsoft.com/office/drawing/2014/main" id="{3042EA65-741B-41C0-89BA-AC2D9E07D1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B069FC7D-F2D8-4078-A0F2-974AECA70F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Plovdiv</a:t>
              </a:r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F6925697-46E3-498A-9D4D-C5514BF483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noProof="1">
                  <a:latin typeface="Calibri" pitchFamily="34" charset="0"/>
                </a:rPr>
                <a:t>Bourgas</a:t>
              </a:r>
            </a:p>
          </p:txBody>
        </p:sp>
        <p:sp>
          <p:nvSpPr>
            <p:cNvPr id="77" name="Oval 9">
              <a:extLst>
                <a:ext uri="{FF2B5EF4-FFF2-40B4-BE49-F238E27FC236}">
                  <a16:creationId xmlns:a16="http://schemas.microsoft.com/office/drawing/2014/main" id="{4E8ABEDD-A46C-4FCE-B73C-1802A42AA3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78" name="Oval 10">
              <a:extLst>
                <a:ext uri="{FF2B5EF4-FFF2-40B4-BE49-F238E27FC236}">
                  <a16:creationId xmlns:a16="http://schemas.microsoft.com/office/drawing/2014/main" id="{7EE3409C-92C2-4AE3-A1A6-B237BAD06D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noProof="1">
                  <a:latin typeface="Calibri" pitchFamily="34" charset="0"/>
                </a:rPr>
                <a:t>Stara</a:t>
              </a:r>
              <a:r>
                <a:rPr lang="en-US" sz="1999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8391129D-5A88-4F91-9650-244AC59BB91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80" name="AutoShape 12">
              <a:extLst>
                <a:ext uri="{FF2B5EF4-FFF2-40B4-BE49-F238E27FC236}">
                  <a16:creationId xmlns:a16="http://schemas.microsoft.com/office/drawing/2014/main" id="{225A4891-6F32-4CD7-8902-F0996395DF4F}"/>
                </a:ext>
              </a:extLst>
            </p:cNvPr>
            <p:cNvCxnSpPr>
              <a:cxnSpLocks noChangeAspect="1" noChangeShapeType="1"/>
              <a:stCxn id="74" idx="2"/>
            </p:cNvCxnSpPr>
            <p:nvPr/>
          </p:nvCxnSpPr>
          <p:spPr bwMode="auto">
            <a:xfrm flipH="1">
              <a:off x="7247744" y="2037075"/>
              <a:ext cx="225161" cy="2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1" name="AutoShape 13">
              <a:extLst>
                <a:ext uri="{FF2B5EF4-FFF2-40B4-BE49-F238E27FC236}">
                  <a16:creationId xmlns:a16="http://schemas.microsoft.com/office/drawing/2014/main" id="{F6504A84-EA65-4790-BAC0-4A8C0666F6A6}"/>
                </a:ext>
              </a:extLst>
            </p:cNvPr>
            <p:cNvCxnSpPr>
              <a:cxnSpLocks noChangeAspect="1" noChangeShapeType="1"/>
              <a:stCxn id="74" idx="6"/>
              <a:endCxn id="91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2" name="AutoShape 14">
              <a:extLst>
                <a:ext uri="{FF2B5EF4-FFF2-40B4-BE49-F238E27FC236}">
                  <a16:creationId xmlns:a16="http://schemas.microsoft.com/office/drawing/2014/main" id="{AB225874-D298-4766-9E54-E8C7A9473B4E}"/>
                </a:ext>
              </a:extLst>
            </p:cNvPr>
            <p:cNvCxnSpPr>
              <a:cxnSpLocks noChangeAspect="1" noChangeShapeType="1"/>
              <a:stCxn id="91" idx="4"/>
              <a:endCxn id="78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3" name="AutoShape 15">
              <a:extLst>
                <a:ext uri="{FF2B5EF4-FFF2-40B4-BE49-F238E27FC236}">
                  <a16:creationId xmlns:a16="http://schemas.microsoft.com/office/drawing/2014/main" id="{C545CBA6-113C-425C-9981-29F9EBCB2E89}"/>
                </a:ext>
              </a:extLst>
            </p:cNvPr>
            <p:cNvCxnSpPr>
              <a:cxnSpLocks noChangeAspect="1" noChangeShapeType="1"/>
              <a:stCxn id="75" idx="5"/>
              <a:endCxn id="77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4" name="AutoShape 16">
              <a:extLst>
                <a:ext uri="{FF2B5EF4-FFF2-40B4-BE49-F238E27FC236}">
                  <a16:creationId xmlns:a16="http://schemas.microsoft.com/office/drawing/2014/main" id="{E5CF2FF3-6928-463C-8484-1E6A80431815}"/>
                </a:ext>
              </a:extLst>
            </p:cNvPr>
            <p:cNvCxnSpPr>
              <a:cxnSpLocks noChangeAspect="1" noChangeShapeType="1"/>
              <a:stCxn id="75" idx="4"/>
              <a:endCxn id="76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5" name="AutoShape 17">
              <a:extLst>
                <a:ext uri="{FF2B5EF4-FFF2-40B4-BE49-F238E27FC236}">
                  <a16:creationId xmlns:a16="http://schemas.microsoft.com/office/drawing/2014/main" id="{5546A518-8DA3-4CE1-B6B3-CE7C3F983A8E}"/>
                </a:ext>
              </a:extLst>
            </p:cNvPr>
            <p:cNvCxnSpPr>
              <a:cxnSpLocks noChangeAspect="1" noChangeShapeType="1"/>
              <a:stCxn id="76" idx="5"/>
              <a:endCxn id="79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6" name="AutoShape 25">
              <a:extLst>
                <a:ext uri="{FF2B5EF4-FFF2-40B4-BE49-F238E27FC236}">
                  <a16:creationId xmlns:a16="http://schemas.microsoft.com/office/drawing/2014/main" id="{FDB01067-1F7F-49D5-83BD-807CFAC5BE52}"/>
                </a:ext>
              </a:extLst>
            </p:cNvPr>
            <p:cNvCxnSpPr>
              <a:cxnSpLocks noChangeAspect="1" noChangeShapeType="1"/>
              <a:stCxn id="91" idx="2"/>
              <a:endCxn id="77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7" name="AutoShape 26">
              <a:extLst>
                <a:ext uri="{FF2B5EF4-FFF2-40B4-BE49-F238E27FC236}">
                  <a16:creationId xmlns:a16="http://schemas.microsoft.com/office/drawing/2014/main" id="{FC5F8478-C095-4DA0-8173-B40626FDBFE5}"/>
                </a:ext>
              </a:extLst>
            </p:cNvPr>
            <p:cNvCxnSpPr>
              <a:cxnSpLocks noChangeAspect="1" noChangeShapeType="1"/>
              <a:stCxn id="77" idx="4"/>
              <a:endCxn id="79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8" name="AutoShape 27">
              <a:extLst>
                <a:ext uri="{FF2B5EF4-FFF2-40B4-BE49-F238E27FC236}">
                  <a16:creationId xmlns:a16="http://schemas.microsoft.com/office/drawing/2014/main" id="{92D8B339-A159-4722-A1A4-B079EE4D9F41}"/>
                </a:ext>
              </a:extLst>
            </p:cNvPr>
            <p:cNvCxnSpPr>
              <a:cxnSpLocks noChangeAspect="1" noChangeShapeType="1"/>
              <a:stCxn id="78" idx="3"/>
              <a:endCxn id="79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89" name="AutoShape 28">
              <a:extLst>
                <a:ext uri="{FF2B5EF4-FFF2-40B4-BE49-F238E27FC236}">
                  <a16:creationId xmlns:a16="http://schemas.microsoft.com/office/drawing/2014/main" id="{7E0BABB3-401C-4C5B-9821-943A53142410}"/>
                </a:ext>
              </a:extLst>
            </p:cNvPr>
            <p:cNvCxnSpPr>
              <a:cxnSpLocks noChangeAspect="1" noChangeShapeType="1"/>
              <a:stCxn id="76" idx="6"/>
              <a:endCxn id="77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90" name="AutoShape 29">
              <a:extLst>
                <a:ext uri="{FF2B5EF4-FFF2-40B4-BE49-F238E27FC236}">
                  <a16:creationId xmlns:a16="http://schemas.microsoft.com/office/drawing/2014/main" id="{9F4F8EE8-D29C-48ED-B9F5-C6D9B8BC7E51}"/>
                </a:ext>
              </a:extLst>
            </p:cNvPr>
            <p:cNvCxnSpPr>
              <a:cxnSpLocks noChangeAspect="1" noChangeShapeType="1"/>
              <a:stCxn id="77" idx="5"/>
              <a:endCxn id="78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91" name="Oval 30">
              <a:extLst>
                <a:ext uri="{FF2B5EF4-FFF2-40B4-BE49-F238E27FC236}">
                  <a16:creationId xmlns:a16="http://schemas.microsoft.com/office/drawing/2014/main" id="{7994ECBD-F7FF-4933-B07D-82F0ABD0C7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49" name="Slide Number">
            <a:extLst>
              <a:ext uri="{FF2B5EF4-FFF2-40B4-BE49-F238E27FC236}">
                <a16:creationId xmlns:a16="http://schemas.microsoft.com/office/drawing/2014/main" id="{2B16CEC6-5F6B-4663-A481-046A47051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96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12B73D20-AA3B-4D41-AF58-68BC28A89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Graph of Named Nodes – Example</a:t>
            </a:r>
            <a:endParaRPr lang="bg-BG" dirty="0"/>
          </a:p>
        </p:txBody>
      </p:sp>
      <p:grpSp>
        <p:nvGrpSpPr>
          <p:cNvPr id="49" name="Group 23">
            <a:extLst>
              <a:ext uri="{FF2B5EF4-FFF2-40B4-BE49-F238E27FC236}">
                <a16:creationId xmlns:a16="http://schemas.microsoft.com/office/drawing/2014/main" id="{C15A0BE6-1BE0-449D-948A-C34E6683BF2D}"/>
              </a:ext>
            </a:extLst>
          </p:cNvPr>
          <p:cNvGrpSpPr/>
          <p:nvPr/>
        </p:nvGrpSpPr>
        <p:grpSpPr>
          <a:xfrm>
            <a:off x="6634272" y="2754176"/>
            <a:ext cx="4424771" cy="2821818"/>
            <a:chOff x="6557591" y="1785456"/>
            <a:chExt cx="2331507" cy="2318083"/>
          </a:xfrm>
        </p:grpSpPr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6A593FF8-9F30-49E2-A585-9B38A207BFB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72905" y="1785456"/>
              <a:ext cx="577089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Ruse</a:t>
              </a: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CA4E37A0-C008-4B7F-8140-9EB3E34243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12273" y="2008188"/>
              <a:ext cx="634901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Plovdiv</a:t>
              </a:r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312E6F54-017B-48B7-9BDD-4641CADC80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57591" y="3121026"/>
              <a:ext cx="689583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noProof="1">
                  <a:latin typeface="Calibri" pitchFamily="34" charset="0"/>
                </a:rPr>
                <a:t>Bourgas</a:t>
              </a: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EC157785-F459-48E3-8F80-BA69DFDF45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402" y="2661588"/>
              <a:ext cx="65070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Sofia</a:t>
              </a:r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87DAE885-E951-4C77-BE35-04C5FBB98C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10558" y="3213357"/>
              <a:ext cx="678540" cy="63727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noProof="1">
                  <a:latin typeface="Calibri" pitchFamily="34" charset="0"/>
                </a:rPr>
                <a:t>Stara</a:t>
              </a:r>
              <a:r>
                <a:rPr lang="en-US" sz="1999" b="1" dirty="0">
                  <a:latin typeface="Calibri" pitchFamily="34" charset="0"/>
                </a:rPr>
                <a:t> Zagora</a:t>
              </a:r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C54FB7F8-4842-4073-AEF6-2B5C4F9601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5986" y="3600301"/>
              <a:ext cx="649123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Pleven</a:t>
              </a:r>
            </a:p>
          </p:txBody>
        </p:sp>
        <p:cxnSp>
          <p:nvCxnSpPr>
            <p:cNvPr id="56" name="AutoShape 12">
              <a:extLst>
                <a:ext uri="{FF2B5EF4-FFF2-40B4-BE49-F238E27FC236}">
                  <a16:creationId xmlns:a16="http://schemas.microsoft.com/office/drawing/2014/main" id="{9F15BD80-A4C9-4572-B91B-BED565AA1519}"/>
                </a:ext>
              </a:extLst>
            </p:cNvPr>
            <p:cNvCxnSpPr>
              <a:cxnSpLocks noChangeAspect="1" noChangeShapeType="1"/>
              <a:stCxn id="50" idx="2"/>
            </p:cNvCxnSpPr>
            <p:nvPr/>
          </p:nvCxnSpPr>
          <p:spPr bwMode="auto">
            <a:xfrm flipH="1">
              <a:off x="7247744" y="2037075"/>
              <a:ext cx="225161" cy="22137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7" name="AutoShape 13">
              <a:extLst>
                <a:ext uri="{FF2B5EF4-FFF2-40B4-BE49-F238E27FC236}">
                  <a16:creationId xmlns:a16="http://schemas.microsoft.com/office/drawing/2014/main" id="{56A07972-F50F-44B2-A82F-7AD2AA2896E9}"/>
                </a:ext>
              </a:extLst>
            </p:cNvPr>
            <p:cNvCxnSpPr>
              <a:cxnSpLocks noChangeAspect="1" noChangeShapeType="1"/>
              <a:stCxn id="50" idx="6"/>
              <a:endCxn id="67" idx="1"/>
            </p:cNvCxnSpPr>
            <p:nvPr/>
          </p:nvCxnSpPr>
          <p:spPr bwMode="auto">
            <a:xfrm>
              <a:off x="8049994" y="2037075"/>
              <a:ext cx="281754" cy="31944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8" name="AutoShape 14">
              <a:extLst>
                <a:ext uri="{FF2B5EF4-FFF2-40B4-BE49-F238E27FC236}">
                  <a16:creationId xmlns:a16="http://schemas.microsoft.com/office/drawing/2014/main" id="{4952BBAF-8567-46F8-B1CE-9CA462A0C870}"/>
                </a:ext>
              </a:extLst>
            </p:cNvPr>
            <p:cNvCxnSpPr>
              <a:cxnSpLocks noChangeAspect="1" noChangeShapeType="1"/>
              <a:stCxn id="67" idx="4"/>
              <a:endCxn id="54" idx="0"/>
            </p:cNvCxnSpPr>
            <p:nvPr/>
          </p:nvCxnSpPr>
          <p:spPr bwMode="auto">
            <a:xfrm>
              <a:off x="8527421" y="2786065"/>
              <a:ext cx="22407" cy="4272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AutoShape 15">
              <a:extLst>
                <a:ext uri="{FF2B5EF4-FFF2-40B4-BE49-F238E27FC236}">
                  <a16:creationId xmlns:a16="http://schemas.microsoft.com/office/drawing/2014/main" id="{11E83C9A-BC0C-4374-9D7F-4D7BFB8D1E81}"/>
                </a:ext>
              </a:extLst>
            </p:cNvPr>
            <p:cNvCxnSpPr>
              <a:cxnSpLocks noChangeAspect="1" noChangeShapeType="1"/>
              <a:stCxn id="51" idx="5"/>
              <a:endCxn id="53" idx="1"/>
            </p:cNvCxnSpPr>
            <p:nvPr/>
          </p:nvCxnSpPr>
          <p:spPr bwMode="auto">
            <a:xfrm>
              <a:off x="7154195" y="2436373"/>
              <a:ext cx="355501" cy="2989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AutoShape 16">
              <a:extLst>
                <a:ext uri="{FF2B5EF4-FFF2-40B4-BE49-F238E27FC236}">
                  <a16:creationId xmlns:a16="http://schemas.microsoft.com/office/drawing/2014/main" id="{458BF548-36AE-4E48-897C-D8A0E1D867FB}"/>
                </a:ext>
              </a:extLst>
            </p:cNvPr>
            <p:cNvCxnSpPr>
              <a:cxnSpLocks noChangeAspect="1" noChangeShapeType="1"/>
              <a:stCxn id="51" idx="4"/>
              <a:endCxn id="52" idx="0"/>
            </p:cNvCxnSpPr>
            <p:nvPr/>
          </p:nvCxnSpPr>
          <p:spPr bwMode="auto">
            <a:xfrm flipH="1">
              <a:off x="6902383" y="2509838"/>
              <a:ext cx="27341" cy="61118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AutoShape 17">
              <a:extLst>
                <a:ext uri="{FF2B5EF4-FFF2-40B4-BE49-F238E27FC236}">
                  <a16:creationId xmlns:a16="http://schemas.microsoft.com/office/drawing/2014/main" id="{A85B03C3-0950-4DD4-B3BC-C2A9A8F3E4F8}"/>
                </a:ext>
              </a:extLst>
            </p:cNvPr>
            <p:cNvCxnSpPr>
              <a:cxnSpLocks noChangeAspect="1" noChangeShapeType="1"/>
              <a:stCxn id="52" idx="5"/>
              <a:endCxn id="55" idx="2"/>
            </p:cNvCxnSpPr>
            <p:nvPr/>
          </p:nvCxnSpPr>
          <p:spPr bwMode="auto">
            <a:xfrm>
              <a:off x="7146187" y="3550565"/>
              <a:ext cx="269799" cy="30135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AutoShape 25">
              <a:extLst>
                <a:ext uri="{FF2B5EF4-FFF2-40B4-BE49-F238E27FC236}">
                  <a16:creationId xmlns:a16="http://schemas.microsoft.com/office/drawing/2014/main" id="{8D7F57B2-8C01-419A-8D74-03BE321671AB}"/>
                </a:ext>
              </a:extLst>
            </p:cNvPr>
            <p:cNvCxnSpPr>
              <a:cxnSpLocks noChangeAspect="1" noChangeShapeType="1"/>
              <a:stCxn id="67" idx="2"/>
              <a:endCxn id="53" idx="7"/>
            </p:cNvCxnSpPr>
            <p:nvPr/>
          </p:nvCxnSpPr>
          <p:spPr bwMode="auto">
            <a:xfrm flipH="1">
              <a:off x="7969815" y="2534446"/>
              <a:ext cx="280883" cy="20084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AutoShape 26">
              <a:extLst>
                <a:ext uri="{FF2B5EF4-FFF2-40B4-BE49-F238E27FC236}">
                  <a16:creationId xmlns:a16="http://schemas.microsoft.com/office/drawing/2014/main" id="{7E372E70-01B3-494F-B61E-4E803484BBA4}"/>
                </a:ext>
              </a:extLst>
            </p:cNvPr>
            <p:cNvCxnSpPr>
              <a:cxnSpLocks noChangeAspect="1" noChangeShapeType="1"/>
              <a:stCxn id="53" idx="4"/>
              <a:endCxn id="55" idx="0"/>
            </p:cNvCxnSpPr>
            <p:nvPr/>
          </p:nvCxnSpPr>
          <p:spPr bwMode="auto">
            <a:xfrm>
              <a:off x="7739755" y="3164826"/>
              <a:ext cx="792" cy="4354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AutoShape 27">
              <a:extLst>
                <a:ext uri="{FF2B5EF4-FFF2-40B4-BE49-F238E27FC236}">
                  <a16:creationId xmlns:a16="http://schemas.microsoft.com/office/drawing/2014/main" id="{A6AC3464-2B15-4FCB-A360-64D35F537837}"/>
                </a:ext>
              </a:extLst>
            </p:cNvPr>
            <p:cNvCxnSpPr>
              <a:cxnSpLocks noChangeAspect="1" noChangeShapeType="1"/>
              <a:stCxn id="54" idx="3"/>
              <a:endCxn id="55" idx="6"/>
            </p:cNvCxnSpPr>
            <p:nvPr/>
          </p:nvCxnSpPr>
          <p:spPr bwMode="auto">
            <a:xfrm flipH="1">
              <a:off x="8065109" y="3757301"/>
              <a:ext cx="244819" cy="9462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AutoShape 28">
              <a:extLst>
                <a:ext uri="{FF2B5EF4-FFF2-40B4-BE49-F238E27FC236}">
                  <a16:creationId xmlns:a16="http://schemas.microsoft.com/office/drawing/2014/main" id="{FDAC98A1-BC82-44AA-9B56-325CEAEAEF97}"/>
                </a:ext>
              </a:extLst>
            </p:cNvPr>
            <p:cNvCxnSpPr>
              <a:cxnSpLocks noChangeAspect="1" noChangeShapeType="1"/>
              <a:stCxn id="52" idx="6"/>
              <a:endCxn id="53" idx="3"/>
            </p:cNvCxnSpPr>
            <p:nvPr/>
          </p:nvCxnSpPr>
          <p:spPr bwMode="auto">
            <a:xfrm flipV="1">
              <a:off x="7247174" y="3091129"/>
              <a:ext cx="262521" cy="28151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3CB33021-20F5-476D-B429-E131DBBADAD1}"/>
                </a:ext>
              </a:extLst>
            </p:cNvPr>
            <p:cNvCxnSpPr>
              <a:cxnSpLocks noChangeAspect="1" noChangeShapeType="1"/>
              <a:stCxn id="53" idx="5"/>
              <a:endCxn id="54" idx="1"/>
            </p:cNvCxnSpPr>
            <p:nvPr/>
          </p:nvCxnSpPr>
          <p:spPr bwMode="auto">
            <a:xfrm>
              <a:off x="7969815" y="3091129"/>
              <a:ext cx="340112" cy="21555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67" name="Oval 30">
              <a:extLst>
                <a:ext uri="{FF2B5EF4-FFF2-40B4-BE49-F238E27FC236}">
                  <a16:creationId xmlns:a16="http://schemas.microsoft.com/office/drawing/2014/main" id="{41514252-AEB6-40D2-B1A2-B556679524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250698" y="2282826"/>
              <a:ext cx="553445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Varna</a:t>
              </a:r>
            </a:p>
          </p:txBody>
        </p:sp>
      </p:grpSp>
      <p:sp>
        <p:nvSpPr>
          <p:cNvPr id="68" name="Slide Number">
            <a:extLst>
              <a:ext uri="{FF2B5EF4-FFF2-40B4-BE49-F238E27FC236}">
                <a16:creationId xmlns:a16="http://schemas.microsoft.com/office/drawing/2014/main" id="{EF29907F-09FA-4EB9-94E0-08277F91922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9" name="Текстов контейнер 3">
            <a:extLst>
              <a:ext uri="{FF2B5EF4-FFF2-40B4-BE49-F238E27FC236}">
                <a16:creationId xmlns:a16="http://schemas.microsoft.com/office/drawing/2014/main" id="{526E04CF-2421-412F-8F4D-9E8073E3F90B}"/>
              </a:ext>
            </a:extLst>
          </p:cNvPr>
          <p:cNvSpPr txBox="1">
            <a:spLocks/>
          </p:cNvSpPr>
          <p:nvPr/>
        </p:nvSpPr>
        <p:spPr>
          <a:xfrm>
            <a:off x="677862" y="1154241"/>
            <a:ext cx="10836275" cy="561631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var graph = </a:t>
            </a: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 Dictionary&lt;string, List&lt;string&gt;&gt;() </a:t>
            </a: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"Sofia",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"Plovdiv", "Varna", "Bourgas", "Pleven", "Stara Zagora"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"Plovdiv",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"Bourgas", "Ruse"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"Varna",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"Ruse", "Stara Zagora"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"Bourgas",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"Plovdiv", "Pleven"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"Ruse",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"Varna", "Plovdiv"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"Pleven",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"Bourgas", "Stara Zagora"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{ "Stara Zagora", new List&lt;string&gt;() { 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"Varna", "Pleven" } 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89503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">
            <a:extLst>
              <a:ext uri="{FF2B5EF4-FFF2-40B4-BE49-F238E27FC236}">
                <a16:creationId xmlns:a16="http://schemas.microsoft.com/office/drawing/2014/main" id="{2C8A2184-C9E1-4701-ACD8-912927EBB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Graph of Numbered Nodes – Example</a:t>
            </a:r>
            <a:endParaRPr lang="bg-BG" dirty="0"/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A3582883-F1BF-46E4-AFEF-09529C546B8C}"/>
              </a:ext>
            </a:extLst>
          </p:cNvPr>
          <p:cNvGrpSpPr/>
          <p:nvPr/>
        </p:nvGrpSpPr>
        <p:grpSpPr>
          <a:xfrm>
            <a:off x="8490453" y="1359539"/>
            <a:ext cx="2825933" cy="2519344"/>
            <a:chOff x="6387407" y="1779589"/>
            <a:chExt cx="2625969" cy="2378075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E7844C1B-8B1B-4E2D-B9CF-5EB39935AE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1872" y="1779589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8FF209D4-E9A5-4966-A728-75B1230E90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0351" y="2008188"/>
              <a:ext cx="503237" cy="501650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7AAD3275-A413-44D9-B08D-6599407D4F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87407" y="3121026"/>
              <a:ext cx="503238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64AB1EE9-9A00-45EC-A0F1-CC7BF5AC51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31" y="27400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C2C29C85-D80D-406D-B080-F32A999ED8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02771" y="3273426"/>
              <a:ext cx="503237" cy="503237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609DA578-5495-4763-B79E-A9AFDEA5B3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88929" y="3654426"/>
              <a:ext cx="503237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2</a:t>
              </a:r>
            </a:p>
          </p:txBody>
        </p:sp>
        <p:cxnSp>
          <p:nvCxnSpPr>
            <p:cNvPr id="55" name="AutoShape 12">
              <a:extLst>
                <a:ext uri="{FF2B5EF4-FFF2-40B4-BE49-F238E27FC236}">
                  <a16:creationId xmlns:a16="http://schemas.microsoft.com/office/drawing/2014/main" id="{3D270062-25FE-47BB-81EE-3CF04302B4CC}"/>
                </a:ext>
              </a:extLst>
            </p:cNvPr>
            <p:cNvCxnSpPr>
              <a:cxnSpLocks noChangeAspect="1" noChangeShapeType="1"/>
              <a:stCxn id="49" idx="2"/>
              <a:endCxn id="50" idx="6"/>
            </p:cNvCxnSpPr>
            <p:nvPr/>
          </p:nvCxnSpPr>
          <p:spPr bwMode="auto">
            <a:xfrm rot="10800000" flipV="1">
              <a:off x="6963588" y="2031207"/>
              <a:ext cx="598285" cy="2278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6" name="AutoShape 13">
              <a:extLst>
                <a:ext uri="{FF2B5EF4-FFF2-40B4-BE49-F238E27FC236}">
                  <a16:creationId xmlns:a16="http://schemas.microsoft.com/office/drawing/2014/main" id="{33AEB250-452E-4DDB-A9A0-46C547C40813}"/>
                </a:ext>
              </a:extLst>
            </p:cNvPr>
            <p:cNvCxnSpPr>
              <a:cxnSpLocks noChangeAspect="1" noChangeShapeType="1"/>
              <a:stCxn id="49" idx="6"/>
              <a:endCxn id="66" idx="1"/>
            </p:cNvCxnSpPr>
            <p:nvPr/>
          </p:nvCxnSpPr>
          <p:spPr bwMode="auto">
            <a:xfrm>
              <a:off x="8065109" y="2031208"/>
              <a:ext cx="520082" cy="32531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7" name="AutoShape 14">
              <a:extLst>
                <a:ext uri="{FF2B5EF4-FFF2-40B4-BE49-F238E27FC236}">
                  <a16:creationId xmlns:a16="http://schemas.microsoft.com/office/drawing/2014/main" id="{D93FCC58-84B9-4171-A35B-65FA0975E82E}"/>
                </a:ext>
              </a:extLst>
            </p:cNvPr>
            <p:cNvCxnSpPr>
              <a:cxnSpLocks noChangeAspect="1" noChangeShapeType="1"/>
              <a:stCxn id="66" idx="4"/>
              <a:endCxn id="53" idx="0"/>
            </p:cNvCxnSpPr>
            <p:nvPr/>
          </p:nvCxnSpPr>
          <p:spPr bwMode="auto">
            <a:xfrm rot="5400000">
              <a:off x="8514790" y="3025664"/>
              <a:ext cx="487362" cy="81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8" name="AutoShape 15">
              <a:extLst>
                <a:ext uri="{FF2B5EF4-FFF2-40B4-BE49-F238E27FC236}">
                  <a16:creationId xmlns:a16="http://schemas.microsoft.com/office/drawing/2014/main" id="{B9F5BE6C-5EF1-4056-964D-D653FCF475BC}"/>
                </a:ext>
              </a:extLst>
            </p:cNvPr>
            <p:cNvCxnSpPr>
              <a:cxnSpLocks noChangeAspect="1" noChangeShapeType="1"/>
              <a:stCxn id="50" idx="5"/>
              <a:endCxn id="52" idx="1"/>
            </p:cNvCxnSpPr>
            <p:nvPr/>
          </p:nvCxnSpPr>
          <p:spPr bwMode="auto">
            <a:xfrm rot="16200000" flipH="1">
              <a:off x="7037468" y="2288795"/>
              <a:ext cx="377350" cy="6725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9" name="AutoShape 16">
              <a:extLst>
                <a:ext uri="{FF2B5EF4-FFF2-40B4-BE49-F238E27FC236}">
                  <a16:creationId xmlns:a16="http://schemas.microsoft.com/office/drawing/2014/main" id="{47C65EBD-382D-4B3F-B020-7380129A041A}"/>
                </a:ext>
              </a:extLst>
            </p:cNvPr>
            <p:cNvCxnSpPr>
              <a:cxnSpLocks noChangeAspect="1" noChangeShapeType="1"/>
              <a:stCxn id="50" idx="4"/>
              <a:endCxn id="51" idx="0"/>
            </p:cNvCxnSpPr>
            <p:nvPr/>
          </p:nvCxnSpPr>
          <p:spPr bwMode="auto">
            <a:xfrm rot="5400000">
              <a:off x="6369904" y="2778960"/>
              <a:ext cx="611188" cy="729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0" name="AutoShape 17">
              <a:extLst>
                <a:ext uri="{FF2B5EF4-FFF2-40B4-BE49-F238E27FC236}">
                  <a16:creationId xmlns:a16="http://schemas.microsoft.com/office/drawing/2014/main" id="{6EC4D7E7-7D5C-49D6-B5F2-8AD756B20C4F}"/>
                </a:ext>
              </a:extLst>
            </p:cNvPr>
            <p:cNvCxnSpPr>
              <a:cxnSpLocks noChangeAspect="1" noChangeShapeType="1"/>
              <a:stCxn id="51" idx="5"/>
              <a:endCxn id="54" idx="2"/>
            </p:cNvCxnSpPr>
            <p:nvPr/>
          </p:nvCxnSpPr>
          <p:spPr bwMode="auto">
            <a:xfrm rot="16200000" flipH="1">
              <a:off x="6975198" y="3392314"/>
              <a:ext cx="355479" cy="671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1" name="AutoShape 25">
              <a:extLst>
                <a:ext uri="{FF2B5EF4-FFF2-40B4-BE49-F238E27FC236}">
                  <a16:creationId xmlns:a16="http://schemas.microsoft.com/office/drawing/2014/main" id="{A17E33CD-FF40-4031-AA05-03EA2F12F09D}"/>
                </a:ext>
              </a:extLst>
            </p:cNvPr>
            <p:cNvCxnSpPr>
              <a:cxnSpLocks noChangeAspect="1" noChangeShapeType="1"/>
              <a:stCxn id="66" idx="2"/>
              <a:endCxn id="52" idx="7"/>
            </p:cNvCxnSpPr>
            <p:nvPr/>
          </p:nvCxnSpPr>
          <p:spPr bwMode="auto">
            <a:xfrm rot="10800000" flipV="1">
              <a:off x="7917115" y="2534445"/>
              <a:ext cx="594611" cy="2792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2" name="AutoShape 26">
              <a:extLst>
                <a:ext uri="{FF2B5EF4-FFF2-40B4-BE49-F238E27FC236}">
                  <a16:creationId xmlns:a16="http://schemas.microsoft.com/office/drawing/2014/main" id="{B84ADF06-900C-4A0C-9F65-D07F9646E957}"/>
                </a:ext>
              </a:extLst>
            </p:cNvPr>
            <p:cNvCxnSpPr>
              <a:cxnSpLocks noChangeAspect="1" noChangeShapeType="1"/>
              <a:stCxn id="52" idx="4"/>
              <a:endCxn id="54" idx="0"/>
            </p:cNvCxnSpPr>
            <p:nvPr/>
          </p:nvCxnSpPr>
          <p:spPr bwMode="auto">
            <a:xfrm rot="16200000" flipH="1">
              <a:off x="7534570" y="3448449"/>
              <a:ext cx="411162" cy="79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3" name="AutoShape 27">
              <a:extLst>
                <a:ext uri="{FF2B5EF4-FFF2-40B4-BE49-F238E27FC236}">
                  <a16:creationId xmlns:a16="http://schemas.microsoft.com/office/drawing/2014/main" id="{2F977D43-9725-4246-A668-C435C4682C44}"/>
                </a:ext>
              </a:extLst>
            </p:cNvPr>
            <p:cNvCxnSpPr>
              <a:cxnSpLocks noChangeAspect="1" noChangeShapeType="1"/>
              <a:stCxn id="53" idx="3"/>
              <a:endCxn id="54" idx="6"/>
            </p:cNvCxnSpPr>
            <p:nvPr/>
          </p:nvCxnSpPr>
          <p:spPr bwMode="auto">
            <a:xfrm rot="5400000">
              <a:off x="8182778" y="3512354"/>
              <a:ext cx="203079" cy="5843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4" name="AutoShape 28">
              <a:extLst>
                <a:ext uri="{FF2B5EF4-FFF2-40B4-BE49-F238E27FC236}">
                  <a16:creationId xmlns:a16="http://schemas.microsoft.com/office/drawing/2014/main" id="{69E09979-5246-4716-B085-040AC222916A}"/>
                </a:ext>
              </a:extLst>
            </p:cNvPr>
            <p:cNvCxnSpPr>
              <a:cxnSpLocks noChangeAspect="1" noChangeShapeType="1"/>
              <a:stCxn id="51" idx="6"/>
              <a:endCxn id="52" idx="3"/>
            </p:cNvCxnSpPr>
            <p:nvPr/>
          </p:nvCxnSpPr>
          <p:spPr bwMode="auto">
            <a:xfrm flipV="1">
              <a:off x="6890645" y="3169567"/>
              <a:ext cx="671751" cy="2030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65" name="AutoShape 29">
              <a:extLst>
                <a:ext uri="{FF2B5EF4-FFF2-40B4-BE49-F238E27FC236}">
                  <a16:creationId xmlns:a16="http://schemas.microsoft.com/office/drawing/2014/main" id="{0007A8B4-44F7-4E70-BF18-59BD9B0F356D}"/>
                </a:ext>
              </a:extLst>
            </p:cNvPr>
            <p:cNvCxnSpPr>
              <a:cxnSpLocks noChangeAspect="1" noChangeShapeType="1"/>
              <a:stCxn id="52" idx="5"/>
              <a:endCxn id="53" idx="1"/>
            </p:cNvCxnSpPr>
            <p:nvPr/>
          </p:nvCxnSpPr>
          <p:spPr bwMode="auto">
            <a:xfrm rot="16200000" flipH="1">
              <a:off x="8158014" y="2928669"/>
              <a:ext cx="177556" cy="6593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</p:cxnSp>
        <p:sp>
          <p:nvSpPr>
            <p:cNvPr id="66" name="Oval 30">
              <a:extLst>
                <a:ext uri="{FF2B5EF4-FFF2-40B4-BE49-F238E27FC236}">
                  <a16:creationId xmlns:a16="http://schemas.microsoft.com/office/drawing/2014/main" id="{B6BA31A6-B5ED-4EAF-A099-423E9FD0253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11726" y="2282826"/>
              <a:ext cx="501650" cy="503238"/>
            </a:xfrm>
            <a:prstGeom prst="ellipse">
              <a:avLst/>
            </a:prstGeom>
            <a:ln w="19050">
              <a:solidFill>
                <a:schemeClr val="tx1"/>
              </a:solidFill>
              <a:headEnd/>
              <a:tailEnd/>
            </a:ln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35991" rIns="35991" anchor="ctr"/>
            <a:lstStyle/>
            <a:p>
              <a:pPr algn="ctr"/>
              <a:r>
                <a:rPr lang="en-US" sz="1999" b="1" dirty="0">
                  <a:latin typeface="Calibri" pitchFamily="34" charset="0"/>
                </a:rPr>
                <a:t>3</a:t>
              </a:r>
            </a:p>
          </p:txBody>
        </p:sp>
      </p:grpSp>
      <p:sp>
        <p:nvSpPr>
          <p:cNvPr id="67" name="Slide Number">
            <a:extLst>
              <a:ext uri="{FF2B5EF4-FFF2-40B4-BE49-F238E27FC236}">
                <a16:creationId xmlns:a16="http://schemas.microsoft.com/office/drawing/2014/main" id="{281C2410-C068-4530-99D9-0F6CDD47C7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8" name="Текстов контейнер 3">
            <a:extLst>
              <a:ext uri="{FF2B5EF4-FFF2-40B4-BE49-F238E27FC236}">
                <a16:creationId xmlns:a16="http://schemas.microsoft.com/office/drawing/2014/main" id="{B292EDA4-57DA-4C86-B5A3-31F6263073AA}"/>
              </a:ext>
            </a:extLst>
          </p:cNvPr>
          <p:cNvSpPr txBox="1">
            <a:spLocks/>
          </p:cNvSpPr>
          <p:nvPr/>
        </p:nvSpPr>
        <p:spPr>
          <a:xfrm>
            <a:off x="677862" y="1224000"/>
            <a:ext cx="10836275" cy="550859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public class Graph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</a:t>
            </a: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List&lt;int&gt;[] childNodes;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string[] nodeNames;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Graph g = new Graph(new List&lt;int&gt;[] {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{3, 6}, // children of node 0 (Ruse)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{2, 3, 4, 5, 6}, // successors of node 1 (Sofia)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{1, 4, 5}, // successors of node 2 (Pleven)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{0, 1, 5}, // successors of node 3 (Varna)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{1, 2, 6}, // successors of node 4 (Bourgas)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{1, 2, 3}, // successors of node 5 (Stara Zagora)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new List&lt;int&gt; {0, 1, 4}  // successors of node 6 (Plovdiv)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},</a:t>
            </a:r>
          </a:p>
          <a:p>
            <a:pPr marL="360363" marR="0" lvl="0" indent="-360363" algn="l" defTabSz="1218438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new string[] {"Ruse", "Sofia", "Pleven", "Varna", "Bourgas", … });</a:t>
            </a:r>
          </a:p>
        </p:txBody>
      </p:sp>
    </p:spTree>
    <p:extLst>
      <p:ext uri="{BB962C8B-B14F-4D97-AF65-F5344CB8AC3E}">
        <p14:creationId xmlns:p14="http://schemas.microsoft.com/office/powerpoint/2010/main" val="1516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OOP: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</a:t>
            </a:r>
          </a:p>
          <a:p>
            <a:pPr lvl="1"/>
            <a:r>
              <a:rPr lang="en-US" dirty="0"/>
              <a:t>Optional classes</a:t>
            </a:r>
          </a:p>
          <a:p>
            <a:pPr lvl="1"/>
            <a:r>
              <a:rPr lang="en-US" dirty="0"/>
              <a:t>Algorithm classes</a:t>
            </a:r>
          </a:p>
          <a:p>
            <a:r>
              <a:rPr lang="en-US" dirty="0"/>
              <a:t>Using external graph and algorithms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library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QuikGraph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</a:t>
            </a:r>
            <a:r>
              <a:rPr lang="en-US" dirty="0">
                <a:hlinkClick r:id="rId2"/>
              </a:rPr>
              <a:t>nuget.org/packages/</a:t>
            </a:r>
            <a:r>
              <a:rPr lang="en-US" dirty="0" err="1">
                <a:hlinkClick r:id="rId2"/>
              </a:rPr>
              <a:t>QuikGraph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OOP-Based-Graph Representation</a:t>
            </a:r>
          </a:p>
        </p:txBody>
      </p:sp>
      <p:pic>
        <p:nvPicPr>
          <p:cNvPr id="2052" name="Picture 4" descr="TraversalInterfac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66" y="1146678"/>
            <a:ext cx="5308375" cy="4121440"/>
          </a:xfrm>
          <a:prstGeom prst="roundRect">
            <a:avLst>
              <a:gd name="adj" fmla="val 1153"/>
            </a:avLst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ickgraph.ban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927" y="4225085"/>
            <a:ext cx="2056864" cy="2022582"/>
          </a:xfrm>
          <a:prstGeom prst="roundRect">
            <a:avLst>
              <a:gd name="adj" fmla="val 5313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BFD4DC3-2E14-44E0-8AA5-F72E60B17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9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0763" y="1299774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4275" y="1581151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Trees</a:t>
            </a:r>
            <a:r>
              <a:rPr lang="en-US" sz="3599" b="1" dirty="0">
                <a:solidFill>
                  <a:schemeClr val="bg2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</a:rPr>
              <a:t>are recursive data structures</a:t>
            </a:r>
          </a:p>
          <a:p>
            <a:pPr lvl="1" latinLnBrk="0"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 tree is a node holding a set of children (which are also nodes)</a:t>
            </a:r>
          </a:p>
          <a:p>
            <a:pPr lvl="1" latinLnBrk="0"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Edges connect nodes</a:t>
            </a:r>
          </a:p>
          <a:p>
            <a:pPr lvl="0" latinLnBrk="0"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DFS</a:t>
            </a:r>
            <a:r>
              <a:rPr lang="en-US" sz="3599" dirty="0">
                <a:solidFill>
                  <a:schemeClr val="bg2"/>
                </a:solidFill>
              </a:rPr>
              <a:t> traversal </a:t>
            </a:r>
            <a:r>
              <a:rPr lang="en-US" sz="3599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599" dirty="0">
                <a:solidFill>
                  <a:schemeClr val="bg2"/>
                </a:solidFill>
              </a:rPr>
              <a:t> children first</a:t>
            </a:r>
          </a:p>
          <a:p>
            <a:pPr lvl="0" latinLnBrk="0"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BFS</a:t>
            </a:r>
            <a:r>
              <a:rPr lang="en-US" sz="3599" dirty="0">
                <a:solidFill>
                  <a:schemeClr val="bg2"/>
                </a:solidFill>
              </a:rPr>
              <a:t> traversal </a:t>
            </a:r>
            <a:r>
              <a:rPr lang="en-US" sz="3599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599" dirty="0">
                <a:solidFill>
                  <a:schemeClr val="bg2"/>
                </a:solidFill>
              </a:rPr>
              <a:t> root first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CD7D5B4-4744-4DDC-AA09-173B0360D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55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5190" y="1357922"/>
            <a:ext cx="11661621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2166" y="1601556"/>
            <a:ext cx="10938517" cy="474129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Representing graphs in the memory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Adjacency list </a:t>
            </a:r>
            <a:r>
              <a:rPr lang="en-US" sz="3200" dirty="0">
                <a:solidFill>
                  <a:schemeClr val="bg2"/>
                </a:solidFill>
              </a:rPr>
              <a:t>holding each node's children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Adjacency matrix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 of edges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Numbering the nodes for faster access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Depth-First Search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DFS</a:t>
            </a:r>
            <a:r>
              <a:rPr lang="en-US" sz="3400" dirty="0">
                <a:solidFill>
                  <a:schemeClr val="bg2"/>
                </a:solidFill>
              </a:rPr>
              <a:t>) – recursive in-depth traversal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Breadth-First Search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BFS</a:t>
            </a:r>
            <a:r>
              <a:rPr lang="en-US" sz="3400" dirty="0">
                <a:solidFill>
                  <a:schemeClr val="bg2"/>
                </a:solidFill>
              </a:rPr>
              <a:t>) – in-width traversal with a queue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AA1D6D2-2F67-4B86-9EBB-6A57ABA36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3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2018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7275934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Degree </a:t>
            </a:r>
            <a:r>
              <a:rPr lang="en-US" dirty="0">
                <a:sym typeface="Symbol" pitchFamily="18" charset="2"/>
              </a:rPr>
              <a:t>– number of children for node zero for a leaf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Path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dirty="0"/>
              <a:t>sequence of nodes and edges connecting a node with</a:t>
            </a:r>
            <a:br>
              <a:rPr lang="en-US" dirty="0"/>
            </a:br>
            <a:r>
              <a:rPr lang="en-US" dirty="0"/>
              <a:t>a descendant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Distance </a:t>
            </a:r>
            <a:r>
              <a:rPr lang="en-US" dirty="0">
                <a:sym typeface="Symbol" pitchFamily="18" charset="2"/>
              </a:rPr>
              <a:t>– number of edges along the shortest path between two nodes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Depth</a:t>
            </a:r>
            <a:r>
              <a:rPr lang="en-US" dirty="0">
                <a:sym typeface="Symbol" pitchFamily="18" charset="2"/>
              </a:rPr>
              <a:t> – distance between a node and the root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279589" y="1992196"/>
            <a:ext cx="3517809" cy="2831440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339648" y="2016019"/>
            <a:ext cx="2070613" cy="578731"/>
          </a:xfrm>
          <a:prstGeom prst="wedgeRoundRectCallout">
            <a:avLst>
              <a:gd name="adj1" fmla="val 37236"/>
              <a:gd name="adj2" fmla="val 1144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dirty="0">
                <a:solidFill>
                  <a:srgbClr val="FFFFFF"/>
                </a:solidFill>
              </a:rPr>
              <a:t>Degree</a:t>
            </a:r>
            <a:r>
              <a:rPr lang="en-GB" sz="2799" b="1">
                <a:solidFill>
                  <a:srgbClr val="FFFFFF"/>
                </a:solidFill>
              </a:rPr>
              <a:t>: 2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AutoShape 5"/>
          <p:cNvSpPr>
            <a:spLocks noChangeArrowheads="1"/>
          </p:cNvSpPr>
          <p:nvPr/>
        </p:nvSpPr>
        <p:spPr bwMode="auto">
          <a:xfrm>
            <a:off x="6212987" y="3095773"/>
            <a:ext cx="2098323" cy="1055333"/>
          </a:xfrm>
          <a:prstGeom prst="wedgeRoundRectCallout">
            <a:avLst>
              <a:gd name="adj1" fmla="val 107892"/>
              <a:gd name="adj2" fmla="val 411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rgbClr val="FFFFFF"/>
                </a:solidFill>
              </a:rPr>
              <a:t>Path of distance</a:t>
            </a:r>
            <a:r>
              <a:rPr lang="en-US" sz="2799" b="1">
                <a:solidFill>
                  <a:srgbClr val="FFFFFF"/>
                </a:solidFill>
              </a:rPr>
              <a:t>: 2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0886CD31-DE0A-411B-8736-2FD90AFA8B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684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261AE78-81EA-42F4-8A94-BC4D949C1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830DEFF-F967-4CFA-95BF-97CB679D9E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707"/>
            <a:ext cx="8131033" cy="552732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Level </a:t>
            </a:r>
            <a:r>
              <a:rPr lang="en-US" dirty="0">
                <a:sym typeface="Symbol" pitchFamily="18" charset="2"/>
              </a:rPr>
              <a:t>– depth + 1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Height</a:t>
            </a:r>
            <a:r>
              <a:rPr lang="en-US" dirty="0">
                <a:sym typeface="Symbol" pitchFamily="18" charset="2"/>
              </a:rPr>
              <a:t> – the maximum level in the tree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dirty="0">
                <a:sym typeface="Symbol" pitchFamily="18" charset="2"/>
              </a:rPr>
              <a:t>The number of edges on the longest path between a node and a descendant leaf</a:t>
            </a:r>
            <a:endParaRPr lang="en-US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Width </a:t>
            </a:r>
            <a:r>
              <a:rPr lang="en-US" dirty="0">
                <a:sym typeface="Symbol" pitchFamily="18" charset="2"/>
              </a:rPr>
              <a:t>– number of nodes in a level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Symbol" pitchFamily="18" charset="2"/>
              </a:rPr>
              <a:t>Breadth</a:t>
            </a:r>
            <a:r>
              <a:rPr lang="en-US" dirty="0">
                <a:sym typeface="Symbol" pitchFamily="18" charset="2"/>
              </a:rPr>
              <a:t> – number of leaves</a:t>
            </a: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Data Structure – Terminology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940520" y="1857232"/>
            <a:ext cx="3697762" cy="3084150"/>
            <a:chOff x="2845389" y="3634852"/>
            <a:chExt cx="3185524" cy="2530704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573451" name="Line 11"/>
            <p:cNvSpPr>
              <a:spLocks noChangeShapeType="1"/>
            </p:cNvSpPr>
            <p:nvPr/>
          </p:nvSpPr>
          <p:spPr bwMode="auto">
            <a:xfrm flipH="1">
              <a:off x="3944937" y="4124325"/>
              <a:ext cx="503237" cy="4778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2" name="Line 12"/>
            <p:cNvSpPr>
              <a:spLocks noChangeShapeType="1"/>
            </p:cNvSpPr>
            <p:nvPr/>
          </p:nvSpPr>
          <p:spPr bwMode="auto">
            <a:xfrm flipH="1">
              <a:off x="3300275" y="5122567"/>
              <a:ext cx="261938" cy="376237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3" name="Line 13"/>
            <p:cNvSpPr>
              <a:spLocks noChangeShapeType="1"/>
            </p:cNvSpPr>
            <p:nvPr/>
          </p:nvSpPr>
          <p:spPr bwMode="auto">
            <a:xfrm>
              <a:off x="3952908" y="5142992"/>
              <a:ext cx="221328" cy="41008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4" name="Line 14"/>
            <p:cNvSpPr>
              <a:spLocks noChangeShapeType="1"/>
            </p:cNvSpPr>
            <p:nvPr/>
          </p:nvSpPr>
          <p:spPr bwMode="auto">
            <a:xfrm>
              <a:off x="4724401" y="4286251"/>
              <a:ext cx="19048" cy="26043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5" name="Line 15"/>
            <p:cNvSpPr>
              <a:spLocks noChangeShapeType="1"/>
            </p:cNvSpPr>
            <p:nvPr/>
          </p:nvSpPr>
          <p:spPr bwMode="auto">
            <a:xfrm>
              <a:off x="5029200" y="4114800"/>
              <a:ext cx="471488" cy="506413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56" name="Line 16"/>
            <p:cNvSpPr>
              <a:spLocks noChangeShapeType="1"/>
            </p:cNvSpPr>
            <p:nvPr/>
          </p:nvSpPr>
          <p:spPr bwMode="auto">
            <a:xfrm flipH="1">
              <a:off x="5400675" y="5168900"/>
              <a:ext cx="141288" cy="384175"/>
            </a:xfrm>
            <a:prstGeom prst="lin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799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4399486" y="3634852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17</a:t>
              </a:r>
            </a:p>
          </p:txBody>
        </p:sp>
        <p:sp>
          <p:nvSpPr>
            <p:cNvPr id="573445" name="Oval 5"/>
            <p:cNvSpPr>
              <a:spLocks noChangeArrowheads="1"/>
            </p:cNvSpPr>
            <p:nvPr/>
          </p:nvSpPr>
          <p:spPr bwMode="auto">
            <a:xfrm>
              <a:off x="5364163" y="4551363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15</a:t>
              </a:r>
            </a:p>
          </p:txBody>
        </p:sp>
        <p:sp>
          <p:nvSpPr>
            <p:cNvPr id="573446" name="Oval 6"/>
            <p:cNvSpPr>
              <a:spLocks noChangeArrowheads="1"/>
            </p:cNvSpPr>
            <p:nvPr/>
          </p:nvSpPr>
          <p:spPr bwMode="auto">
            <a:xfrm>
              <a:off x="4389438" y="4546688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573447" name="Oval 7"/>
            <p:cNvSpPr>
              <a:spLocks noChangeArrowheads="1"/>
            </p:cNvSpPr>
            <p:nvPr/>
          </p:nvSpPr>
          <p:spPr bwMode="auto">
            <a:xfrm>
              <a:off x="3451089" y="455106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9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2845389" y="5484224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573449" name="Oval 9"/>
            <p:cNvSpPr>
              <a:spLocks noChangeArrowheads="1"/>
            </p:cNvSpPr>
            <p:nvPr/>
          </p:nvSpPr>
          <p:spPr bwMode="auto">
            <a:xfrm>
              <a:off x="4006044" y="5514681"/>
              <a:ext cx="665162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573450" name="Oval 10"/>
            <p:cNvSpPr>
              <a:spLocks noChangeArrowheads="1"/>
            </p:cNvSpPr>
            <p:nvPr/>
          </p:nvSpPr>
          <p:spPr bwMode="auto">
            <a:xfrm>
              <a:off x="4932499" y="5503159"/>
              <a:ext cx="666750" cy="650875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8</a:t>
              </a:r>
            </a:p>
          </p:txBody>
        </p:sp>
      </p:grpSp>
      <p:sp>
        <p:nvSpPr>
          <p:cNvPr id="28" name="AutoShape 5"/>
          <p:cNvSpPr>
            <a:spLocks noChangeArrowheads="1"/>
          </p:cNvSpPr>
          <p:nvPr/>
        </p:nvSpPr>
        <p:spPr bwMode="auto">
          <a:xfrm>
            <a:off x="7482540" y="1296691"/>
            <a:ext cx="2070613" cy="578731"/>
          </a:xfrm>
          <a:prstGeom prst="wedgeRoundRectCallout">
            <a:avLst>
              <a:gd name="adj1" fmla="val 52711"/>
              <a:gd name="adj2" fmla="val 99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dirty="0">
                <a:solidFill>
                  <a:srgbClr val="FFFFFF"/>
                </a:solidFill>
              </a:rPr>
              <a:t>Height</a:t>
            </a:r>
            <a:r>
              <a:rPr lang="en-GB" sz="2799" b="1">
                <a:solidFill>
                  <a:srgbClr val="FFFFFF"/>
                </a:solidFill>
              </a:rPr>
              <a:t>: 3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8657989" y="5574732"/>
            <a:ext cx="2070613" cy="578731"/>
          </a:xfrm>
          <a:prstGeom prst="wedgeRoundRectCallout">
            <a:avLst>
              <a:gd name="adj1" fmla="val -7824"/>
              <a:gd name="adj2" fmla="val -13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dirty="0">
                <a:solidFill>
                  <a:srgbClr val="FFFFFF"/>
                </a:solidFill>
              </a:rPr>
              <a:t>Breadth</a:t>
            </a:r>
            <a:r>
              <a:rPr lang="en-GB" sz="2799" b="1">
                <a:solidFill>
                  <a:srgbClr val="FFFFFF"/>
                </a:solidFill>
              </a:rPr>
              <a:t>: 3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A81D9F51-D3F0-4156-A8BD-7A87B2FB5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7501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3283</TotalTime>
  <Words>5053</Words>
  <Application>Microsoft Office PowerPoint</Application>
  <PresentationFormat>Widescreen</PresentationFormat>
  <Paragraphs>1320</Paragraphs>
  <Slides>81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Wingdings</vt:lpstr>
      <vt:lpstr>Wingdings 2</vt:lpstr>
      <vt:lpstr>SoftUni</vt:lpstr>
      <vt:lpstr>Trees and Graphs</vt:lpstr>
      <vt:lpstr>Table of Contents</vt:lpstr>
      <vt:lpstr>Trees</vt:lpstr>
      <vt:lpstr>Tree Definition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 Data Structure – Terminology</vt:lpstr>
      <vt:lpstr>Tree&lt;int&gt; Structure – Example</vt:lpstr>
      <vt:lpstr>Tree&lt;int&gt; Structure – Example</vt:lpstr>
      <vt:lpstr>Example: XML Tree in C#</vt:lpstr>
      <vt:lpstr>DFS and BFS Traversals</vt:lpstr>
      <vt:lpstr>Tree Traversal Algorithms</vt:lpstr>
      <vt:lpstr>Breadth-First  Search (BFS)</vt:lpstr>
      <vt:lpstr>BFS in Action (Step 1)</vt:lpstr>
      <vt:lpstr>BFS in Action (Step 2)</vt:lpstr>
      <vt:lpstr>BFS in Action (Step 3)</vt:lpstr>
      <vt:lpstr>BFS in Action (Step 4)</vt:lpstr>
      <vt:lpstr>BFS in Action (Step 5)</vt:lpstr>
      <vt:lpstr>BFS in Action (Step 6)</vt:lpstr>
      <vt:lpstr>BFS in Action (Step 7)</vt:lpstr>
      <vt:lpstr>BFS in Action (Step 8)</vt:lpstr>
      <vt:lpstr>BFS in Action (Step 9)</vt:lpstr>
      <vt:lpstr>BFS in Action (Step 10)</vt:lpstr>
      <vt:lpstr>BFS in Action (Step 11)</vt:lpstr>
      <vt:lpstr>BFS in Action (Step 12)</vt:lpstr>
      <vt:lpstr>BFS in Action (Step 13)</vt:lpstr>
      <vt:lpstr>BFS in Action (Step 14)</vt:lpstr>
      <vt:lpstr>BFS in Action (Step 15)</vt:lpstr>
      <vt:lpstr>BFS in Action (Step 16)</vt:lpstr>
      <vt:lpstr>BFS in Action (Step 17)</vt:lpstr>
      <vt:lpstr>BFS in Action (Step 18)</vt:lpstr>
      <vt:lpstr>BFS in Action (Step 19)</vt:lpstr>
      <vt:lpstr>BFS Example: Traverse Folders</vt:lpstr>
      <vt:lpstr>Depth-First  Search (DFS)</vt:lpstr>
      <vt:lpstr>DFS in Action (Step 1)</vt:lpstr>
      <vt:lpstr>DFS in Action (Step 2)</vt:lpstr>
      <vt:lpstr>DFS in Action (Step 3)</vt:lpstr>
      <vt:lpstr>DFS in Action (Step 4)</vt:lpstr>
      <vt:lpstr>DFS in Action (Step 5)</vt:lpstr>
      <vt:lpstr>DFS in Action (Step 6)</vt:lpstr>
      <vt:lpstr>DFS in Action (Step 7)</vt:lpstr>
      <vt:lpstr>DFS in Action (Step 8)</vt:lpstr>
      <vt:lpstr>DFS in Action (Step 9)</vt:lpstr>
      <vt:lpstr>DFS in Action (Step 10)</vt:lpstr>
      <vt:lpstr>DFS in Action (Step 11)</vt:lpstr>
      <vt:lpstr>DFS in Action (Step 12)</vt:lpstr>
      <vt:lpstr>DFS in Action (Step 13)</vt:lpstr>
      <vt:lpstr>DFS in Action (Step 14)</vt:lpstr>
      <vt:lpstr>DFS in Action (Step 15)</vt:lpstr>
      <vt:lpstr>DFS in Action (Step 16)</vt:lpstr>
      <vt:lpstr>DFS in Action (Step 17)</vt:lpstr>
      <vt:lpstr>DFS in Action (Step 18)</vt:lpstr>
      <vt:lpstr>DFS Example: Traverse Folders</vt:lpstr>
      <vt:lpstr>Graphs</vt:lpstr>
      <vt:lpstr>Graph Definitions</vt:lpstr>
      <vt:lpstr>Graph Data Structure</vt:lpstr>
      <vt:lpstr>Graph Definitions: Directed / Undirected</vt:lpstr>
      <vt:lpstr>Graph Definitions: Weighted Graph</vt:lpstr>
      <vt:lpstr>Graph Definitions: Path</vt:lpstr>
      <vt:lpstr>Graph Definitions: Directed Path</vt:lpstr>
      <vt:lpstr>Graph Definitions: Cycles</vt:lpstr>
      <vt:lpstr>Graph Definitions: Connectivity</vt:lpstr>
      <vt:lpstr>Graphs and Their Applications</vt:lpstr>
      <vt:lpstr>Classic and OOP Ways</vt:lpstr>
      <vt:lpstr>Representing Graphs</vt:lpstr>
      <vt:lpstr>Graph Representation: Adjacency List</vt:lpstr>
      <vt:lpstr>Graph Representation: Adjacency Matrix</vt:lpstr>
      <vt:lpstr>Graph Representation: List of Edges</vt:lpstr>
      <vt:lpstr>Numbering Graph Nodes</vt:lpstr>
      <vt:lpstr>Numbering Graph Nodes – How?</vt:lpstr>
      <vt:lpstr>Graph of Named Nodes – Example</vt:lpstr>
      <vt:lpstr>Graph of Numbered Nodes – Example</vt:lpstr>
      <vt:lpstr>OOP-Based-Graph Representation</vt:lpstr>
      <vt:lpstr>Summary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 Representation and Traversal (BFS; DFS)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2021-09-02T08:57:30Z</dcterms:modified>
  <cp:category>computer programming; programming; data structures</cp:category>
</cp:coreProperties>
</file>