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632" r:id="rId9"/>
    <p:sldId id="631" r:id="rId10"/>
    <p:sldId id="634" r:id="rId11"/>
    <p:sldId id="509" r:id="rId12"/>
    <p:sldId id="547" r:id="rId13"/>
    <p:sldId id="572" r:id="rId14"/>
    <p:sldId id="570" r:id="rId15"/>
    <p:sldId id="614" r:id="rId16"/>
    <p:sldId id="571" r:id="rId17"/>
    <p:sldId id="576" r:id="rId18"/>
    <p:sldId id="579" r:id="rId19"/>
    <p:sldId id="628" r:id="rId20"/>
    <p:sldId id="624" r:id="rId21"/>
    <p:sldId id="577" r:id="rId22"/>
    <p:sldId id="578" r:id="rId23"/>
    <p:sldId id="582" r:id="rId24"/>
    <p:sldId id="629" r:id="rId25"/>
    <p:sldId id="630" r:id="rId26"/>
    <p:sldId id="635" r:id="rId27"/>
    <p:sldId id="636" r:id="rId28"/>
    <p:sldId id="637" r:id="rId29"/>
    <p:sldId id="638" r:id="rId30"/>
    <p:sldId id="639" r:id="rId31"/>
    <p:sldId id="640" r:id="rId32"/>
    <p:sldId id="641" r:id="rId33"/>
    <p:sldId id="642" r:id="rId34"/>
    <p:sldId id="643" r:id="rId35"/>
    <p:sldId id="644" r:id="rId36"/>
    <p:sldId id="349" r:id="rId37"/>
    <p:sldId id="401" r:id="rId38"/>
    <p:sldId id="493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34F230F-4D90-43FB-92BE-54D12F829CB5}">
          <p14:sldIdLst>
            <p14:sldId id="503"/>
            <p14:sldId id="276"/>
          </p14:sldIdLst>
        </p14:section>
        <p14:section name="Simple Sorting Algorithms" id="{A5CD2D4F-158F-4288-96F2-73B58E77A413}">
          <p14:sldIdLst>
            <p14:sldId id="504"/>
            <p14:sldId id="505"/>
            <p14:sldId id="506"/>
            <p14:sldId id="507"/>
            <p14:sldId id="508"/>
          </p14:sldIdLst>
        </p14:section>
        <p14:section name="Selection Sort" id="{1DF14879-D508-4867-91EE-7C1BE224C85C}">
          <p14:sldIdLst>
            <p14:sldId id="632"/>
            <p14:sldId id="631"/>
            <p14:sldId id="634"/>
          </p14:sldIdLst>
        </p14:section>
        <p14:section name="Bubble Sort" id="{DE86DDEF-8198-422A-8662-695FA66C098F}">
          <p14:sldIdLst>
            <p14:sldId id="509"/>
            <p14:sldId id="547"/>
            <p14:sldId id="572"/>
          </p14:sldIdLst>
        </p14:section>
        <p14:section name="Insertion Sort" id="{3CF8EEBE-7D36-48F7-9A04-138A5BE4F266}">
          <p14:sldIdLst>
            <p14:sldId id="570"/>
            <p14:sldId id="614"/>
            <p14:sldId id="571"/>
          </p14:sldIdLst>
        </p14:section>
        <p14:section name="Advanced Sorting Algorithm" id="{0BB071EA-B568-47EE-936C-E4529D5A2987}">
          <p14:sldIdLst>
            <p14:sldId id="576"/>
          </p14:sldIdLst>
        </p14:section>
        <p14:section name="Quick Sort" id="{A97C155C-35AF-428C-8E99-E767F99B9568}">
          <p14:sldIdLst>
            <p14:sldId id="579"/>
            <p14:sldId id="628"/>
            <p14:sldId id="624"/>
          </p14:sldIdLst>
        </p14:section>
        <p14:section name="Merge Sort" id="{87162447-3547-4356-9D4C-3973A2C9FBAC}">
          <p14:sldIdLst>
            <p14:sldId id="577"/>
            <p14:sldId id="578"/>
            <p14:sldId id="582"/>
          </p14:sldIdLst>
        </p14:section>
        <p14:section name="Choosing a Sorting Algorithm" id="{CBF8E1BB-90A9-4C1E-90EF-19A6CA5E68F0}">
          <p14:sldIdLst>
            <p14:sldId id="629"/>
            <p14:sldId id="630"/>
          </p14:sldIdLst>
        </p14:section>
        <p14:section name="Searching Algorithms" id="{09593201-5C06-4EC1-A8C7-DD0B83249B69}">
          <p14:sldIdLst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Shuffling" id="{22732D20-D578-4DFE-B4F1-4A85F429F9DB}">
          <p14:sldIdLst>
            <p14:sldId id="642"/>
            <p14:sldId id="643"/>
            <p14:sldId id="644"/>
          </p14:sldIdLst>
        </p14:section>
        <p14:section name="Conclusion" id="{D5DD894C-6175-49D0-9CE4-8CA9D4616195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7494DF1-9CC9-4B20-A229-C8CC8131B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11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8BB4D8-15C9-4DBC-BC4D-233649F73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66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2B7A6B-9304-4CA1-9D0D-FEFC9FFEF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4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60A410-ED0A-4D25-AB91-7D037B97C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82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D902-80A0-49A6-8525-0917565874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468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0D95ED-6782-4BCD-9372-2FECE410A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704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A7C6E6-5A04-481A-AAAD-04B4560B78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810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C79AB9-A421-4292-A413-F3CF980F53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186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algostructure.com/sorting/bucketsort.php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watch?v=DlCPTPQD6Mw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randyp.github.io/dv/fisher-yates-proof.html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258837"/>
            <a:ext cx="11080750" cy="730538"/>
          </a:xfrm>
        </p:spPr>
        <p:txBody>
          <a:bodyPr/>
          <a:lstStyle/>
          <a:p>
            <a:r>
              <a:rPr lang="en-US" dirty="0"/>
              <a:t>Simple and Advanced Sorting and Searching Algorithms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Searching Algorithms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F143D55-9445-4227-AB7B-AA3C3EEC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204" y="2130177"/>
            <a:ext cx="3067592" cy="25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A6EA3-2135-458D-88D1-808F86303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Interchanging two elements (swap):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Swap Method: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966" y="2025794"/>
            <a:ext cx="10956068" cy="2977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static void Swap(int[] nums,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index1,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int oldNum = nums[index1];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nums[index1] = nums[index2];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nums[index2] = oldNum;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E057AC-9B9C-4198-B0E0-64062DF0A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2184" y="999634"/>
            <a:ext cx="7161424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Bubble sort </a:t>
            </a:r>
            <a:r>
              <a:rPr lang="en-US" sz="3399" dirty="0"/>
              <a:t>– simple, but inefficient algorithm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399" dirty="0"/>
              <a:t>Swaps to neighbor elements when not in order until sorted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Memory: </a:t>
            </a:r>
            <a:r>
              <a:rPr lang="en-US" sz="2999" b="1" dirty="0">
                <a:solidFill>
                  <a:schemeClr val="bg1"/>
                </a:solidFill>
              </a:rPr>
              <a:t>O(1)</a:t>
            </a:r>
            <a:r>
              <a:rPr lang="en-US" sz="2999" dirty="0"/>
              <a:t>,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sz="2999" dirty="0"/>
              <a:t>Time: </a:t>
            </a:r>
            <a:r>
              <a:rPr lang="en-US" sz="2999" b="1" dirty="0">
                <a:solidFill>
                  <a:schemeClr val="bg1"/>
                </a:solidFill>
              </a:rPr>
              <a:t>O(n</a:t>
            </a:r>
            <a:r>
              <a:rPr lang="en-US" sz="2999" b="1" baseline="30000" dirty="0">
                <a:solidFill>
                  <a:schemeClr val="bg1"/>
                </a:solidFill>
              </a:rPr>
              <a:t>2</a:t>
            </a:r>
            <a:r>
              <a:rPr lang="en-US" sz="2999" b="1" dirty="0">
                <a:solidFill>
                  <a:schemeClr val="bg1"/>
                </a:solidFill>
              </a:rPr>
              <a:t>)</a:t>
            </a:r>
            <a:r>
              <a:rPr lang="en-US" sz="2999" dirty="0"/>
              <a:t>,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sz="2999" dirty="0"/>
              <a:t>Stable: </a:t>
            </a:r>
            <a:r>
              <a:rPr lang="en-US" sz="2999" b="1" dirty="0">
                <a:solidFill>
                  <a:schemeClr val="bg1"/>
                </a:solidFill>
              </a:rPr>
              <a:t>Yes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Method: Exchanging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999" dirty="0"/>
              <a:t>See the visualization: </a:t>
            </a:r>
            <a:r>
              <a:rPr lang="en-US" sz="2999" u="sng" dirty="0">
                <a:hlinkClick r:id="rId3"/>
              </a:rPr>
              <a:t>https://visualgo.net/en/sorting</a:t>
            </a:r>
            <a:r>
              <a:rPr lang="en-US" sz="2999" dirty="0"/>
              <a:t> </a:t>
            </a:r>
            <a:r>
              <a:rPr lang="en-US" sz="2999" dirty="0">
                <a:sym typeface="Wingdings" panose="05000000000000000000" pitchFamily="2" charset="2"/>
              </a:rPr>
              <a:t></a:t>
            </a:r>
            <a:r>
              <a:rPr lang="en-US" sz="2999" dirty="0"/>
              <a:t> choose </a:t>
            </a:r>
            <a:r>
              <a:rPr lang="en-US" sz="2999" b="1" dirty="0"/>
              <a:t>Bubble sort</a:t>
            </a:r>
            <a:r>
              <a:rPr lang="en-US" sz="2999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FAC6AB-EFCD-42A9-8DF4-C52281FB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1" y="6061260"/>
            <a:ext cx="7670499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3074" name="Picture 2" descr="Bubble Sort Algorithm">
            <a:extLst>
              <a:ext uri="{FF2B5EF4-FFF2-40B4-BE49-F238E27FC236}">
                <a16:creationId xmlns:a16="http://schemas.microsoft.com/office/drawing/2014/main" id="{F0D9761D-6FDB-4865-A3D1-C3FFC02B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16" y="1039745"/>
            <a:ext cx="3215163" cy="431174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5FCF8E7-8A6B-414A-8DCC-AC2E24E44E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r>
              <a:rPr lang="bg-BG" dirty="0"/>
              <a:t> </a:t>
            </a:r>
            <a:r>
              <a:rPr lang="en-US" dirty="0"/>
              <a:t>Sort</a:t>
            </a:r>
            <a:r>
              <a:rPr lang="bg-BG" dirty="0"/>
              <a:t>: </a:t>
            </a:r>
            <a:r>
              <a:rPr lang="en-US" dirty="0"/>
              <a:t>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360" y="1308553"/>
            <a:ext cx="10437281" cy="520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var nums = new[]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for (int j = 1; j &lt; nums.Length - i; j++)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if (nums[j - 1] &gt; nums[j])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Swap(nums,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Console.WriteLine(string.Join(" ", nums));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5FACFB-EE04-4F74-B41F-E7CA9F80D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5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E796C9-D5F0-41EA-B2EE-C492FB33F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314553"/>
            <a:ext cx="11815018" cy="540948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Selection</a:t>
            </a:r>
            <a:r>
              <a:rPr lang="en-US" dirty="0"/>
              <a:t> sort vs. </a:t>
            </a:r>
            <a:r>
              <a:rPr lang="en-US" b="1" dirty="0">
                <a:solidFill>
                  <a:schemeClr val="bg1"/>
                </a:solidFill>
              </a:rPr>
              <a:t>Bubble</a:t>
            </a:r>
            <a:r>
              <a:rPr lang="en-US" dirty="0"/>
              <a:t> sort: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36245"/>
              </p:ext>
            </p:extLst>
          </p:nvPr>
        </p:nvGraphicFramePr>
        <p:xfrm>
          <a:off x="832371" y="2529235"/>
          <a:ext cx="10482268" cy="220442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9465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970725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554743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228740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41255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263498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205384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7348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Best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Stable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Method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7348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Selection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  <a:r>
                        <a:rPr lang="en-US" sz="2800" baseline="30000" dirty="0"/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  <a:r>
                        <a:rPr lang="en-US" sz="2800" baseline="30000" dirty="0"/>
                        <a:t>2</a:t>
                      </a:r>
                      <a:endParaRPr lang="en-US" sz="2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</a:t>
                      </a:r>
                      <a:r>
                        <a:rPr lang="en-US" sz="2800" b="0" baseline="30000" dirty="0"/>
                        <a:t>2</a:t>
                      </a:r>
                      <a:endParaRPr lang="en-US" sz="2800" b="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Selection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7348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Bubble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</a:t>
                      </a:r>
                      <a:r>
                        <a:rPr lang="en-US" sz="2800" baseline="30000" dirty="0"/>
                        <a:t>2</a:t>
                      </a:r>
                      <a:endParaRPr lang="en-US" sz="2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</a:t>
                      </a:r>
                      <a:r>
                        <a:rPr lang="en-US" sz="2800" baseline="30000" dirty="0"/>
                        <a:t>2</a:t>
                      </a:r>
                      <a:endParaRPr lang="en-US" sz="2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Exchanging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5E458EFF-B5F9-48C9-8B7A-1872F405A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809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04" y="1193291"/>
            <a:ext cx="11815018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Insertion Sort </a:t>
            </a:r>
            <a:r>
              <a:rPr lang="en-US" sz="3399" dirty="0"/>
              <a:t>– simple, but inefficient algorithm</a:t>
            </a:r>
          </a:p>
          <a:p>
            <a:pPr lvl="1"/>
            <a:r>
              <a:rPr lang="en-US" sz="3199" dirty="0"/>
              <a:t>Move the first unsorted element</a:t>
            </a:r>
            <a:br>
              <a:rPr lang="en-US" sz="3199" dirty="0"/>
            </a:br>
            <a:r>
              <a:rPr lang="en-US" sz="3199" dirty="0"/>
              <a:t>left to its place</a:t>
            </a:r>
          </a:p>
          <a:p>
            <a:pPr lvl="1"/>
            <a:r>
              <a:rPr lang="en-US" sz="3199" dirty="0"/>
              <a:t>Memory: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Time: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Stable: </a:t>
            </a:r>
            <a:r>
              <a:rPr lang="en-US" sz="3199" b="1" dirty="0">
                <a:solidFill>
                  <a:schemeClr val="bg1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Method: </a:t>
            </a:r>
            <a:r>
              <a:rPr lang="en-US" sz="3199" b="1" dirty="0">
                <a:solidFill>
                  <a:schemeClr val="bg1"/>
                </a:solidFill>
              </a:rPr>
              <a:t>Insertion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See the visualization: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choose </a:t>
            </a:r>
            <a:r>
              <a:rPr lang="en-US" sz="3199" b="1" dirty="0"/>
              <a:t>Insertion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112571-414B-468E-926E-2C401ECA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9" y="5719355"/>
            <a:ext cx="7676807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71C6F-6159-4AC4-AFE6-4F4BAF6C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47" y="1989375"/>
            <a:ext cx="4856110" cy="2900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2BA3FEF-3AB6-4353-9901-AC7BC4518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2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7453" y="1674458"/>
            <a:ext cx="11157094" cy="4507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var nums = new[] { 1, 3, 4, 2, 5, 6 };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for (int startIndex = 1; startIndex &lt; nums.Length; startIndex++)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var currIndex = startIndex;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while (currIndex &gt; 0 &amp;&amp; nums[currIndex] &lt; nums[currIndex - 1])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Swap(nums, currIndex, currIndex - 1);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currIndex--;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}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Console.WriteLine(string.Join(" ", nums));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750B10-3EF5-4C74-9E37-70419ECCE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1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00A7A502-B2C0-4B08-86D1-67E24AEF0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314551"/>
            <a:ext cx="11815018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Selection</a:t>
            </a:r>
            <a:r>
              <a:rPr lang="en-US" dirty="0"/>
              <a:t> sort vs. </a:t>
            </a:r>
            <a:r>
              <a:rPr lang="en-US" b="1" dirty="0">
                <a:solidFill>
                  <a:schemeClr val="bg1"/>
                </a:solidFill>
              </a:rPr>
              <a:t>Bubble</a:t>
            </a:r>
            <a:r>
              <a:rPr lang="en-US" dirty="0"/>
              <a:t> sort vs. </a:t>
            </a:r>
            <a:r>
              <a:rPr lang="en-US" b="1" dirty="0">
                <a:solidFill>
                  <a:schemeClr val="bg1"/>
                </a:solidFill>
              </a:rPr>
              <a:t>Insertion</a:t>
            </a:r>
            <a:r>
              <a:rPr lang="en-US" dirty="0"/>
              <a:t> sort: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Comparison of Sorting Algorithms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CFF54A-BF64-4FDB-A888-C01F83E1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71322"/>
              </p:ext>
            </p:extLst>
          </p:nvPr>
        </p:nvGraphicFramePr>
        <p:xfrm>
          <a:off x="832371" y="2289297"/>
          <a:ext cx="10482268" cy="29392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9465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970725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554743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228740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41255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263498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2053842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7348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Name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Best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Stable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Method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7348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Selection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  <a:r>
                        <a:rPr lang="en-US" sz="2800" baseline="30000" dirty="0"/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  <a:r>
                        <a:rPr lang="en-US" sz="2800" baseline="30000" dirty="0"/>
                        <a:t>2</a:t>
                      </a:r>
                      <a:endParaRPr lang="en-US" sz="2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n</a:t>
                      </a:r>
                      <a:r>
                        <a:rPr lang="en-US" sz="2800" b="0" baseline="30000" dirty="0"/>
                        <a:t>2</a:t>
                      </a:r>
                      <a:endParaRPr lang="en-US" sz="2800" b="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Selection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73480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Bubble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/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</a:t>
                      </a:r>
                      <a:r>
                        <a:rPr lang="en-US" sz="2800" baseline="30000" dirty="0"/>
                        <a:t>2</a:t>
                      </a:r>
                      <a:endParaRPr lang="en-US" sz="2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</a:t>
                      </a:r>
                      <a:r>
                        <a:rPr lang="en-US" sz="2800" baseline="30000" dirty="0"/>
                        <a:t>2</a:t>
                      </a:r>
                      <a:endParaRPr lang="en-US" sz="2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Exchanging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734809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b="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b="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704678693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B10F059E-8073-4232-83AD-351998D46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34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QuickSort, MergeSort</a:t>
            </a:r>
            <a:endParaRPr lang="en-US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412" y="907196"/>
            <a:ext cx="3262975" cy="32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599" b="1" noProof="1">
                <a:solidFill>
                  <a:schemeClr val="bg1"/>
                </a:solidFill>
              </a:rPr>
              <a:t>QuickSort</a:t>
            </a:r>
            <a:r>
              <a:rPr lang="en-US" sz="3599" dirty="0"/>
              <a:t> – efficient sorting algorithm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Choose a </a:t>
            </a:r>
            <a:r>
              <a:rPr lang="en-US" sz="3199" b="1" dirty="0">
                <a:solidFill>
                  <a:schemeClr val="bg1"/>
                </a:solidFill>
              </a:rPr>
              <a:t>pivot</a:t>
            </a:r>
            <a:r>
              <a:rPr lang="en-US" sz="3199" dirty="0"/>
              <a:t>; move smaller elements left &amp; larger right; sort left &amp; right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Memory: </a:t>
            </a:r>
            <a:r>
              <a:rPr lang="en-US" sz="3199" b="1" dirty="0">
                <a:solidFill>
                  <a:schemeClr val="bg1"/>
                </a:solidFill>
              </a:rPr>
              <a:t>O(log(n)) </a:t>
            </a:r>
            <a:r>
              <a:rPr lang="en-US" sz="3199" dirty="0"/>
              <a:t>stack space (recursion),</a:t>
            </a:r>
            <a:br>
              <a:rPr lang="en-US" sz="3199" dirty="0"/>
            </a:br>
            <a:r>
              <a:rPr lang="en-US" sz="3199" dirty="0"/>
              <a:t>Time: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Stable: </a:t>
            </a:r>
            <a:r>
              <a:rPr lang="en-US" sz="3199" b="1" dirty="0">
                <a:solidFill>
                  <a:schemeClr val="bg1"/>
                </a:solidFill>
              </a:rPr>
              <a:t>Depends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Method: </a:t>
            </a:r>
            <a:r>
              <a:rPr lang="en-US" sz="3199" b="1" dirty="0">
                <a:solidFill>
                  <a:schemeClr val="bg1"/>
                </a:solidFill>
              </a:rPr>
              <a:t>Partitioning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See the visualization: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choose </a:t>
            </a:r>
            <a:r>
              <a:rPr lang="en-US" sz="3199" b="1" dirty="0"/>
              <a:t>Quick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 Sort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20F5B69-B9A9-4178-B3AE-7CE31F922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7" y="5978970"/>
            <a:ext cx="7464857" cy="5218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ECDCF6B-FED9-4470-94ED-0CED468AB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Sort: Conceptual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38" y="1314551"/>
            <a:ext cx="9110923" cy="512866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6A8D7C-E1B9-4E5D-AB7B-942E6201A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Sorting </a:t>
            </a:r>
            <a:r>
              <a:rPr lang="en-US" dirty="0"/>
              <a:t>Algorithms</a:t>
            </a:r>
          </a:p>
          <a:p>
            <a:pPr lvl="1"/>
            <a:r>
              <a:rPr lang="en-US" dirty="0"/>
              <a:t>Selection, Bubble Sort and Insertion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Advanced Sorting </a:t>
            </a:r>
            <a:r>
              <a:rPr lang="en-US" dirty="0"/>
              <a:t>Algorithms</a:t>
            </a:r>
          </a:p>
          <a:p>
            <a:pPr lvl="1"/>
            <a:r>
              <a:rPr lang="en-US" noProof="1"/>
              <a:t>QuickSort</a:t>
            </a:r>
            <a:r>
              <a:rPr lang="en-US" dirty="0"/>
              <a:t>, </a:t>
            </a:r>
            <a:r>
              <a:rPr lang="en-US" noProof="1"/>
              <a:t>MergeSort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Choosing a Sorting </a:t>
            </a:r>
            <a:r>
              <a:rPr lang="en-US" dirty="0"/>
              <a:t>Algorithm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Searching Algorithms</a:t>
            </a:r>
          </a:p>
          <a:p>
            <a:pPr lvl="1"/>
            <a:r>
              <a:rPr lang="en-US" dirty="0"/>
              <a:t>Linear Search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Interpolation Search</a:t>
            </a:r>
          </a:p>
          <a:p>
            <a:pPr marL="667829" indent="-514196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666695" cy="88242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84D6BF-3954-49C4-93A4-936FB5CB27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6">
            <a:extLst>
              <a:ext uri="{FF2B5EF4-FFF2-40B4-BE49-F238E27FC236}">
                <a16:creationId xmlns:a16="http://schemas.microsoft.com/office/drawing/2014/main" id="{FAD4975E-92C0-4D95-990C-AFEC530BA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314551"/>
            <a:ext cx="11815018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Selection</a:t>
            </a:r>
            <a:r>
              <a:rPr lang="en-US" dirty="0"/>
              <a:t> sort vs. </a:t>
            </a:r>
            <a:r>
              <a:rPr lang="en-US" b="1" dirty="0">
                <a:solidFill>
                  <a:schemeClr val="bg1"/>
                </a:solidFill>
              </a:rPr>
              <a:t>Bubble</a:t>
            </a:r>
            <a:r>
              <a:rPr lang="en-US" dirty="0"/>
              <a:t> sort vs. </a:t>
            </a:r>
            <a:r>
              <a:rPr lang="en-US" b="1" dirty="0">
                <a:solidFill>
                  <a:schemeClr val="bg1"/>
                </a:solidFill>
              </a:rPr>
              <a:t>Insertion</a:t>
            </a:r>
            <a:r>
              <a:rPr lang="en-US" dirty="0"/>
              <a:t> sort vs. </a:t>
            </a:r>
            <a:r>
              <a:rPr lang="en-US" b="1" dirty="0">
                <a:solidFill>
                  <a:schemeClr val="bg1"/>
                </a:solidFill>
              </a:rPr>
              <a:t>Quick</a:t>
            </a:r>
            <a:r>
              <a:rPr lang="en-US" dirty="0"/>
              <a:t> sort: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01009"/>
              </p:ext>
            </p:extLst>
          </p:nvPr>
        </p:nvGraphicFramePr>
        <p:xfrm>
          <a:off x="185043" y="2521919"/>
          <a:ext cx="11841443" cy="2590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1635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91635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699336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439625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619578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754543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945091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Worst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Exchanging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Partitioning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</a:tbl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DBBAF1E1-C1EE-406F-B606-F87C9CFA4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89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2090" y="962819"/>
            <a:ext cx="9942410" cy="554514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Merge sort </a:t>
            </a:r>
            <a:r>
              <a:rPr lang="en-US" sz="3499" dirty="0"/>
              <a:t>is efficient sorting algorithm </a:t>
            </a:r>
          </a:p>
          <a:p>
            <a:r>
              <a:rPr lang="en-US" dirty="0"/>
              <a:t>Divide the list into </a:t>
            </a:r>
            <a:r>
              <a:rPr lang="en-US" b="1" dirty="0">
                <a:solidFill>
                  <a:schemeClr val="bg1"/>
                </a:solidFill>
              </a:rPr>
              <a:t>sub-lists</a:t>
            </a:r>
            <a:r>
              <a:rPr lang="en-US" dirty="0"/>
              <a:t> (typically 2 sub-lists)</a:t>
            </a:r>
          </a:p>
          <a:p>
            <a:pPr marL="806208" lvl="1" indent="-428496">
              <a:buFont typeface="+mj-lt"/>
              <a:buAutoNum type="arabicPeriod"/>
            </a:pPr>
            <a:r>
              <a:rPr lang="en-US" dirty="0"/>
              <a:t>Sort each sub-list (recursively call merge-sort)</a:t>
            </a:r>
          </a:p>
          <a:p>
            <a:pPr marL="806208" lvl="1" indent="-428496">
              <a:buFont typeface="+mj-lt"/>
              <a:buAutoNum type="arabicPeriod"/>
            </a:pPr>
            <a:r>
              <a:rPr lang="en-US" dirty="0"/>
              <a:t>Merge the sorted sub-lists into a single list</a:t>
            </a:r>
          </a:p>
          <a:p>
            <a:r>
              <a:rPr lang="en-US" sz="3499" dirty="0"/>
              <a:t>Memory: </a:t>
            </a:r>
            <a:r>
              <a:rPr lang="en-US" sz="3299" b="1" dirty="0">
                <a:solidFill>
                  <a:schemeClr val="bg1"/>
                </a:solidFill>
              </a:rPr>
              <a:t>O(n) </a:t>
            </a:r>
            <a:r>
              <a:rPr lang="en-US" sz="3299" dirty="0"/>
              <a:t>/</a:t>
            </a:r>
            <a:r>
              <a:rPr lang="en-US" sz="3299" b="1" dirty="0">
                <a:solidFill>
                  <a:schemeClr val="bg1"/>
                </a:solidFill>
              </a:rPr>
              <a:t> O(n*log(n))</a:t>
            </a:r>
            <a:r>
              <a:rPr lang="en-US" sz="3299" dirty="0"/>
              <a:t>, </a:t>
            </a:r>
            <a:r>
              <a:rPr lang="en-US" sz="3499" dirty="0"/>
              <a:t>Time: </a:t>
            </a:r>
            <a:r>
              <a:rPr lang="en-US" sz="3499" b="1" dirty="0">
                <a:solidFill>
                  <a:schemeClr val="bg1"/>
                </a:solidFill>
              </a:rPr>
              <a:t>O(n*log(n))</a:t>
            </a:r>
            <a:r>
              <a:rPr lang="en-US" sz="3599" dirty="0"/>
              <a:t>,</a:t>
            </a:r>
            <a:br>
              <a:rPr lang="en-US" sz="3599" dirty="0"/>
            </a:br>
            <a:r>
              <a:rPr lang="en-US" sz="3599" dirty="0"/>
              <a:t>Stable: 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en-US" sz="3499" dirty="0"/>
              <a:t>Highly </a:t>
            </a:r>
            <a:r>
              <a:rPr lang="en-US" sz="3499" dirty="0">
                <a:solidFill>
                  <a:schemeClr val="tx2">
                    <a:lumMod val="75000"/>
                  </a:schemeClr>
                </a:solidFill>
              </a:rPr>
              <a:t>parallelizable</a:t>
            </a:r>
            <a:r>
              <a:rPr lang="en-US" sz="3499" dirty="0"/>
              <a:t> on multiple cores </a:t>
            </a:r>
            <a:r>
              <a:rPr lang="en-US" sz="3499" dirty="0">
                <a:sym typeface="Wingdings" panose="05000000000000000000" pitchFamily="2" charset="2"/>
              </a:rPr>
              <a:t> </a:t>
            </a:r>
            <a:r>
              <a:rPr lang="en-US" sz="3499" dirty="0"/>
              <a:t>up to </a:t>
            </a:r>
            <a:r>
              <a:rPr lang="en-US" sz="3499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599" dirty="0"/>
              <a:t>See the visualization</a:t>
            </a:r>
            <a:r>
              <a:rPr lang="en-US" sz="3499" dirty="0"/>
              <a:t>: </a:t>
            </a:r>
            <a:r>
              <a:rPr lang="en-US" sz="3499" u="sng" dirty="0">
                <a:hlinkClick r:id="rId2"/>
              </a:rPr>
              <a:t>https://visualgo.net/en/sorting</a:t>
            </a:r>
            <a:r>
              <a:rPr lang="en-US" sz="3499" dirty="0"/>
              <a:t> </a:t>
            </a:r>
            <a:r>
              <a:rPr lang="en-US" sz="3499" dirty="0">
                <a:sym typeface="Wingdings" panose="05000000000000000000" pitchFamily="2" charset="2"/>
              </a:rPr>
              <a:t></a:t>
            </a:r>
            <a:r>
              <a:rPr lang="en-US" sz="3499" dirty="0"/>
              <a:t> choose </a:t>
            </a:r>
            <a:r>
              <a:rPr lang="en-US" sz="3499" b="1" dirty="0"/>
              <a:t>Merge sort</a:t>
            </a:r>
            <a:r>
              <a:rPr lang="en-US" sz="3499" dirty="0"/>
              <a:t>: </a:t>
            </a:r>
            <a:endParaRPr lang="en-US" sz="29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</a:t>
            </a:r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EFE8E5B-8BB0-40CE-8672-8D1BA3C2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6103495"/>
            <a:ext cx="6712632" cy="420181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0CD39C-7605-4386-A822-22E4E72355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Sort: Conceptual Overview</a:t>
            </a:r>
          </a:p>
        </p:txBody>
      </p:sp>
      <p:pic>
        <p:nvPicPr>
          <p:cNvPr id="6" name="Picture 2" descr="Java Sorting Algorithms: Quick Sort | Web Design and Web Development news,  javascript, angular, react, vue, php">
            <a:extLst>
              <a:ext uri="{FF2B5EF4-FFF2-40B4-BE49-F238E27FC236}">
                <a16:creationId xmlns:a16="http://schemas.microsoft.com/office/drawing/2014/main" id="{56FB68F8-9DB3-4EBA-B008-DF132D75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8" y="928296"/>
            <a:ext cx="5938453" cy="572636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F8BC5C0-8C57-4ABE-9A50-633B4B89E2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6">
            <a:extLst>
              <a:ext uri="{FF2B5EF4-FFF2-40B4-BE49-F238E27FC236}">
                <a16:creationId xmlns:a16="http://schemas.microsoft.com/office/drawing/2014/main" id="{BB7435DC-9EF0-4746-A607-DC154A233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Selection</a:t>
            </a:r>
            <a:r>
              <a:rPr lang="en-US" sz="3199" dirty="0"/>
              <a:t> sort vs. </a:t>
            </a:r>
            <a:r>
              <a:rPr lang="en-US" sz="3199" b="1" dirty="0">
                <a:solidFill>
                  <a:schemeClr val="bg1"/>
                </a:solidFill>
              </a:rPr>
              <a:t>Bubble</a:t>
            </a:r>
            <a:r>
              <a:rPr lang="en-US" sz="3199" dirty="0"/>
              <a:t> sort vs. </a:t>
            </a:r>
            <a:r>
              <a:rPr lang="en-US" sz="3199" b="1" dirty="0">
                <a:solidFill>
                  <a:schemeClr val="bg1"/>
                </a:solidFill>
              </a:rPr>
              <a:t>Insertion</a:t>
            </a:r>
            <a:r>
              <a:rPr lang="en-US" sz="3199" dirty="0"/>
              <a:t> sort vs. </a:t>
            </a:r>
            <a:r>
              <a:rPr lang="en-US" sz="3199" b="1" dirty="0">
                <a:solidFill>
                  <a:schemeClr val="bg1"/>
                </a:solidFill>
              </a:rPr>
              <a:t>Quick</a:t>
            </a:r>
            <a:r>
              <a:rPr lang="en-US" sz="3199" dirty="0"/>
              <a:t> sort vs. </a:t>
            </a:r>
            <a:r>
              <a:rPr lang="en-US" sz="3199" b="1" dirty="0">
                <a:solidFill>
                  <a:schemeClr val="bg1"/>
                </a:solidFill>
              </a:rPr>
              <a:t>Merge</a:t>
            </a:r>
            <a:r>
              <a:rPr lang="en-US" sz="3199" dirty="0"/>
              <a:t> sort: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199" dirty="0"/>
              <a:t>Additional algorithms comparison</a:t>
            </a:r>
            <a:r>
              <a:rPr lang="en-US" dirty="0"/>
              <a:t>: </a:t>
            </a:r>
            <a:r>
              <a:rPr lang="en-US" sz="3199" dirty="0">
                <a:hlinkClick r:id="rId2"/>
              </a:rPr>
              <a:t>https://www.toptal.com/developers/sorting-algorithms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Sorting Algorithms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51743"/>
              </p:ext>
            </p:extLst>
          </p:nvPr>
        </p:nvGraphicFramePr>
        <p:xfrm>
          <a:off x="379278" y="2204864"/>
          <a:ext cx="11569960" cy="31088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23258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19578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1715718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613415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574590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484613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1938788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Worst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Exchanging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Depends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Partitioning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Merging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179E74F7-E34B-4401-A5A0-DF83D5345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D348E-935B-4206-BAC3-FAD319F827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Built-in and Special Algorithms</a:t>
            </a:r>
            <a:endParaRPr lang="en-US" dirty="0"/>
          </a:p>
        </p:txBody>
      </p:sp>
      <p:pic>
        <p:nvPicPr>
          <p:cNvPr id="2050" name="Picture 2" descr="Synthesizer Saturday: The Sounds Of Sorting Algorithms | Why I'm Not An  Artist">
            <a:extLst>
              <a:ext uri="{FF2B5EF4-FFF2-40B4-BE49-F238E27FC236}">
                <a16:creationId xmlns:a16="http://schemas.microsoft.com/office/drawing/2014/main" id="{DE2F29F5-85A0-4ECE-A6C1-3EB55BDE5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6934" y="819681"/>
            <a:ext cx="8578135" cy="3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050-21C5-489F-BF5B-A9C77FCE5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Insertion sort</a:t>
            </a:r>
            <a:r>
              <a:rPr lang="en-US" dirty="0"/>
              <a:t> for small and </a:t>
            </a:r>
            <a:r>
              <a:rPr lang="en-US" b="1" dirty="0" err="1">
                <a:solidFill>
                  <a:schemeClr val="bg1"/>
                </a:solidFill>
              </a:rPr>
              <a:t>QuickSort</a:t>
            </a:r>
            <a:r>
              <a:rPr lang="en-US" dirty="0"/>
              <a:t> for larger arrays</a:t>
            </a:r>
          </a:p>
          <a:p>
            <a:pPr>
              <a:buClr>
                <a:schemeClr val="tx1"/>
              </a:buClr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built-in sorting </a:t>
            </a:r>
            <a:r>
              <a:rPr lang="en-US" dirty="0"/>
              <a:t>from C# / .NET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Array.Sort()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List&lt;T&gt;.Sort()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Other built-in sorting</a:t>
            </a:r>
          </a:p>
          <a:p>
            <a:pPr>
              <a:buClr>
                <a:schemeClr val="tx1"/>
              </a:buClr>
            </a:pPr>
            <a:r>
              <a:rPr lang="en-US" dirty="0"/>
              <a:t>Use special sorting in special cases: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Example: </a:t>
            </a:r>
            <a:r>
              <a:rPr lang="en-US" b="1" dirty="0">
                <a:solidFill>
                  <a:schemeClr val="bg1"/>
                </a:solidFill>
              </a:rPr>
              <a:t>Bucket sort </a:t>
            </a:r>
            <a:r>
              <a:rPr lang="en-US" dirty="0"/>
              <a:t>(runs in linear time)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See the visualization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http://www.algostructure.com/sorting/bucketsort.php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B0212A-9371-4903-9AB1-F2D0A07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Sorting Algorithm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ACDD07D-EAB8-45BF-B198-3575FB6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119" y="3069094"/>
            <a:ext cx="3346439" cy="275166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261A65-7917-40F6-9340-18B9FE765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0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Linear, Binary and Interpolation Search</a:t>
            </a:r>
            <a:endParaRPr lang="en-US" dirty="0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5C3C42E2-60C5-4C88-B550-3EE0C9729CBA}"/>
              </a:ext>
            </a:extLst>
          </p:cNvPr>
          <p:cNvGrpSpPr/>
          <p:nvPr/>
        </p:nvGrpSpPr>
        <p:grpSpPr>
          <a:xfrm>
            <a:off x="4888823" y="1494504"/>
            <a:ext cx="2414354" cy="2414354"/>
            <a:chOff x="4888508" y="1494000"/>
            <a:chExt cx="2414983" cy="2414983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contras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88508" y="1494000"/>
              <a:ext cx="2414983" cy="2414983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41000" y="1854000"/>
              <a:ext cx="1247741" cy="1247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Search algorithm </a:t>
            </a:r>
            <a:r>
              <a:rPr lang="en-US" dirty="0"/>
              <a:t>== an algorithm for finding an item with </a:t>
            </a:r>
            <a:br>
              <a:rPr lang="bg-BG" dirty="0"/>
            </a:br>
            <a:r>
              <a:rPr lang="en-US" dirty="0"/>
              <a:t>specified properties among a collection of items</a:t>
            </a:r>
          </a:p>
          <a:p>
            <a:r>
              <a:rPr lang="en-US" dirty="0"/>
              <a:t>Different types of </a:t>
            </a:r>
            <a:r>
              <a:rPr lang="en-US" b="1" dirty="0">
                <a:solidFill>
                  <a:schemeClr val="bg1"/>
                </a:solidFill>
              </a:rPr>
              <a:t>searching algorithms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 search spaces</a:t>
            </a:r>
          </a:p>
          <a:p>
            <a:pPr lvl="2"/>
            <a:r>
              <a:rPr lang="en-US" dirty="0"/>
              <a:t>Satisfy specific mathematical equations</a:t>
            </a:r>
          </a:p>
          <a:p>
            <a:pPr lvl="2"/>
            <a:r>
              <a:rPr lang="en-US" dirty="0"/>
              <a:t>Try to exploit partial knowledge about a structure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sub-structures</a:t>
            </a:r>
            <a:r>
              <a:rPr lang="en-US" dirty="0"/>
              <a:t> of a given structure</a:t>
            </a:r>
          </a:p>
          <a:p>
            <a:pPr lvl="2"/>
            <a:r>
              <a:rPr lang="en-US" dirty="0"/>
              <a:t>A graph, a string, a finite group</a:t>
            </a:r>
          </a:p>
          <a:p>
            <a:pPr lvl="1"/>
            <a:r>
              <a:rPr lang="en-US" dirty="0"/>
              <a:t>Search for the </a:t>
            </a:r>
            <a:r>
              <a:rPr lang="en-US" b="1" dirty="0">
                <a:solidFill>
                  <a:schemeClr val="bg1"/>
                </a:solidFill>
              </a:rPr>
              <a:t>min / max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945" y="88368"/>
            <a:ext cx="9503571" cy="882424"/>
          </a:xfrm>
        </p:spPr>
        <p:txBody>
          <a:bodyPr/>
          <a:lstStyle/>
          <a:p>
            <a:r>
              <a:rPr lang="en-US" dirty="0"/>
              <a:t>Search Algorithm</a:t>
            </a:r>
          </a:p>
        </p:txBody>
      </p:sp>
      <p:pic>
        <p:nvPicPr>
          <p:cNvPr id="1026" name="Picture 2" descr="Barcode, binary, binary code, data searching, search binary icon - Download  on Iconfinder">
            <a:extLst>
              <a:ext uri="{FF2B5EF4-FFF2-40B4-BE49-F238E27FC236}">
                <a16:creationId xmlns:a16="http://schemas.microsoft.com/office/drawing/2014/main" id="{B6730916-39BE-406E-8DFE-90E26E42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215" y="1809422"/>
            <a:ext cx="2519344" cy="251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E1C1DB0-6576-4BDD-9AF7-16EAC60B7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Linear search </a:t>
            </a:r>
            <a:r>
              <a:rPr lang="en-US" sz="3599" dirty="0"/>
              <a:t>finds a particular </a:t>
            </a:r>
            <a:r>
              <a:rPr lang="en-US" sz="3599" b="1" dirty="0">
                <a:solidFill>
                  <a:schemeClr val="bg1"/>
                </a:solidFill>
              </a:rPr>
              <a:t>value</a:t>
            </a:r>
            <a:r>
              <a:rPr lang="en-US" sz="3599" dirty="0"/>
              <a:t> in a list</a:t>
            </a:r>
          </a:p>
          <a:p>
            <a:pPr lvl="1"/>
            <a:r>
              <a:rPr lang="en-US" sz="3199" dirty="0"/>
              <a:t>Checking every one of the elements</a:t>
            </a:r>
          </a:p>
          <a:p>
            <a:pPr lvl="1"/>
            <a:r>
              <a:rPr lang="en-US" sz="3199" dirty="0"/>
              <a:t>One at a time, in sequence</a:t>
            </a:r>
          </a:p>
          <a:p>
            <a:pPr lvl="1"/>
            <a:r>
              <a:rPr lang="en-US" sz="3199" dirty="0"/>
              <a:t>Until the desired one is found</a:t>
            </a:r>
          </a:p>
          <a:p>
            <a:r>
              <a:rPr lang="en-US" sz="3599" dirty="0"/>
              <a:t>Worst &amp; average performance: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</a:p>
          <a:p>
            <a:r>
              <a:rPr lang="en-US" sz="3599" dirty="0"/>
              <a:t>See the </a:t>
            </a:r>
            <a:r>
              <a:rPr lang="en-US" sz="3599" b="1" dirty="0">
                <a:solidFill>
                  <a:prstClr val="white"/>
                </a:solidFill>
                <a:hlinkClick r:id="rId2"/>
              </a:rPr>
              <a:t>visualization</a:t>
            </a:r>
            <a:endParaRPr lang="en-US" sz="3599" b="1" dirty="0">
              <a:solidFill>
                <a:srgbClr val="FBEEC9">
                  <a:lumMod val="75000"/>
                </a:srgbClr>
              </a:solidFill>
            </a:endParaRPr>
          </a:p>
          <a:p>
            <a:endParaRPr lang="en-US" sz="35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36329" y="4778649"/>
            <a:ext cx="6961191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each item in the list: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that item has the desired value,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return the item's location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return nothing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4C7563-70FE-445C-8EFD-87FD023BD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7031" y="1075377"/>
            <a:ext cx="8952668" cy="4738003"/>
          </a:xfr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Binary search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finds an item within an </a:t>
            </a:r>
            <a:r>
              <a:rPr lang="en-US" sz="3199" b="1" dirty="0">
                <a:solidFill>
                  <a:schemeClr val="bg1"/>
                </a:solidFill>
              </a:rPr>
              <a:t>ordered</a:t>
            </a:r>
            <a:r>
              <a:rPr lang="en-US" sz="3199" dirty="0"/>
              <a:t> data structure</a:t>
            </a:r>
          </a:p>
          <a:p>
            <a:pPr>
              <a:buClr>
                <a:schemeClr val="tx1"/>
              </a:buClr>
            </a:pPr>
            <a:r>
              <a:rPr lang="en-US" sz="3199" dirty="0"/>
              <a:t>At each step, compare the input with the middle element</a:t>
            </a:r>
          </a:p>
          <a:p>
            <a:pPr lvl="1" latinLnBrk="1">
              <a:buClr>
                <a:schemeClr val="tx1"/>
              </a:buClr>
            </a:pPr>
            <a:r>
              <a:rPr lang="en-US" sz="2999" dirty="0"/>
              <a:t>The algorithm repeats its action to the left or right sub-structure</a:t>
            </a:r>
          </a:p>
          <a:p>
            <a:r>
              <a:rPr lang="en-US" sz="3199" dirty="0"/>
              <a:t>Average performance: </a:t>
            </a:r>
            <a:r>
              <a:rPr lang="en-US" sz="3199" b="1" dirty="0">
                <a:solidFill>
                  <a:schemeClr val="bg1"/>
                </a:solidFill>
              </a:rPr>
              <a:t>O(log(n))</a:t>
            </a:r>
          </a:p>
          <a:p>
            <a:r>
              <a:rPr lang="en-US" sz="3199" dirty="0"/>
              <a:t>See the </a:t>
            </a:r>
            <a:r>
              <a:rPr lang="en-US" sz="3199" b="1" dirty="0">
                <a:solidFill>
                  <a:prstClr val="white"/>
                </a:solidFill>
                <a:hlinkClick r:id="rId2"/>
              </a:rPr>
              <a:t>visualization</a:t>
            </a:r>
            <a:endParaRPr lang="en-US" sz="3199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450" y="4183425"/>
            <a:ext cx="3344071" cy="232078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A532BC-00FB-419B-96DA-B26FD6FF37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Selection Sort and Bubble Sort</a:t>
            </a:r>
            <a:endParaRPr lang="en-US" dirty="0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397" y="1067415"/>
            <a:ext cx="3162724" cy="3162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1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(Iterative):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60" y="1332072"/>
            <a:ext cx="10437283" cy="5261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left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right = numbers.Length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var mid = (left + right)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KEY_NOT_FOUND;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0723D-501D-49E2-870D-DAE45D6D9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782761-5673-4100-A1E2-DF6AB4A7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8028" y="982929"/>
            <a:ext cx="10298815" cy="53769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Interpolation search </a:t>
            </a:r>
            <a:r>
              <a:rPr lang="en-US" sz="3399" dirty="0"/>
              <a:t>== an algorithm for </a:t>
            </a:r>
            <a:r>
              <a:rPr lang="en-US" sz="3399" b="1" dirty="0">
                <a:solidFill>
                  <a:schemeClr val="bg1"/>
                </a:solidFill>
              </a:rPr>
              <a:t>searching</a:t>
            </a:r>
            <a:r>
              <a:rPr lang="en-US" sz="3399" dirty="0"/>
              <a:t> for a given key in an </a:t>
            </a:r>
            <a:r>
              <a:rPr lang="en-US" sz="3399" b="1" dirty="0">
                <a:solidFill>
                  <a:schemeClr val="bg1"/>
                </a:solidFill>
              </a:rPr>
              <a:t>ordered indexed array</a:t>
            </a:r>
          </a:p>
          <a:p>
            <a:pPr lvl="1">
              <a:lnSpc>
                <a:spcPct val="110000"/>
              </a:lnSpc>
            </a:pPr>
            <a:r>
              <a:rPr lang="en-US" sz="2799" dirty="0"/>
              <a:t>Similar to how humans search through a telephone book</a:t>
            </a:r>
          </a:p>
          <a:p>
            <a:pPr lvl="1">
              <a:lnSpc>
                <a:spcPct val="110000"/>
              </a:lnSpc>
            </a:pPr>
            <a:r>
              <a:rPr lang="en-US" sz="2799" dirty="0"/>
              <a:t>Calculates where in the remaining search space the item may be</a:t>
            </a:r>
          </a:p>
          <a:p>
            <a:pPr lvl="2">
              <a:lnSpc>
                <a:spcPct val="110000"/>
              </a:lnSpc>
            </a:pPr>
            <a:r>
              <a:rPr lang="en-US" sz="2799" dirty="0"/>
              <a:t>Binary search always chooses the </a:t>
            </a:r>
            <a:r>
              <a:rPr lang="en-US" sz="2799" b="1" dirty="0">
                <a:solidFill>
                  <a:schemeClr val="bg1"/>
                </a:solidFill>
              </a:rPr>
              <a:t>middle element</a:t>
            </a:r>
          </a:p>
          <a:p>
            <a:pPr>
              <a:lnSpc>
                <a:spcPct val="110000"/>
              </a:lnSpc>
            </a:pPr>
            <a:r>
              <a:rPr lang="en-US" sz="3399" dirty="0"/>
              <a:t>Average case: </a:t>
            </a:r>
            <a:r>
              <a:rPr lang="en-US" sz="3399" b="1" dirty="0">
                <a:solidFill>
                  <a:schemeClr val="bg1"/>
                </a:solidFill>
              </a:rPr>
              <a:t>log(log(n))</a:t>
            </a:r>
            <a:endParaRPr lang="en-US" sz="3399" dirty="0"/>
          </a:p>
          <a:p>
            <a:pPr>
              <a:lnSpc>
                <a:spcPct val="110000"/>
              </a:lnSpc>
            </a:pPr>
            <a:r>
              <a:rPr lang="en-US" sz="3399" dirty="0"/>
              <a:t>Worst case: </a:t>
            </a:r>
            <a:r>
              <a:rPr lang="en-US" sz="3399" b="1" dirty="0">
                <a:solidFill>
                  <a:schemeClr val="bg1"/>
                </a:solidFill>
              </a:rPr>
              <a:t>O(n)</a:t>
            </a:r>
          </a:p>
          <a:p>
            <a:r>
              <a:rPr lang="en-US" sz="3399" dirty="0"/>
              <a:t>See the </a:t>
            </a:r>
            <a:r>
              <a:rPr lang="en-US" sz="3399" b="1" dirty="0">
                <a:solidFill>
                  <a:prstClr val="white"/>
                </a:solidFill>
                <a:hlinkClick r:id="rId2"/>
              </a:rPr>
              <a:t>visualization</a:t>
            </a:r>
            <a:endParaRPr lang="en-US" sz="3399" b="1" dirty="0">
              <a:solidFill>
                <a:srgbClr val="FBEEC9">
                  <a:lumMod val="75000"/>
                </a:srgbClr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A617AE-044F-4FBA-BB14-D9048B8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Search</a:t>
            </a:r>
          </a:p>
        </p:txBody>
      </p:sp>
      <p:pic>
        <p:nvPicPr>
          <p:cNvPr id="2050" name="Picture 2" descr="Ternary Search - GeeksforGeeks">
            <a:extLst>
              <a:ext uri="{FF2B5EF4-FFF2-40B4-BE49-F238E27FC236}">
                <a16:creationId xmlns:a16="http://schemas.microsoft.com/office/drawing/2014/main" id="{51FA2F2F-CB48-4D6F-9440-ACEDBE529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60801" y="4123038"/>
            <a:ext cx="4669714" cy="2633347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35BC18D-94A6-42D0-8F54-E6FC74FEE1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01CA8F7-4C78-4D9A-BB03-7A5F3B5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9" dirty="0"/>
              <a:t>Interpolation Search: Code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ACC663-C84F-4775-83E2-D5264B7D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89" y="1232553"/>
            <a:ext cx="10076825" cy="5507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else return KEY_NOT_FOUND;</a:t>
            </a:r>
            <a:r>
              <a:rPr lang="en-US" sz="19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const KEY_NOT_FOUND = -1;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C69363-C191-4582-B3A6-6012607E4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5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1A4052-38EA-492D-8022-7A4D432525A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Fisher-Yates Shuffle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0A96BC7-6252-46D9-9335-17CE4F49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4" y="1714235"/>
            <a:ext cx="3733150" cy="17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9310D75-66B4-4378-A807-DA4D3D71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62387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  <a:r>
              <a:rPr lang="en-US" dirty="0"/>
              <a:t> == randomizing the order of items in a collection</a:t>
            </a:r>
          </a:p>
          <a:p>
            <a:pPr lvl="1"/>
            <a:r>
              <a:rPr lang="en-US" dirty="0"/>
              <a:t>Generate a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permutation</a:t>
            </a:r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15D606-E555-44B6-84E3-20391274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0FBF8C-2779-46EF-A6AA-55494DDAB7B5}"/>
              </a:ext>
            </a:extLst>
          </p:cNvPr>
          <p:cNvSpPr/>
          <p:nvPr/>
        </p:nvSpPr>
        <p:spPr bwMode="auto">
          <a:xfrm>
            <a:off x="7625602" y="1455080"/>
            <a:ext cx="4183910" cy="2153874"/>
          </a:xfrm>
          <a:prstGeom prst="roundRect">
            <a:avLst>
              <a:gd name="adj" fmla="val 254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i="1" dirty="0">
                <a:solidFill>
                  <a:schemeClr val="bg2"/>
                </a:solidFill>
              </a:rPr>
              <a:t>"The generation of random numbers is too important to be left to chance."</a:t>
            </a:r>
          </a:p>
          <a:p>
            <a:pPr algn="ctr">
              <a:spcBef>
                <a:spcPts val="1200"/>
              </a:spcBef>
            </a:pPr>
            <a:r>
              <a:rPr lang="en-US" sz="2799" dirty="0">
                <a:solidFill>
                  <a:schemeClr val="bg2"/>
                </a:solidFill>
              </a:rPr>
              <a:t>—Robert R. </a:t>
            </a:r>
            <a:r>
              <a:rPr lang="en-US" sz="2799" noProof="1">
                <a:solidFill>
                  <a:schemeClr val="bg2"/>
                </a:solidFill>
              </a:rPr>
              <a:t>Coveyou</a:t>
            </a:r>
            <a:r>
              <a:rPr lang="en-US" sz="2799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492682-FBE8-4104-A09C-41D995A26BA7}"/>
              </a:ext>
            </a:extLst>
          </p:cNvPr>
          <p:cNvGrpSpPr/>
          <p:nvPr/>
        </p:nvGrpSpPr>
        <p:grpSpPr>
          <a:xfrm>
            <a:off x="752939" y="3249047"/>
            <a:ext cx="2602291" cy="650574"/>
            <a:chOff x="429515" y="3339000"/>
            <a:chExt cx="2602969" cy="650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BE7C5B-23CD-4913-BC8E-34E2D4E094DA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D06E34-3F1A-494C-B2C1-85B642A356C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CBE54E-0AE6-42CC-B43C-525F9EBBD331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4DED4-263C-474E-86A5-1AE5AF3D941F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30EB5-9C48-4515-8825-9AF960474768}"/>
              </a:ext>
            </a:extLst>
          </p:cNvPr>
          <p:cNvGrpSpPr/>
          <p:nvPr/>
        </p:nvGrpSpPr>
        <p:grpSpPr>
          <a:xfrm>
            <a:off x="4393476" y="3249047"/>
            <a:ext cx="2602291" cy="650574"/>
            <a:chOff x="429515" y="3339000"/>
            <a:chExt cx="2602969" cy="6507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ADE356-13B7-417D-B564-04E29EF8D5EC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79948-AAD4-40E4-9B2F-72B2451DF30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E707F1-83CB-43F7-AB7D-B9FDF561D228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E7980-7822-405B-8966-5E61851AB34C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0DABBC-BE48-49D7-9348-4E4643D99437}"/>
              </a:ext>
            </a:extLst>
          </p:cNvPr>
          <p:cNvSpPr/>
          <p:nvPr/>
        </p:nvSpPr>
        <p:spPr bwMode="auto">
          <a:xfrm>
            <a:off x="3626917" y="3416874"/>
            <a:ext cx="494871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AF338429-535E-4C7C-A2F8-309CE8D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4" y="4334329"/>
            <a:ext cx="7917938" cy="215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Input: arr[], holding n elements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Shuffle: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i = 0 … 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next = random in the range 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Exchange(arr[i]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arr[next])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0508D34-BCF9-46E3-B1CD-0735079D2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1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6AC2C2-E616-43EF-965F-5C742D36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434289"/>
            <a:ext cx="11067117" cy="5053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void Shuffle(T[] elements)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Exchange array[i] with random element in array[i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next = rnd.Next(i, elements.Length);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T oldElement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elements[i] = elements[next];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elements[next] = oldElement;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1D2678-450F-42A5-97DF-868EA85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Fisher–Yates Shuffle Algorithm: Code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84533A3-259F-46F6-B7AC-4C6131F7DEC7}"/>
              </a:ext>
            </a:extLst>
          </p:cNvPr>
          <p:cNvSpPr txBox="1"/>
          <p:nvPr/>
        </p:nvSpPr>
        <p:spPr>
          <a:xfrm>
            <a:off x="6373127" y="5753027"/>
            <a:ext cx="5256432" cy="735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999" b="0" dirty="0">
                <a:solidFill>
                  <a:schemeClr val="tx1"/>
                </a:solidFill>
                <a:effectLst/>
                <a:latin typeface="+mn-lt"/>
              </a:rPr>
              <a:t>Shuffle algorithms:</a:t>
            </a:r>
            <a:r>
              <a:rPr lang="en-US" sz="2999" b="0" dirty="0">
                <a:effectLst/>
                <a:latin typeface="+mn-lt"/>
              </a:rPr>
              <a:t> </a:t>
            </a:r>
            <a:r>
              <a:rPr lang="en-US" sz="2999" b="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visualization</a:t>
            </a:r>
            <a:endParaRPr lang="en-US" sz="2999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0A74C5-30FF-403A-B8FC-1C714C615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9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62578"/>
            <a:ext cx="11808715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284" y="1677242"/>
            <a:ext cx="10869324" cy="4679858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Slow</a:t>
            </a:r>
            <a:r>
              <a:rPr lang="en-US" sz="3600" dirty="0"/>
              <a:t> sorting algorithms: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Selection sort, Bubble sort, Insertion sort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Fast</a:t>
            </a:r>
            <a:r>
              <a:rPr lang="en-US" sz="3600" dirty="0"/>
              <a:t> sorting algorithms: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Quick sort, Merge sort, Bucket sort, etc.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Searching</a:t>
            </a:r>
            <a:r>
              <a:rPr lang="en-US" sz="3400" dirty="0"/>
              <a:t> algorithms</a:t>
            </a:r>
          </a:p>
          <a:p>
            <a:pPr marL="895081" lvl="1" indent="-353907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Binary Search, Linear Search</a:t>
            </a:r>
            <a:r>
              <a:rPr lang="en-US" sz="3200" b="1" dirty="0">
                <a:solidFill>
                  <a:schemeClr val="bg2"/>
                </a:solidFill>
              </a:rPr>
              <a:t>, </a:t>
            </a:r>
            <a:r>
              <a:rPr lang="en-US" sz="3200" dirty="0">
                <a:solidFill>
                  <a:schemeClr val="bg2"/>
                </a:solidFill>
              </a:rPr>
              <a:t>Interpolation Search</a:t>
            </a: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Shuffling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 marL="895081" lvl="1" indent="-353907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Randomizing the order of items in a collection</a:t>
            </a:r>
          </a:p>
          <a:p>
            <a:pPr marL="895081" lvl="1" indent="-353907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Fisher-Yates Shuffle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927320A-BA59-4B08-AAC5-39B8471D8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58073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34F8F47-FBE6-4D32-8041-E6BDCC34A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5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A4C6B9-CAE1-47CE-981A-6931C58654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Sorting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418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algorithm that rearranges elements in a list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 non-decreasing order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must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</a:p>
          <a:p>
            <a:pPr>
              <a:lnSpc>
                <a:spcPct val="100000"/>
              </a:lnSpc>
            </a:pPr>
            <a:r>
              <a:rPr lang="en-US" dirty="0"/>
              <a:t>More formally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input</a:t>
            </a:r>
            <a:r>
              <a:rPr lang="en-US" dirty="0"/>
              <a:t> is a sequence / list of elements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output</a:t>
            </a:r>
            <a:r>
              <a:rPr lang="en-US" dirty="0"/>
              <a:t> is a rearrangement / </a:t>
            </a: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 of elements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 non-decreasing order</a:t>
            </a:r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62" y="2591019"/>
            <a:ext cx="2971026" cy="21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F1DA266-8D4B-4972-94F6-EC3824941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5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980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Efficient </a:t>
            </a:r>
            <a:r>
              <a:rPr lang="en-US" b="1" dirty="0">
                <a:solidFill>
                  <a:schemeClr val="bg1"/>
                </a:solidFill>
              </a:rPr>
              <a:t>sorting algorithms </a:t>
            </a:r>
            <a:r>
              <a:rPr lang="en-US" dirty="0"/>
              <a:t>are important for: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Producing human-readable output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Canonicalizing</a:t>
            </a:r>
            <a:r>
              <a:rPr lang="en-US" dirty="0"/>
              <a:t> data – making data uniquely </a:t>
            </a:r>
            <a:r>
              <a:rPr lang="en-US" b="1" dirty="0">
                <a:solidFill>
                  <a:schemeClr val="bg1"/>
                </a:solidFill>
              </a:rPr>
              <a:t>arranged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conjunction with other algorithms, like </a:t>
            </a:r>
            <a:r>
              <a:rPr lang="en-US" b="1" dirty="0">
                <a:solidFill>
                  <a:schemeClr val="bg1"/>
                </a:solidFill>
              </a:rPr>
              <a:t>binary searching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sorting: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65382"/>
              </p:ext>
            </p:extLst>
          </p:nvPr>
        </p:nvGraphicFramePr>
        <p:xfrm>
          <a:off x="1982273" y="5409684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994" y="4781959"/>
            <a:ext cx="20453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Unsorted list</a:t>
            </a:r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49783"/>
              </p:ext>
            </p:extLst>
          </p:nvPr>
        </p:nvGraphicFramePr>
        <p:xfrm>
          <a:off x="7478193" y="5409684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2915" y="4781959"/>
            <a:ext cx="1649509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Sorted list</a:t>
            </a:r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780" y="5086681"/>
            <a:ext cx="1084805" cy="1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888068" y="5619941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92572" y="5614777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740" y="4745971"/>
            <a:ext cx="970557" cy="35451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1999" b="1" dirty="0">
                <a:solidFill>
                  <a:schemeClr val="bg1"/>
                </a:solidFill>
              </a:rPr>
              <a:t>sorting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FDF739D-1AF8-4BAB-8785-E2E374E58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Algorithms: </a:t>
            </a:r>
            <a:r>
              <a:rPr lang="en-US" dirty="0"/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1991" y="1211842"/>
            <a:ext cx="11882517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Sorting algorithms </a:t>
            </a:r>
            <a:r>
              <a:rPr lang="en-US" dirty="0"/>
              <a:t>are often classified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Computational </a:t>
            </a:r>
            <a:r>
              <a:rPr lang="en-US" b="1" dirty="0">
                <a:solidFill>
                  <a:schemeClr val="bg1"/>
                </a:solidFill>
              </a:rPr>
              <a:t>complexity</a:t>
            </a:r>
            <a:r>
              <a:rPr lang="en-US" dirty="0"/>
              <a:t> and memory usage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Worst, average and best-case behavior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Recursive</a:t>
            </a:r>
            <a:r>
              <a:rPr lang="en-US" dirty="0"/>
              <a:t> / non-recursive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Stability</a:t>
            </a:r>
            <a:r>
              <a:rPr lang="en-US" dirty="0"/>
              <a:t> – stable / unstable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Comparison-based</a:t>
            </a:r>
            <a:r>
              <a:rPr lang="en-US" dirty="0"/>
              <a:t> sort / non-comparison based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37C4AA-A459-4A87-9817-89A766E47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9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Stability of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558" y="1151533"/>
            <a:ext cx="8035420" cy="556908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Maintain the order of equal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If two items compare as equal, their </a:t>
            </a:r>
            <a:br>
              <a:rPr lang="en-US" dirty="0"/>
            </a:br>
            <a:r>
              <a:rPr lang="en-US" dirty="0"/>
              <a:t>relative order is preserved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Unstable</a:t>
            </a:r>
            <a:r>
              <a:rPr lang="en-US" dirty="0"/>
              <a:t> sorting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Rearrange the equal elements in </a:t>
            </a:r>
            <a:br>
              <a:rPr lang="en-US" dirty="0"/>
            </a:br>
            <a:r>
              <a:rPr lang="en-US" dirty="0"/>
              <a:t>unpredictable order</a:t>
            </a:r>
            <a:endParaRPr lang="bg-BG" dirty="0"/>
          </a:p>
          <a:p>
            <a:pPr>
              <a:lnSpc>
                <a:spcPct val="110000"/>
              </a:lnSpc>
            </a:pPr>
            <a:r>
              <a:rPr lang="en-US" dirty="0"/>
              <a:t>Often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used for equality comparing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12" y="1399023"/>
            <a:ext cx="3093058" cy="5112493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E6C35F1-0CF5-44DD-9916-F9BFE1EE6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7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C2B6DB3-2363-46AE-BA47-9AD49FDEAA4A}"/>
              </a:ext>
            </a:extLst>
          </p:cNvPr>
          <p:cNvSpPr txBox="1">
            <a:spLocks/>
          </p:cNvSpPr>
          <p:nvPr/>
        </p:nvSpPr>
        <p:spPr>
          <a:xfrm>
            <a:off x="1929690" y="5573431"/>
            <a:ext cx="10126596" cy="116157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bg-BG" sz="3199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5485" y="986825"/>
            <a:ext cx="7669648" cy="554514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Selection sort </a:t>
            </a:r>
            <a:r>
              <a:rPr lang="en-US" sz="3599" dirty="0"/>
              <a:t>– simple, but inefficient algorithm</a:t>
            </a:r>
          </a:p>
          <a:p>
            <a:pPr lvl="1"/>
            <a:r>
              <a:rPr lang="en-US" sz="3199" dirty="0"/>
              <a:t>Swap the first with the min element on the right, then the second, etc.</a:t>
            </a:r>
          </a:p>
          <a:p>
            <a:pPr lvl="1"/>
            <a:r>
              <a:rPr lang="en-US" sz="3199" dirty="0"/>
              <a:t>Memory: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Time: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Stable: </a:t>
            </a:r>
            <a:r>
              <a:rPr lang="en-US" sz="3199" b="1" dirty="0">
                <a:solidFill>
                  <a:schemeClr val="bg1"/>
                </a:solidFill>
              </a:rPr>
              <a:t>No</a:t>
            </a:r>
          </a:p>
          <a:p>
            <a:pPr lvl="1"/>
            <a:r>
              <a:rPr lang="en-US" sz="3199" dirty="0"/>
              <a:t>Method: Selection</a:t>
            </a:r>
          </a:p>
          <a:p>
            <a:pPr lvl="1">
              <a:buClr>
                <a:schemeClr val="tx1"/>
              </a:buClr>
            </a:pPr>
            <a:r>
              <a:rPr lang="en-US" sz="3199" dirty="0"/>
              <a:t>See the visualization: </a:t>
            </a:r>
            <a:r>
              <a:rPr lang="en-US" sz="3199" u="sng" dirty="0">
                <a:hlinkClick r:id="rId2"/>
              </a:rPr>
              <a:t>https://visualgo.net/en/sorting</a:t>
            </a:r>
            <a:r>
              <a:rPr lang="bg-BG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choose </a:t>
            </a:r>
            <a:r>
              <a:rPr lang="en-US" sz="3199" b="1" dirty="0"/>
              <a:t>Selection</a:t>
            </a:r>
            <a:r>
              <a:rPr lang="en-US" sz="3599" dirty="0"/>
              <a:t>: </a:t>
            </a:r>
            <a:endParaRPr lang="bg-BG" sz="3599" dirty="0"/>
          </a:p>
          <a:p>
            <a:pPr>
              <a:buClr>
                <a:schemeClr val="tx1"/>
              </a:buClr>
            </a:pPr>
            <a:endParaRPr lang="bg-BG" sz="3199" dirty="0"/>
          </a:p>
          <a:p>
            <a:pPr marL="442779" lvl="1" indent="0">
              <a:buNone/>
            </a:pPr>
            <a:endParaRPr lang="bg-BG" sz="31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5562BEF-6BB6-4194-8312-84E7703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891" y="6068800"/>
            <a:ext cx="8007914" cy="46439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2050" name="Picture 2" descr="Selection Sort algorithm - Stack Overflow">
            <a:extLst>
              <a:ext uri="{FF2B5EF4-FFF2-40B4-BE49-F238E27FC236}">
                <a16:creationId xmlns:a16="http://schemas.microsoft.com/office/drawing/2014/main" id="{70652533-0B8D-4C18-A130-184D2EAE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1155578"/>
            <a:ext cx="2668227" cy="32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06C4996-7E3C-4B9B-A6D2-28F31EE977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0"/>
          <a:stretch/>
        </p:blipFill>
        <p:spPr>
          <a:xfrm>
            <a:off x="8615344" y="4732274"/>
            <a:ext cx="2335642" cy="8189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Стрелка надолу 6">
            <a:extLst>
              <a:ext uri="{FF2B5EF4-FFF2-40B4-BE49-F238E27FC236}">
                <a16:creationId xmlns:a16="http://schemas.microsoft.com/office/drawing/2014/main" id="{1994F50F-4973-4699-9226-C21481DBE166}"/>
              </a:ext>
            </a:extLst>
          </p:cNvPr>
          <p:cNvSpPr/>
          <p:nvPr/>
        </p:nvSpPr>
        <p:spPr bwMode="auto">
          <a:xfrm rot="10800000">
            <a:off x="9425133" y="5551211"/>
            <a:ext cx="359906" cy="4643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A8A9133-BD57-4783-A238-A6E017555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6">
            <a:extLst>
              <a:ext uri="{FF2B5EF4-FFF2-40B4-BE49-F238E27FC236}">
                <a16:creationId xmlns:a16="http://schemas.microsoft.com/office/drawing/2014/main" id="{802740EA-BF8D-4DBB-BCCA-9F8548461F0C}"/>
              </a:ext>
            </a:extLst>
          </p:cNvPr>
          <p:cNvSpPr txBox="1">
            <a:spLocks/>
          </p:cNvSpPr>
          <p:nvPr/>
        </p:nvSpPr>
        <p:spPr>
          <a:xfrm>
            <a:off x="324539" y="1159797"/>
            <a:ext cx="11792748" cy="5644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GB" sz="2199"/>
              <a:t>var nums = new[] { 1, 3, 4, 2, 5, 6 };</a:t>
            </a:r>
          </a:p>
          <a:p>
            <a:pPr>
              <a:lnSpc>
                <a:spcPct val="95000"/>
              </a:lnSpc>
            </a:pPr>
            <a:endParaRPr lang="en-GB" sz="900"/>
          </a:p>
          <a:p>
            <a:pPr>
              <a:lnSpc>
                <a:spcPct val="95000"/>
              </a:lnSpc>
            </a:pPr>
            <a:r>
              <a:rPr lang="en-GB" sz="2199"/>
              <a:t>for (int start = 0; start &lt; nums.Length - 1; start++)</a:t>
            </a:r>
          </a:p>
          <a:p>
            <a:pPr>
              <a:lnSpc>
                <a:spcPct val="95000"/>
              </a:lnSpc>
            </a:pPr>
            <a:r>
              <a:rPr lang="en-GB" sz="2199"/>
              <a:t>{</a:t>
            </a:r>
          </a:p>
          <a:p>
            <a:pPr>
              <a:lnSpc>
                <a:spcPct val="95000"/>
              </a:lnSpc>
            </a:pPr>
            <a:r>
              <a:rPr lang="en-GB" sz="2199"/>
              <a:t>    </a:t>
            </a:r>
            <a:r>
              <a:rPr lang="en-GB" sz="2199">
                <a:solidFill>
                  <a:schemeClr val="accent2"/>
                </a:solidFill>
              </a:rPr>
              <a:t>// pos</a:t>
            </a:r>
            <a:r>
              <a:rPr lang="bg-BG" sz="2199">
                <a:solidFill>
                  <a:schemeClr val="accent2"/>
                </a:solidFill>
              </a:rPr>
              <a:t>М</a:t>
            </a:r>
            <a:r>
              <a:rPr lang="en-GB" sz="2199">
                <a:solidFill>
                  <a:schemeClr val="accent2"/>
                </a:solidFill>
              </a:rPr>
              <a:t>in is position of min, set to current array index</a:t>
            </a:r>
          </a:p>
          <a:p>
            <a:pPr>
              <a:lnSpc>
                <a:spcPct val="95000"/>
              </a:lnSpc>
            </a:pPr>
            <a:r>
              <a:rPr lang="en-GB" sz="2199"/>
              <a:t>    int pos</a:t>
            </a:r>
            <a:r>
              <a:rPr lang="bg-BG" sz="2199"/>
              <a:t>М</a:t>
            </a:r>
            <a:r>
              <a:rPr lang="en-GB" sz="2199"/>
              <a:t>in = start;</a:t>
            </a:r>
          </a:p>
          <a:p>
            <a:pPr>
              <a:lnSpc>
                <a:spcPct val="95000"/>
              </a:lnSpc>
            </a:pPr>
            <a:endParaRPr lang="en-GB" sz="2199"/>
          </a:p>
          <a:p>
            <a:pPr>
              <a:lnSpc>
                <a:spcPct val="95000"/>
              </a:lnSpc>
            </a:pPr>
            <a:r>
              <a:rPr lang="en-GB" sz="2199"/>
              <a:t>    for (int next = start + 1; next &lt; nums.Length; next++)</a:t>
            </a:r>
          </a:p>
          <a:p>
            <a:pPr>
              <a:lnSpc>
                <a:spcPct val="95000"/>
              </a:lnSpc>
            </a:pPr>
            <a:r>
              <a:rPr lang="en-GB" sz="2199"/>
              <a:t>        if (nums[next] &lt; nums[pos</a:t>
            </a:r>
            <a:r>
              <a:rPr lang="bg-BG" sz="2199"/>
              <a:t>М</a:t>
            </a:r>
            <a:r>
              <a:rPr lang="en-GB" sz="2199"/>
              <a:t>in])</a:t>
            </a:r>
          </a:p>
          <a:p>
            <a:pPr>
              <a:lnSpc>
                <a:spcPct val="95000"/>
              </a:lnSpc>
            </a:pPr>
            <a:r>
              <a:rPr lang="en-GB" sz="2199"/>
              <a:t>            pos</a:t>
            </a:r>
            <a:r>
              <a:rPr lang="bg-BG" sz="2199"/>
              <a:t>М</a:t>
            </a:r>
            <a:r>
              <a:rPr lang="en-GB" sz="2199"/>
              <a:t>in = next;</a:t>
            </a:r>
          </a:p>
          <a:p>
            <a:pPr>
              <a:lnSpc>
                <a:spcPct val="95000"/>
              </a:lnSpc>
            </a:pPr>
            <a:endParaRPr lang="en-GB" sz="2199"/>
          </a:p>
          <a:p>
            <a:pPr>
              <a:lnSpc>
                <a:spcPct val="95000"/>
              </a:lnSpc>
            </a:pPr>
            <a:r>
              <a:rPr lang="en-GB" sz="2199"/>
              <a:t>    </a:t>
            </a:r>
            <a:r>
              <a:rPr lang="en-GB" sz="2199">
                <a:solidFill>
                  <a:schemeClr val="accent2"/>
                </a:solidFill>
              </a:rPr>
              <a:t>// if pos</a:t>
            </a:r>
            <a:r>
              <a:rPr lang="bg-BG" sz="2199">
                <a:solidFill>
                  <a:schemeClr val="accent2"/>
                </a:solidFill>
              </a:rPr>
              <a:t>М</a:t>
            </a:r>
            <a:r>
              <a:rPr lang="en-GB" sz="2199">
                <a:solidFill>
                  <a:schemeClr val="accent2"/>
                </a:solidFill>
              </a:rPr>
              <a:t>in no longer equals i </a:t>
            </a:r>
            <a:r>
              <a:rPr lang="en-GB" sz="2199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sz="2199">
                <a:solidFill>
                  <a:schemeClr val="accent2"/>
                </a:solidFill>
              </a:rPr>
              <a:t> a smaller value was found </a:t>
            </a:r>
            <a:r>
              <a:rPr lang="en-GB" sz="2199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endParaRPr lang="en-GB" sz="2199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>
                <a:solidFill>
                  <a:schemeClr val="accent2"/>
                </a:solidFill>
              </a:rPr>
              <a:t>    // a swap must occur</a:t>
            </a:r>
          </a:p>
          <a:p>
            <a:pPr>
              <a:lnSpc>
                <a:spcPct val="95000"/>
              </a:lnSpc>
            </a:pPr>
            <a:r>
              <a:rPr lang="en-GB" sz="2199"/>
              <a:t>    if (pos</a:t>
            </a:r>
            <a:r>
              <a:rPr lang="bg-BG" sz="2199"/>
              <a:t>М</a:t>
            </a:r>
            <a:r>
              <a:rPr lang="en-GB" sz="2199"/>
              <a:t>in != start)</a:t>
            </a:r>
          </a:p>
          <a:p>
            <a:pPr>
              <a:lnSpc>
                <a:spcPct val="95000"/>
              </a:lnSpc>
            </a:pPr>
            <a:r>
              <a:rPr lang="en-GB" sz="2199"/>
              <a:t>        Swap(nums, pos</a:t>
            </a:r>
            <a:r>
              <a:rPr lang="bg-BG" sz="2199"/>
              <a:t>М</a:t>
            </a:r>
            <a:r>
              <a:rPr lang="en-GB" sz="2199"/>
              <a:t>in, start);</a:t>
            </a:r>
          </a:p>
          <a:p>
            <a:pPr>
              <a:lnSpc>
                <a:spcPct val="95000"/>
              </a:lnSpc>
            </a:pPr>
            <a:r>
              <a:rPr lang="en-GB" sz="2199"/>
              <a:t>}</a:t>
            </a:r>
          </a:p>
          <a:p>
            <a:pPr>
              <a:lnSpc>
                <a:spcPct val="95000"/>
              </a:lnSpc>
            </a:pPr>
            <a:endParaRPr lang="en-GB" sz="900"/>
          </a:p>
          <a:p>
            <a:pPr>
              <a:lnSpc>
                <a:spcPct val="95000"/>
              </a:lnSpc>
            </a:pPr>
            <a:r>
              <a:rPr lang="en-GB" sz="2199"/>
              <a:t>Console.WriteLine(string.Join(" ", nums));</a:t>
            </a:r>
            <a:endParaRPr lang="en-GB" sz="2199" dirty="0"/>
          </a:p>
        </p:txBody>
      </p:sp>
      <p:sp>
        <p:nvSpPr>
          <p:cNvPr id="12" name="Заглавие 4">
            <a:extLst>
              <a:ext uri="{FF2B5EF4-FFF2-40B4-BE49-F238E27FC236}">
                <a16:creationId xmlns:a16="http://schemas.microsoft.com/office/drawing/2014/main" id="{19B31E23-3A64-41F4-AA8D-C3BF14B2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Selection Sort: Code</a:t>
            </a:r>
          </a:p>
        </p:txBody>
      </p:sp>
      <p:pic>
        <p:nvPicPr>
          <p:cNvPr id="13" name="Картина 5">
            <a:extLst>
              <a:ext uri="{FF2B5EF4-FFF2-40B4-BE49-F238E27FC236}">
                <a16:creationId xmlns:a16="http://schemas.microsoft.com/office/drawing/2014/main" id="{C3082E53-34B9-4012-8947-C0BC4536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r="35471"/>
          <a:stretch/>
        </p:blipFill>
        <p:spPr>
          <a:xfrm>
            <a:off x="8439211" y="5342166"/>
            <a:ext cx="3087265" cy="11355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7935285F-FB5E-4E3E-A84F-5C14676041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2368</Words>
  <Application>Microsoft Office PowerPoint</Application>
  <PresentationFormat>Widescreen</PresentationFormat>
  <Paragraphs>475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Sorting and Searching Algorithms</vt:lpstr>
      <vt:lpstr>Table of Contents</vt:lpstr>
      <vt:lpstr>Selection Sort and Bubble Sort</vt:lpstr>
      <vt:lpstr>What is a Sorting Algorithm?</vt:lpstr>
      <vt:lpstr>Sorting – Example</vt:lpstr>
      <vt:lpstr>Sorting Algorithms: Classification</vt:lpstr>
      <vt:lpstr>Stability of Sorting</vt:lpstr>
      <vt:lpstr>Selection Sort</vt:lpstr>
      <vt:lpstr>Selection Sort: Code</vt:lpstr>
      <vt:lpstr>Swap Method: Code</vt:lpstr>
      <vt:lpstr>Bubble Sort</vt:lpstr>
      <vt:lpstr>Bubble Sort: Code</vt:lpstr>
      <vt:lpstr>Comparison of Sorting Algorithms</vt:lpstr>
      <vt:lpstr>Insertion Sort</vt:lpstr>
      <vt:lpstr>Insertion Sort</vt:lpstr>
      <vt:lpstr>Comparison of Sorting Algorithms</vt:lpstr>
      <vt:lpstr>QuickSort, MergeSort</vt:lpstr>
      <vt:lpstr>Quick Sort</vt:lpstr>
      <vt:lpstr>Quick Sort: Conceptual Overview</vt:lpstr>
      <vt:lpstr>Comparison of Sorting Algorithms</vt:lpstr>
      <vt:lpstr>Merge Sort</vt:lpstr>
      <vt:lpstr>Merge Sort: Conceptual Overview</vt:lpstr>
      <vt:lpstr>Comparison of Sorting Algorithms</vt:lpstr>
      <vt:lpstr>Built-in and Special Algorithms</vt:lpstr>
      <vt:lpstr>How to Choose a Sorting Algorithm</vt:lpstr>
      <vt:lpstr>Linear, Binary and Interpolation Search</vt:lpstr>
      <vt:lpstr>Search Algorithm</vt:lpstr>
      <vt:lpstr>Linear Search</vt:lpstr>
      <vt:lpstr>Binary Search</vt:lpstr>
      <vt:lpstr>Binary Search (Iterative): Code</vt:lpstr>
      <vt:lpstr>Interpolation Search</vt:lpstr>
      <vt:lpstr>Interpolation Search: Code</vt:lpstr>
      <vt:lpstr>Fisher-Yates Shuffle</vt:lpstr>
      <vt:lpstr>Shuffling</vt:lpstr>
      <vt:lpstr>Fisher–Yates Shuffle Algorithm: Code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subject>Software Development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2021-09-01T18:19:25Z</dcterms:modified>
  <cp:category>© SoftUni – https://softuni.org</cp:category>
</cp:coreProperties>
</file>