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89"/>
  </p:notesMasterIdLst>
  <p:handoutMasterIdLst>
    <p:handoutMasterId r:id="rId90"/>
  </p:handoutMasterIdLst>
  <p:sldIdLst>
    <p:sldId id="503" r:id="rId2"/>
    <p:sldId id="529" r:id="rId3"/>
    <p:sldId id="531" r:id="rId4"/>
    <p:sldId id="532" r:id="rId5"/>
    <p:sldId id="533" r:id="rId6"/>
    <p:sldId id="534" r:id="rId7"/>
    <p:sldId id="535" r:id="rId8"/>
    <p:sldId id="536" r:id="rId9"/>
    <p:sldId id="537" r:id="rId10"/>
    <p:sldId id="538" r:id="rId11"/>
    <p:sldId id="539" r:id="rId12"/>
    <p:sldId id="540" r:id="rId13"/>
    <p:sldId id="541" r:id="rId14"/>
    <p:sldId id="542" r:id="rId15"/>
    <p:sldId id="543" r:id="rId16"/>
    <p:sldId id="544" r:id="rId17"/>
    <p:sldId id="545" r:id="rId18"/>
    <p:sldId id="611" r:id="rId19"/>
    <p:sldId id="568" r:id="rId20"/>
    <p:sldId id="567" r:id="rId21"/>
    <p:sldId id="576" r:id="rId22"/>
    <p:sldId id="575" r:id="rId23"/>
    <p:sldId id="603" r:id="rId24"/>
    <p:sldId id="608" r:id="rId25"/>
    <p:sldId id="609" r:id="rId26"/>
    <p:sldId id="612" r:id="rId27"/>
    <p:sldId id="546" r:id="rId28"/>
    <p:sldId id="569" r:id="rId29"/>
    <p:sldId id="570" r:id="rId30"/>
    <p:sldId id="571" r:id="rId31"/>
    <p:sldId id="572" r:id="rId32"/>
    <p:sldId id="573" r:id="rId33"/>
    <p:sldId id="610" r:id="rId34"/>
    <p:sldId id="577" r:id="rId35"/>
    <p:sldId id="578" r:id="rId36"/>
    <p:sldId id="579" r:id="rId37"/>
    <p:sldId id="580" r:id="rId38"/>
    <p:sldId id="581" r:id="rId39"/>
    <p:sldId id="582" r:id="rId40"/>
    <p:sldId id="583" r:id="rId41"/>
    <p:sldId id="590" r:id="rId42"/>
    <p:sldId id="591" r:id="rId43"/>
    <p:sldId id="547" r:id="rId44"/>
    <p:sldId id="592" r:id="rId45"/>
    <p:sldId id="548" r:id="rId46"/>
    <p:sldId id="549" r:id="rId47"/>
    <p:sldId id="613" r:id="rId48"/>
    <p:sldId id="614" r:id="rId49"/>
    <p:sldId id="615" r:id="rId50"/>
    <p:sldId id="616" r:id="rId51"/>
    <p:sldId id="617" r:id="rId52"/>
    <p:sldId id="618" r:id="rId53"/>
    <p:sldId id="619" r:id="rId54"/>
    <p:sldId id="620" r:id="rId55"/>
    <p:sldId id="621" r:id="rId56"/>
    <p:sldId id="622" r:id="rId57"/>
    <p:sldId id="623" r:id="rId58"/>
    <p:sldId id="624" r:id="rId59"/>
    <p:sldId id="625" r:id="rId60"/>
    <p:sldId id="626" r:id="rId61"/>
    <p:sldId id="627" r:id="rId62"/>
    <p:sldId id="628" r:id="rId63"/>
    <p:sldId id="629" r:id="rId64"/>
    <p:sldId id="630" r:id="rId65"/>
    <p:sldId id="631" r:id="rId66"/>
    <p:sldId id="632" r:id="rId67"/>
    <p:sldId id="633" r:id="rId68"/>
    <p:sldId id="634" r:id="rId69"/>
    <p:sldId id="635" r:id="rId70"/>
    <p:sldId id="636" r:id="rId71"/>
    <p:sldId id="637" r:id="rId72"/>
    <p:sldId id="638" r:id="rId73"/>
    <p:sldId id="639" r:id="rId74"/>
    <p:sldId id="640" r:id="rId75"/>
    <p:sldId id="641" r:id="rId76"/>
    <p:sldId id="642" r:id="rId77"/>
    <p:sldId id="643" r:id="rId78"/>
    <p:sldId id="644" r:id="rId79"/>
    <p:sldId id="645" r:id="rId80"/>
    <p:sldId id="646" r:id="rId81"/>
    <p:sldId id="647" r:id="rId82"/>
    <p:sldId id="648" r:id="rId83"/>
    <p:sldId id="649" r:id="rId84"/>
    <p:sldId id="349" r:id="rId85"/>
    <p:sldId id="650" r:id="rId86"/>
    <p:sldId id="401" r:id="rId87"/>
    <p:sldId id="493" r:id="rId8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21C3B4F3-A5F7-4A5E-8984-35E7095EE45C}">
          <p14:sldIdLst>
            <p14:sldId id="503"/>
            <p14:sldId id="529"/>
          </p14:sldIdLst>
        </p14:section>
        <p14:section name="What is High-Quality Programming Code" id="{E44C4681-1979-44DA-B6A5-07C2674EC444}">
          <p14:sldIdLst>
            <p14:sldId id="531"/>
            <p14:sldId id="532"/>
            <p14:sldId id="533"/>
            <p14:sldId id="534"/>
            <p14:sldId id="535"/>
            <p14:sldId id="536"/>
          </p14:sldIdLst>
        </p14:section>
        <p14:section name="Code Conventions" id="{3E709DF6-4407-47C2-8D2C-4706B0F6916C}">
          <p14:sldIdLst>
            <p14:sldId id="537"/>
            <p14:sldId id="538"/>
            <p14:sldId id="539"/>
          </p14:sldIdLst>
        </p14:section>
        <p14:section name="Managing Complexity" id="{11B99BC7-0559-4DC3-950F-7A4BDC27385F}">
          <p14:sldIdLst>
            <p14:sldId id="540"/>
            <p14:sldId id="541"/>
            <p14:sldId id="542"/>
          </p14:sldIdLst>
        </p14:section>
        <p14:section name="Code Quality: Characteristics" id="{5136E94C-C266-43F8-BA1E-782184EFC3E8}">
          <p14:sldIdLst>
            <p14:sldId id="543"/>
            <p14:sldId id="544"/>
            <p14:sldId id="545"/>
            <p14:sldId id="611"/>
            <p14:sldId id="568"/>
            <p14:sldId id="567"/>
            <p14:sldId id="576"/>
            <p14:sldId id="575"/>
            <p14:sldId id="603"/>
            <p14:sldId id="608"/>
            <p14:sldId id="609"/>
            <p14:sldId id="612"/>
            <p14:sldId id="546"/>
            <p14:sldId id="569"/>
            <p14:sldId id="570"/>
            <p14:sldId id="571"/>
            <p14:sldId id="572"/>
            <p14:sldId id="573"/>
            <p14:sldId id="610"/>
            <p14:sldId id="577"/>
            <p14:sldId id="578"/>
            <p14:sldId id="579"/>
            <p14:sldId id="580"/>
            <p14:sldId id="581"/>
            <p14:sldId id="582"/>
            <p14:sldId id="583"/>
            <p14:sldId id="590"/>
            <p14:sldId id="591"/>
            <p14:sldId id="547"/>
            <p14:sldId id="592"/>
            <p14:sldId id="548"/>
            <p14:sldId id="549"/>
          </p14:sldIdLst>
        </p14:section>
        <p14:section name="What is Refactoring?" id="{90FEBBF1-97A0-452C-B9A4-3D05D3B3B6E0}">
          <p14:sldIdLst>
            <p14:sldId id="613"/>
            <p14:sldId id="614"/>
            <p14:sldId id="615"/>
            <p14:sldId id="616"/>
            <p14:sldId id="617"/>
            <p14:sldId id="618"/>
            <p14:sldId id="619"/>
          </p14:sldIdLst>
        </p14:section>
        <p14:section name="Code Smells" id="{B408F6FA-6DBA-4105-973E-7E232C6023F8}">
          <p14:sldIdLst>
            <p14:sldId id="620"/>
            <p14:sldId id="621"/>
            <p14:sldId id="622"/>
            <p14:sldId id="623"/>
            <p14:sldId id="624"/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</p14:sldIdLst>
        </p14:section>
        <p14:section name="Refactoring Patterns" id="{161F40A5-3A1B-4330-B218-315BE48AD53A}">
          <p14:sldIdLst>
            <p14:sldId id="634"/>
            <p14:sldId id="635"/>
            <p14:sldId id="636"/>
            <p14:sldId id="637"/>
            <p14:sldId id="638"/>
            <p14:sldId id="639"/>
            <p14:sldId id="640"/>
          </p14:sldIdLst>
        </p14:section>
        <p14:section name="Refactoring Levels" id="{5179F8EA-4347-4728-9FC8-64E6071658C6}">
          <p14:sldIdLst>
            <p14:sldId id="641"/>
            <p14:sldId id="642"/>
            <p14:sldId id="643"/>
            <p14:sldId id="644"/>
            <p14:sldId id="645"/>
            <p14:sldId id="646"/>
            <p14:sldId id="647"/>
            <p14:sldId id="648"/>
            <p14:sldId id="649"/>
          </p14:sldIdLst>
        </p14:section>
        <p14:section name="Conclusion" id="{D92A5ECF-F11F-455B-B54A-A16E4057D79E}">
          <p14:sldIdLst>
            <p14:sldId id="349"/>
            <p14:sldId id="650"/>
            <p14:sldId id="401"/>
            <p14:sldId id="493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44" autoAdjust="0"/>
    <p:restoredTop sz="95214" autoAdjust="0"/>
  </p:normalViewPr>
  <p:slideViewPr>
    <p:cSldViewPr showGuides="1">
      <p:cViewPr varScale="1">
        <p:scale>
          <a:sx n="95" d="100"/>
          <a:sy n="95" d="100"/>
        </p:scale>
        <p:origin x="158" y="4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3154" y="72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notesMaster" Target="notesMasters/notesMaster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handoutMaster" Target="handoutMasters/handoutMaster1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viewProps" Target="view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1.9.2021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BE6E5974-B6E7-456F-9E6E-1C13E5638F3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9837660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9576AE43-6211-468F-B801-A8ED55A4483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796905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AA1A6DF-6718-43C4-9504-465A93E79BD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05640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55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92C2AA8-3929-476D-8877-38A343DF38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720977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hdr" sz="quarter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4852" indent="-28263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30541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82758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34974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87191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39407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91624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43840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/>
              <a:t>Interpreter Pattern</a:t>
            </a:r>
          </a:p>
        </p:txBody>
      </p:sp>
      <p:sp>
        <p:nvSpPr>
          <p:cNvPr id="3277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34852" indent="-282635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30541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582758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34974" indent="-226108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487191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39407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391624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43840" indent="-226108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fld id="{AD408F3D-FBB0-498A-8B0D-59A89F24415E}" type="slidenum">
              <a:rPr lang="en-US"/>
              <a:pPr eaLnBrk="1" hangingPunct="1"/>
              <a:t>73</a:t>
            </a:fld>
            <a:endParaRPr lang="en-US" dirty="0"/>
          </a:p>
        </p:txBody>
      </p:sp>
      <p:sp>
        <p:nvSpPr>
          <p:cNvPr id="3277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3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bg-BG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D64CFD33-2117-479A-88AF-63E75230E86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67963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79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914F18BB-EC18-4D27-90C9-8D5EC7E471A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489922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B4F6EA-423E-42DF-9292-215E7D886C4E}" type="slidenum">
              <a:rPr lang="en-US" smtClean="0"/>
              <a:pPr/>
              <a:t>82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25361C4-0C9C-426B-BE39-ED2E2176F98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34739885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450B1DA5-B952-475D-9166-A4C4B00836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206273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85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8F470DC6-E4A3-49A8-A39D-7BDAB61B0AB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5644656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993B341-84A8-467A-AE94-724D5CFCB90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2395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3.png"/><Relationship Id="rId11" Type="http://schemas.openxmlformats.org/officeDocument/2006/relationships/image" Target="../media/image4.png"/><Relationship Id="rId5" Type="http://schemas.openxmlformats.org/officeDocument/2006/relationships/image" Target="../media/image12.png"/><Relationship Id="rId10" Type="http://schemas.openxmlformats.org/officeDocument/2006/relationships/image" Target="../media/image17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8.png"/><Relationship Id="rId7" Type="http://schemas.openxmlformats.org/officeDocument/2006/relationships/image" Target="../media/image20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9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4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ms229042.aspx" TargetMode="Externa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hyperlink" Target="https://sourcemaking.com/refactoring/smell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://stackoverflow.com/questions/184618/what-is-the-best-comment-in-source-code-you-have-ever-encountered?answertab=votes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factory.com/net/facade-design-patter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_rels/slide8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3.png"/><Relationship Id="rId4" Type="http://schemas.openxmlformats.org/officeDocument/2006/relationships/hyperlink" Target="https://softuni.bg/" TargetMode="Externa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Correctness, Readability, Maintainability, Testability, Refactoring</a:t>
            </a: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High-Quality Programming Code</a:t>
            </a:r>
            <a:endParaRPr lang="en-US" dirty="0"/>
          </a:p>
        </p:txBody>
      </p:sp>
      <p:sp>
        <p:nvSpPr>
          <p:cNvPr id="23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20"/>
          </p:nvPr>
        </p:nvSpPr>
        <p:spPr/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9"/>
          </p:nvPr>
        </p:nvSpPr>
        <p:spPr>
          <a:xfrm>
            <a:off x="671147" y="4876928"/>
            <a:ext cx="2951518" cy="506540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pic>
        <p:nvPicPr>
          <p:cNvPr id="53" name="Picture Placeholder 52"/>
          <p:cNvPicPr>
            <a:picLocks noGrp="1" noChangeAspect="1"/>
          </p:cNvPicPr>
          <p:nvPr>
            <p:ph type="pic" sz="quarter" idx="10"/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990" b="11990"/>
          <a:stretch>
            <a:fillRect/>
          </a:stretch>
        </p:blipFill>
        <p:spPr>
          <a:xfrm>
            <a:off x="553082" y="2460748"/>
            <a:ext cx="4642919" cy="1936503"/>
          </a:xfrm>
        </p:spPr>
      </p:pic>
    </p:spTree>
    <p:extLst>
      <p:ext uri="{BB962C8B-B14F-4D97-AF65-F5344CB8AC3E}">
        <p14:creationId xmlns:p14="http://schemas.microsoft.com/office/powerpoint/2010/main" val="3424051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Code conventions are formal guidelines about </a:t>
            </a:r>
            <a:br>
              <a:rPr lang="en-US" dirty="0"/>
            </a:br>
            <a:r>
              <a:rPr lang="en-US" dirty="0"/>
              <a:t>the style of the source code:</a:t>
            </a:r>
          </a:p>
          <a:p>
            <a:pPr lvl="1"/>
            <a:r>
              <a:rPr lang="en-US" dirty="0"/>
              <a:t>Code formatting conventions</a:t>
            </a:r>
          </a:p>
          <a:p>
            <a:pPr lvl="2"/>
            <a:r>
              <a:rPr lang="en-US" dirty="0"/>
              <a:t>Indentation, whitespace, etc.</a:t>
            </a:r>
          </a:p>
          <a:p>
            <a:pPr lvl="1"/>
            <a:r>
              <a:rPr lang="en-US" dirty="0"/>
              <a:t>Naming conventions</a:t>
            </a:r>
          </a:p>
          <a:p>
            <a:pPr lvl="2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PascalCase</a:t>
            </a:r>
            <a:r>
              <a:rPr lang="en-US" dirty="0"/>
              <a:t> or </a:t>
            </a:r>
            <a:r>
              <a:rPr lang="en-US" b="1" noProof="1">
                <a:solidFill>
                  <a:schemeClr val="bg1"/>
                </a:solidFill>
              </a:rPr>
              <a:t>camelCase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prefixes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suffixes</a:t>
            </a:r>
            <a:r>
              <a:rPr lang="en-US" dirty="0"/>
              <a:t>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Conventions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4868D0F-3C84-40B0-855A-18DB55950F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083751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  <a:p>
            <a:pPr lvl="1"/>
            <a:r>
              <a:rPr lang="en-US" dirty="0"/>
              <a:t>Using C# language features the right way - classes, interfaces, enumerations, structures, inheritance, exceptions, properties, events, constructors, fields, operators, etc.</a:t>
            </a:r>
          </a:p>
          <a:p>
            <a:r>
              <a:rPr lang="en-US" dirty="0"/>
              <a:t>Microsoft official C# code conventions</a:t>
            </a:r>
          </a:p>
          <a:p>
            <a:pPr lvl="1"/>
            <a:r>
              <a:rPr lang="en-US" dirty="0"/>
              <a:t>Design Guidelines for Developing Class Libraries:</a:t>
            </a:r>
            <a:br>
              <a:rPr lang="en-US" dirty="0"/>
            </a:br>
            <a:r>
              <a:rPr lang="en-US" dirty="0">
                <a:hlinkClick r:id="rId2"/>
              </a:rPr>
              <a:t>http://msdn.microsoft.com/en-us/library/ms229042.aspx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Conventions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330F2BA-68EA-489A-B751-60E2583AFD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0021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atom, cellular, dna, physics, science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181892" y="1394557"/>
            <a:ext cx="3828215" cy="2761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135108F-78E6-499C-86CB-C7F79E505A5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Managing Complexity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CDA63EAA-1F34-4B55-A3CC-60487A83552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Maximizing Program Effectiveness</a:t>
            </a:r>
          </a:p>
        </p:txBody>
      </p:sp>
    </p:spTree>
    <p:extLst>
      <p:ext uri="{BB962C8B-B14F-4D97-AF65-F5344CB8AC3E}">
        <p14:creationId xmlns:p14="http://schemas.microsoft.com/office/powerpoint/2010/main" val="2204756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Managing complexity</a:t>
            </a:r>
            <a:r>
              <a:rPr lang="en-US" dirty="0"/>
              <a:t> has a central role in software construction</a:t>
            </a:r>
          </a:p>
          <a:p>
            <a:pPr lvl="1"/>
            <a:r>
              <a:rPr lang="en-US" dirty="0"/>
              <a:t>Minimize the amount of complexity that anyone’s brain has to deal with at certain time</a:t>
            </a:r>
          </a:p>
          <a:p>
            <a:r>
              <a:rPr lang="en-US" dirty="0"/>
              <a:t>Architecture and design challenges</a:t>
            </a:r>
          </a:p>
          <a:p>
            <a:pPr lvl="1"/>
            <a:r>
              <a:rPr lang="en-US" dirty="0"/>
              <a:t>Design modules and classes to </a:t>
            </a:r>
            <a:r>
              <a:rPr lang="en-US" b="1" dirty="0">
                <a:solidFill>
                  <a:schemeClr val="bg1"/>
                </a:solidFill>
              </a:rPr>
              <a:t>reduce complexity</a:t>
            </a:r>
          </a:p>
          <a:p>
            <a:r>
              <a:rPr lang="en-US" dirty="0"/>
              <a:t>Code construction challenges</a:t>
            </a:r>
          </a:p>
          <a:p>
            <a:pPr lvl="1"/>
            <a:r>
              <a:rPr lang="en-US" dirty="0"/>
              <a:t>Apply </a:t>
            </a:r>
            <a:r>
              <a:rPr lang="en-US" b="1" dirty="0">
                <a:solidFill>
                  <a:schemeClr val="bg1"/>
                </a:solidFill>
              </a:rPr>
              <a:t>good software construction practices</a:t>
            </a:r>
            <a:r>
              <a:rPr lang="en-US" dirty="0"/>
              <a:t>: classes, methods, variables, naming, statements, error handling, formatting, comments, unit testing,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Complexity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63D5E2A-BEA0-476F-B500-51F319F334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309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en-US" dirty="0"/>
              <a:t>Key to being an </a:t>
            </a:r>
            <a:r>
              <a:rPr lang="en-US" b="1" dirty="0">
                <a:solidFill>
                  <a:schemeClr val="bg1"/>
                </a:solidFill>
              </a:rPr>
              <a:t>effective programmer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Maximizing the portion of a program that you can safely ignore</a:t>
            </a:r>
          </a:p>
          <a:p>
            <a:pPr lvl="2"/>
            <a:r>
              <a:rPr lang="en-US" dirty="0"/>
              <a:t>While working on any one section of code</a:t>
            </a:r>
          </a:p>
          <a:p>
            <a:pPr lvl="1"/>
            <a:r>
              <a:rPr lang="en-US" dirty="0"/>
              <a:t>Most practices discussed later propose ways to </a:t>
            </a:r>
            <a:r>
              <a:rPr lang="en-US" b="1" dirty="0">
                <a:solidFill>
                  <a:schemeClr val="bg1"/>
                </a:solidFill>
              </a:rPr>
              <a:t>achieve</a:t>
            </a:r>
            <a:r>
              <a:rPr lang="en-US" dirty="0"/>
              <a:t> this </a:t>
            </a:r>
            <a:r>
              <a:rPr lang="en-US" b="1" dirty="0">
                <a:solidFill>
                  <a:schemeClr val="bg1"/>
                </a:solidFill>
              </a:rPr>
              <a:t>important goal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Managing Complexity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2B0E8DB-A8D3-4BE8-BB7C-A9C865B7B8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4824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9F2A9-EA7D-45EA-A17B-0EC30F93E9E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Code Quality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807" y="1094712"/>
            <a:ext cx="2858385" cy="2858385"/>
          </a:xfrm>
          <a:prstGeom prst="rect">
            <a:avLst/>
          </a:prstGeom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3BBFC957-67FA-40D9-9BED-9CC828241C1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Key Characteristics</a:t>
            </a:r>
          </a:p>
        </p:txBody>
      </p:sp>
    </p:spTree>
    <p:extLst>
      <p:ext uri="{BB962C8B-B14F-4D97-AF65-F5344CB8AC3E}">
        <p14:creationId xmlns:p14="http://schemas.microsoft.com/office/powerpoint/2010/main" val="2307835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Correct behavior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Conforming to the </a:t>
            </a:r>
            <a:r>
              <a:rPr lang="en-US" b="1" dirty="0">
                <a:solidFill>
                  <a:schemeClr val="bg1"/>
                </a:solidFill>
              </a:rPr>
              <a:t>requirements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Stable</a:t>
            </a:r>
            <a:r>
              <a:rPr lang="en-US" dirty="0"/>
              <a:t>, no hangs, no crashes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Bug free</a:t>
            </a:r>
            <a:r>
              <a:rPr lang="en-US" b="1" dirty="0"/>
              <a:t> </a:t>
            </a:r>
            <a:r>
              <a:rPr lang="en-US" dirty="0"/>
              <a:t>– works as expected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Correct </a:t>
            </a:r>
            <a:r>
              <a:rPr lang="en-US" b="1" dirty="0">
                <a:solidFill>
                  <a:schemeClr val="bg1"/>
                </a:solidFill>
              </a:rPr>
              <a:t>response</a:t>
            </a:r>
            <a:r>
              <a:rPr lang="en-US" dirty="0"/>
              <a:t> to incorrect usage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Readable</a:t>
            </a:r>
            <a:r>
              <a:rPr lang="en-US" dirty="0"/>
              <a:t> – easy to read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Understandable</a:t>
            </a:r>
            <a:r>
              <a:rPr lang="en-US" dirty="0"/>
              <a:t> – self-documenting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Maintainable</a:t>
            </a:r>
            <a:r>
              <a:rPr lang="en-US" dirty="0"/>
              <a:t> – easy to modify when needed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Characteristics of High-Quality Code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FF2F5CB-C31C-4647-AD7E-27E4478F6EB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99091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Good </a:t>
            </a:r>
            <a:r>
              <a:rPr lang="en-US" b="1" dirty="0">
                <a:solidFill>
                  <a:schemeClr val="bg1"/>
                </a:solidFill>
              </a:rPr>
              <a:t>identifiers</a:t>
            </a:r>
            <a:r>
              <a:rPr lang="en-US" dirty="0"/>
              <a:t> names</a:t>
            </a:r>
          </a:p>
          <a:p>
            <a:pPr lvl="1"/>
            <a:r>
              <a:rPr lang="en-US" dirty="0"/>
              <a:t>Good names for variables, constants, methods, parameters, classes, structures, fields, properties, interfaces, structures, enumerations, namespaces, </a:t>
            </a:r>
          </a:p>
          <a:p>
            <a:r>
              <a:rPr lang="en-US" dirty="0"/>
              <a:t>High-quality classes, interfaces and class hierarchies</a:t>
            </a:r>
          </a:p>
          <a:p>
            <a:pPr lvl="1"/>
            <a:r>
              <a:rPr lang="en-US" dirty="0"/>
              <a:t>Good </a:t>
            </a:r>
            <a:r>
              <a:rPr lang="en-US" b="1" dirty="0">
                <a:solidFill>
                  <a:schemeClr val="bg1"/>
                </a:solidFill>
              </a:rPr>
              <a:t>abstraction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encapsulation</a:t>
            </a:r>
          </a:p>
          <a:p>
            <a:pPr lvl="1"/>
            <a:r>
              <a:rPr lang="en-US" dirty="0"/>
              <a:t>Correct use of </a:t>
            </a:r>
            <a:r>
              <a:rPr lang="en-US" b="1" dirty="0">
                <a:solidFill>
                  <a:schemeClr val="bg1"/>
                </a:solidFill>
              </a:rPr>
              <a:t>inheritance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polymorphism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Simplicity</a:t>
            </a:r>
            <a:r>
              <a:rPr lang="en-US" dirty="0"/>
              <a:t>, reusability, minimal complexity</a:t>
            </a:r>
          </a:p>
          <a:p>
            <a:pPr lvl="1"/>
            <a:r>
              <a:rPr lang="en-US" dirty="0"/>
              <a:t>Strong </a:t>
            </a:r>
            <a:r>
              <a:rPr lang="en-US" b="1" dirty="0">
                <a:solidFill>
                  <a:schemeClr val="bg1"/>
                </a:solidFill>
              </a:rPr>
              <a:t>cohesion</a:t>
            </a:r>
            <a:r>
              <a:rPr lang="en-US" dirty="0"/>
              <a:t>, loose </a:t>
            </a:r>
            <a:r>
              <a:rPr lang="en-US" b="1" dirty="0">
                <a:solidFill>
                  <a:schemeClr val="bg1"/>
                </a:solidFill>
              </a:rPr>
              <a:t>coupling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Characteristics of High-Quality Code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9665A64-AA77-4886-ABC2-71F1CD7D56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3933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9F2A9-EA7D-45EA-A17B-0EC30F93E9E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3BBFC957-67FA-40D9-9BED-9CC828241C1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449000"/>
            <a:ext cx="2528872" cy="2428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19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Tight </a:t>
            </a:r>
            <a:r>
              <a:rPr lang="en-US"/>
              <a:t>Coupling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4177" y="1356762"/>
            <a:ext cx="9065319" cy="446754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class MathParams 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public static double operand;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public static double result;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class MathUtil 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public static void Sqrt() 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MathParams.result = CalcSqrt(MathParams.operand);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MathParams.Operand = 64;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MathUtil.Sqrt();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Console.WriteLine(MathParams.result);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55AC7A0-6306-4D5F-BC12-A5E8181EDD8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1731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is High-Quality Code?</a:t>
            </a:r>
          </a:p>
          <a:p>
            <a:r>
              <a:rPr lang="en-US" dirty="0"/>
              <a:t>Code Conventions</a:t>
            </a:r>
          </a:p>
          <a:p>
            <a:r>
              <a:rPr lang="en-US" dirty="0"/>
              <a:t>Managing Complexity</a:t>
            </a:r>
          </a:p>
          <a:p>
            <a:r>
              <a:rPr lang="en-US" dirty="0"/>
              <a:t>Characteristics of Quality Code</a:t>
            </a:r>
          </a:p>
          <a:p>
            <a:r>
              <a:rPr lang="en-US" dirty="0"/>
              <a:t>Refactoring Principles, Patterns and Levels</a:t>
            </a:r>
          </a:p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Table of Contents</a:t>
            </a:r>
            <a:endParaRPr lang="en-US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89EE127-B28D-4E0A-8C5F-0598A1D6C1D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3914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Loose </a:t>
            </a:r>
            <a:r>
              <a:rPr lang="en-US"/>
              <a:t>Coupling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90114" y="1155703"/>
            <a:ext cx="8453277" cy="55503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class Report 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public bool LoadFromFile(string fileName) {…}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public bool SaveToFile(string fileName) {…}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class Printer 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public static int Print(Report report) {…}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class Program {    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static void Main()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Report myReport = new Report();          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myReport.LoadFromFile("C:\\DailyReport.rep");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  Printer.Print(myReport);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F915836-D02C-4E82-9614-52C40CB998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7554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Abstraction – Example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07282" y="1172053"/>
            <a:ext cx="7224144" cy="55339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public class Program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public string title;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public int size;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public Color color;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public void InitializeCommandStack();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public void PushCommand(Command command);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public Command PopCommand();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public void ShutdownCommandStack();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public void InitializeReportFormatting();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public void FormatReport(Report report);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public void PrintReport(Report report);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public void InitializeGlobalData();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public void ShutdownGlobalData();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/>
          <p:cNvSpPr>
            <a:spLocks noChangeArrowheads="1"/>
          </p:cNvSpPr>
          <p:nvPr/>
        </p:nvSpPr>
        <p:spPr bwMode="auto">
          <a:xfrm>
            <a:off x="4319354" y="1294792"/>
            <a:ext cx="3188263" cy="578882"/>
          </a:xfrm>
          <a:prstGeom prst="wedgeRoundRectCallout">
            <a:avLst>
              <a:gd name="adj1" fmla="val -57729"/>
              <a:gd name="adj2" fmla="val -2723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 this name good?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8112832" y="4676213"/>
            <a:ext cx="3453580" cy="1532334"/>
          </a:xfrm>
          <a:prstGeom prst="wedgeRoundRectCallout">
            <a:avLst>
              <a:gd name="adj1" fmla="val -66149"/>
              <a:gd name="adj2" fmla="val -1331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Does this class really have a single purpose?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69FC809-10EA-4DAC-8BBB-02770FA8AC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5443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Good Abstraction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4177" y="1172053"/>
            <a:ext cx="10158623" cy="553398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public class Font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public string Name { get; set; 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public float SizeInPoints { get; set; 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public FontStyle Style { get; set; 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public Font(string name, float sizeInPoints, FontStyle style)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this.Name = name;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this.SizeInPoints = sizeInPoints;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  this.Style = style;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public void DrawString(DrawingSurface surface, 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string str, int x, int y) { 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…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   public Size MeasureString(string str) { </a:t>
            </a:r>
            <a:r>
              <a:rPr lang="bg-BG" sz="2200" b="1" noProof="1">
                <a:latin typeface="Consolas" pitchFamily="49" charset="0"/>
                <a:cs typeface="Consolas" pitchFamily="49" charset="0"/>
              </a:rPr>
              <a:t>…</a:t>
            </a:r>
            <a:r>
              <a:rPr lang="en-US" sz="2200" b="1" noProof="1">
                <a:latin typeface="Consolas" pitchFamily="49" charset="0"/>
                <a:cs typeface="Consolas" pitchFamily="49" charset="0"/>
              </a:rPr>
              <a:t> 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2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0A7367C-1C26-47B0-BB1C-3CBE29968D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13451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Base class should </a:t>
            </a:r>
            <a:r>
              <a:rPr lang="en-US" b="1" dirty="0">
                <a:solidFill>
                  <a:schemeClr val="bg1"/>
                </a:solidFill>
              </a:rPr>
              <a:t>never</a:t>
            </a:r>
            <a:r>
              <a:rPr lang="en-US" dirty="0"/>
              <a:t> know about its children!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Coupling the Base Class with Its Child Classes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80460" y="1883017"/>
            <a:ext cx="10637980" cy="48230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public class Course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{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public override string ToString()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{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    StringBuilder result = new StringBuilder();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    …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    if (this is ILocalCourse)       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        result.Append("Lab = " + ((ILocalCourse)this).Lab);        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    if (this is IOffsiteCourse)        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        result.Append("Town = " + ((IOffsiteCourse)this).Town);        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    return result.ToString();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B736F7C-71AC-47C1-9710-BE27CEE240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65786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Extract the Repeating Code into Class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75752" y="1346417"/>
            <a:ext cx="10277778" cy="51785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public abstract class Course : ICourse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{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public string Name { get; set; }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public ITeacher Teacher { get; set; }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public override string ToString()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{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    StringBuilder sb = new StringBuilder();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    sb.Append(this.GetType().Name);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    sb.AppendFormat("(Name={0}", this.Name);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    if (!(this.Teacher == null))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        sb.AppendFormat("; Teacher={0}", this.Teacher.Name);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    return sb.ToString();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r>
              <a:rPr lang="en-US" sz="2200" b="1" noProof="1">
                <a:latin typeface="Consolas" pitchFamily="49" charset="0"/>
              </a:rPr>
              <a:t>} </a:t>
            </a:r>
            <a:r>
              <a:rPr lang="en-US" sz="2200" b="1" i="1" noProof="1">
                <a:solidFill>
                  <a:schemeClr val="accent2"/>
                </a:solidFill>
                <a:latin typeface="Consolas" pitchFamily="49" charset="0"/>
              </a:rPr>
              <a:t>// Continues on the next slide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5B8C595-49E6-4C9E-97F8-C0ADDDB7DA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4055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Extract the Repeating Code into Class (2)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584804" y="1332097"/>
            <a:ext cx="8827553" cy="537394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</a:rPr>
              <a:t>public class LocalCourse : Course, ILocalCourse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</a:rPr>
              <a:t>    public string Lab { get; set; }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</a:rPr>
              <a:t>    public override string ToString()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</a:rPr>
              <a:t>    {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</a:rPr>
              <a:t>        return base.ToString() + "; Lab=" + this.Lab + ")";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</a:rPr>
              <a:t>}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</a:rPr>
              <a:t>public class OffsiteCourse : Course, ILocalCourse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</a:rPr>
              <a:t>{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</a:rPr>
              <a:t>    public string Town { get; set; }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</a:rPr>
              <a:t>    public override string ToString()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</a:rPr>
              <a:t>    {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</a:rPr>
              <a:t>        return base.ToString() + "; Town=" + this.Town + ")";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r>
              <a:rPr lang="en-US" sz="2000" b="1" noProof="1">
                <a:latin typeface="Consolas" pitchFamily="49" charset="0"/>
              </a:rPr>
              <a:t>}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9F9A35F-D446-4F47-835D-49296AAF9E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8302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Always use </a:t>
            </a:r>
            <a:r>
              <a:rPr lang="en-US" b="1" noProof="1">
                <a:solidFill>
                  <a:schemeClr val="bg1"/>
                </a:solidFill>
              </a:rPr>
              <a:t>this.XXX</a:t>
            </a:r>
            <a:r>
              <a:rPr lang="en-US" dirty="0"/>
              <a:t> instead of </a:t>
            </a:r>
            <a:r>
              <a:rPr lang="en-US" b="1" dirty="0">
                <a:solidFill>
                  <a:schemeClr val="bg1"/>
                </a:solidFill>
              </a:rPr>
              <a:t>XXX</a:t>
            </a:r>
            <a:r>
              <a:rPr lang="en-US" dirty="0"/>
              <a:t> to access members within the class: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Missing "This" for Local Members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29957" y="2243077"/>
            <a:ext cx="6615060" cy="369053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public class Course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{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    public string Name { get; set; }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	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    public Course(string name)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    {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        Name = name;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</a:pPr>
            <a:r>
              <a:rPr lang="en-US" sz="2400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2874009" y="5157889"/>
            <a:ext cx="3221991" cy="578882"/>
          </a:xfrm>
          <a:prstGeom prst="wedgeRoundRectCallout">
            <a:avLst>
              <a:gd name="adj1" fmla="val -63078"/>
              <a:gd name="adj2" fmla="val -6028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800" b="1" noProof="1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Use </a:t>
            </a:r>
            <a:r>
              <a:rPr lang="en-US" sz="2800" b="1" noProof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this.Name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46A282C8-2B98-4724-9AAD-303176CE38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808246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High-quality methods</a:t>
            </a:r>
          </a:p>
          <a:p>
            <a:pPr lvl="1"/>
            <a:r>
              <a:rPr lang="en-US" dirty="0"/>
              <a:t>Reduced complexity, improved readability</a:t>
            </a:r>
          </a:p>
          <a:p>
            <a:pPr lvl="1"/>
            <a:r>
              <a:rPr lang="en-US" dirty="0"/>
              <a:t>Good method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and parameter names</a:t>
            </a:r>
          </a:p>
          <a:p>
            <a:pPr lvl="1"/>
            <a:r>
              <a:rPr lang="en-US" dirty="0"/>
              <a:t>Strong cohesion, loose coupling</a:t>
            </a:r>
          </a:p>
          <a:p>
            <a:r>
              <a:rPr lang="en-US" dirty="0"/>
              <a:t>Variables, data, expressions and constants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Minimal</a:t>
            </a:r>
            <a:r>
              <a:rPr lang="en-US" dirty="0"/>
              <a:t> variable </a:t>
            </a:r>
            <a:r>
              <a:rPr lang="en-US" b="1" dirty="0">
                <a:solidFill>
                  <a:schemeClr val="bg1"/>
                </a:solidFill>
              </a:rPr>
              <a:t>scope</a:t>
            </a:r>
            <a:r>
              <a:rPr lang="en-US" dirty="0"/>
              <a:t>, span, live time</a:t>
            </a:r>
          </a:p>
          <a:p>
            <a:pPr lvl="1"/>
            <a:r>
              <a:rPr lang="en-US" dirty="0"/>
              <a:t>Simple </a:t>
            </a:r>
            <a:r>
              <a:rPr lang="en-US" b="1" dirty="0">
                <a:solidFill>
                  <a:schemeClr val="bg1"/>
                </a:solidFill>
              </a:rPr>
              <a:t>expressions</a:t>
            </a:r>
          </a:p>
          <a:p>
            <a:pPr lvl="1"/>
            <a:r>
              <a:rPr lang="en-US" dirty="0"/>
              <a:t>Correctly used </a:t>
            </a:r>
            <a:r>
              <a:rPr lang="en-US" b="1" dirty="0">
                <a:solidFill>
                  <a:schemeClr val="bg1"/>
                </a:solidFill>
              </a:rPr>
              <a:t>constants</a:t>
            </a:r>
          </a:p>
          <a:p>
            <a:pPr lvl="1"/>
            <a:r>
              <a:rPr lang="en-US" dirty="0"/>
              <a:t>Correctly organized </a:t>
            </a:r>
            <a:r>
              <a:rPr lang="en-US" b="1" dirty="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Characteristics of High-Quality Code (3)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62B13E5-DE71-4DFF-8071-C1AF34028E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3215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Functional cohesion</a:t>
            </a:r>
            <a:r>
              <a:rPr lang="en-US" dirty="0"/>
              <a:t> (independent function)</a:t>
            </a:r>
          </a:p>
          <a:p>
            <a:pPr lvl="1"/>
            <a:r>
              <a:rPr lang="en-US" dirty="0"/>
              <a:t>Method performs certain well-defined calculation and returns a single result</a:t>
            </a:r>
          </a:p>
          <a:p>
            <a:pPr lvl="1"/>
            <a:r>
              <a:rPr lang="en-US" dirty="0"/>
              <a:t>The entire input is passed through parameters and the entire output is returned as result</a:t>
            </a:r>
          </a:p>
          <a:p>
            <a:pPr lvl="1"/>
            <a:r>
              <a:rPr lang="en-US" dirty="0"/>
              <a:t>No external dependencies or side effects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Acceptable Types of Cohesion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22046" y="4793032"/>
            <a:ext cx="4610922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Math.Sqrt(value) </a:t>
            </a:r>
            <a:r>
              <a:rPr lang="en-US" sz="2000" b="1" noProof="1">
                <a:latin typeface="Consolas" pitchFamily="49" charset="0"/>
                <a:cs typeface="Consolas" pitchFamily="49" charset="0"/>
                <a:sym typeface="Wingdings" pitchFamily="2" charset="2"/>
              </a:rPr>
              <a:t> square root</a:t>
            </a:r>
            <a:endParaRPr lang="en-US" sz="2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22045" y="6046114"/>
            <a:ext cx="6035685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string.Substring(str, startIndex, length)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1322046" y="5436514"/>
            <a:ext cx="3675256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char.IsLetterOrDigit(ch)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CA6642DF-2057-4665-A863-5CE8DB5D36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767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Sequential cohesion </a:t>
            </a:r>
            <a:r>
              <a:rPr lang="en-US" dirty="0"/>
              <a:t>(algorithm)</a:t>
            </a:r>
          </a:p>
          <a:p>
            <a:pPr lvl="1"/>
            <a:r>
              <a:rPr lang="en-US" dirty="0"/>
              <a:t>Method performs certain sequence of operations to perform a single task and achieve certain result</a:t>
            </a:r>
          </a:p>
          <a:p>
            <a:pPr lvl="2"/>
            <a:r>
              <a:rPr lang="en-US" dirty="0"/>
              <a:t>It encapsulates an algorithm</a:t>
            </a:r>
          </a:p>
          <a:p>
            <a:pPr lvl="1"/>
            <a:r>
              <a:rPr lang="en-US" dirty="0"/>
              <a:t>Example: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Connect to mail server</a:t>
            </a:r>
          </a:p>
          <a:p>
            <a:pPr lvl="2"/>
            <a:r>
              <a:rPr lang="en-US" dirty="0"/>
              <a:t>Send message headers</a:t>
            </a:r>
          </a:p>
          <a:p>
            <a:pPr lvl="2"/>
            <a:r>
              <a:rPr lang="en-US" dirty="0"/>
              <a:t>Send message body</a:t>
            </a:r>
          </a:p>
          <a:p>
            <a:pPr lvl="2"/>
            <a:r>
              <a:rPr lang="en-US" dirty="0"/>
              <a:t>Disconnect from the server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Acceptable Types of Cohesion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26000" y="3879000"/>
            <a:ext cx="5182803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SendEmail(recipient, subject, body)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32D37DE-F72E-480C-BC79-6ABDECB9DD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13576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6760A-A7B4-4907-966A-DCBAF11A47C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High-Quality Programming Code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757EFC47-3313-401A-8EC6-8D5AA05E252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729" y="1078775"/>
            <a:ext cx="3480540" cy="3480540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07C4C364-F7EE-4C58-B1DB-13C041913CC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What is It?</a:t>
            </a:r>
          </a:p>
        </p:txBody>
      </p:sp>
    </p:spTree>
    <p:extLst>
      <p:ext uri="{BB962C8B-B14F-4D97-AF65-F5344CB8AC3E}">
        <p14:creationId xmlns:p14="http://schemas.microsoft.com/office/powerpoint/2010/main" val="3564533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lnSpc>
                <a:spcPct val="100000"/>
              </a:lnSpc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Communicational cohesion </a:t>
            </a:r>
            <a:r>
              <a:rPr lang="en-US" dirty="0"/>
              <a:t>(common data)</a:t>
            </a:r>
            <a:endParaRPr lang="en-US" dirty="0">
              <a:solidFill>
                <a:schemeClr val="accent5">
                  <a:lumMod val="20000"/>
                  <a:lumOff val="80000"/>
                </a:schemeClr>
              </a:solidFill>
            </a:endParaRPr>
          </a:p>
          <a:p>
            <a:pPr lvl="1">
              <a:lnSpc>
                <a:spcPct val="100000"/>
              </a:lnSpc>
            </a:pPr>
            <a:r>
              <a:rPr lang="en-US" sz="2800" dirty="0"/>
              <a:t>A set of operations used to process certain data and produce a result</a:t>
            </a:r>
          </a:p>
          <a:p>
            <a:pPr lvl="1">
              <a:lnSpc>
                <a:spcPct val="100000"/>
              </a:lnSpc>
            </a:pPr>
            <a:r>
              <a:rPr lang="en-US" sz="2800" dirty="0"/>
              <a:t>Example:</a:t>
            </a:r>
          </a:p>
          <a:p>
            <a:pPr lvl="2">
              <a:lnSpc>
                <a:spcPct val="100000"/>
              </a:lnSpc>
            </a:pPr>
            <a:endParaRPr lang="en-US" sz="2600" dirty="0"/>
          </a:p>
          <a:p>
            <a:pPr marL="1715706" lvl="3" indent="-457200">
              <a:lnSpc>
                <a:spcPct val="100000"/>
              </a:lnSpc>
            </a:pPr>
            <a:r>
              <a:rPr lang="en-US" sz="2600" dirty="0"/>
              <a:t>Retrieve input data from database</a:t>
            </a:r>
          </a:p>
          <a:p>
            <a:pPr marL="1715706" lvl="3" indent="-457200">
              <a:lnSpc>
                <a:spcPct val="100000"/>
              </a:lnSpc>
            </a:pPr>
            <a:r>
              <a:rPr lang="en-US" sz="2600" dirty="0"/>
              <a:t>Perform internal calculations over retrieved data</a:t>
            </a:r>
          </a:p>
          <a:p>
            <a:pPr marL="1715706" lvl="3" indent="-457200">
              <a:lnSpc>
                <a:spcPct val="100000"/>
              </a:lnSpc>
            </a:pPr>
            <a:r>
              <a:rPr lang="en-US" sz="2600" dirty="0"/>
              <a:t>Build the report</a:t>
            </a:r>
          </a:p>
          <a:p>
            <a:pPr marL="1715706" lvl="3" indent="-457200">
              <a:lnSpc>
                <a:spcPct val="100000"/>
              </a:lnSpc>
            </a:pPr>
            <a:r>
              <a:rPr lang="en-US" sz="2600" dirty="0"/>
              <a:t>Format the report as Excel worksheet</a:t>
            </a:r>
          </a:p>
          <a:p>
            <a:pPr marL="1715706" lvl="3" indent="-457200">
              <a:lnSpc>
                <a:spcPct val="100000"/>
              </a:lnSpc>
            </a:pPr>
            <a:r>
              <a:rPr lang="en-US" sz="2600" dirty="0"/>
              <a:t>Display the Excel worksheet on the screen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Acceptable Types of Cohesion (3)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17869" y="2955830"/>
            <a:ext cx="6305676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DisplayAnnualExpensesReport(int employeeId)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7186B03-A49C-4D57-A2B3-4014623FDE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98192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>
                <a:solidFill>
                  <a:schemeClr val="bg1"/>
                </a:solidFill>
              </a:rPr>
              <a:t>Temporal cohesion </a:t>
            </a:r>
            <a:r>
              <a:rPr lang="en-US" dirty="0"/>
              <a:t>(time related activities)</a:t>
            </a:r>
          </a:p>
          <a:p>
            <a:pPr lvl="1"/>
            <a:r>
              <a:rPr lang="en-US" dirty="0"/>
              <a:t>Operations that are generally not related but need to happen in a certain moment</a:t>
            </a:r>
          </a:p>
          <a:p>
            <a:pPr lvl="1"/>
            <a:r>
              <a:rPr lang="en-US" dirty="0"/>
              <a:t>Examples:</a:t>
            </a:r>
          </a:p>
          <a:p>
            <a:pPr lvl="1"/>
            <a:endParaRPr lang="en-US" dirty="0"/>
          </a:p>
          <a:p>
            <a:pPr lvl="2"/>
            <a:r>
              <a:rPr lang="en-US" dirty="0"/>
              <a:t>Load user settings</a:t>
            </a:r>
          </a:p>
          <a:p>
            <a:pPr lvl="2"/>
            <a:r>
              <a:rPr lang="en-US" dirty="0"/>
              <a:t>Check for updates</a:t>
            </a:r>
          </a:p>
          <a:p>
            <a:pPr lvl="2"/>
            <a:r>
              <a:rPr lang="en-US" dirty="0"/>
              <a:t>Load all invoices from the database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Sequence of actions to handle the event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Acceptable Types of Cohesion (4)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46140" y="3372508"/>
            <a:ext cx="3516827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InitializeApplication()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52885" y="5634064"/>
            <a:ext cx="3102157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ButtonConfirmClick()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3A8E2FCE-172F-4C35-9E28-1C4A53D12A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1965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Logical cohesion</a:t>
            </a:r>
          </a:p>
          <a:p>
            <a:pPr lvl="1"/>
            <a:r>
              <a:rPr lang="en-US" dirty="0"/>
              <a:t>Performs a different operation depending on an input parameter</a:t>
            </a:r>
          </a:p>
          <a:p>
            <a:pPr lvl="1"/>
            <a:r>
              <a:rPr lang="en-US" dirty="0"/>
              <a:t>Incorrect example: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Can be acceptable in event handlers</a:t>
            </a:r>
          </a:p>
          <a:p>
            <a:pPr lvl="2"/>
            <a:r>
              <a:rPr lang="en-US" dirty="0"/>
              <a:t>E.g. the </a:t>
            </a:r>
            <a:r>
              <a:rPr lang="en-US" b="1" noProof="1">
                <a:solidFill>
                  <a:schemeClr val="bg1"/>
                </a:solidFill>
              </a:rPr>
              <a:t>KeyDown</a:t>
            </a:r>
            <a:r>
              <a:rPr lang="en-US" dirty="0"/>
              <a:t> event in Windows Forms)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Unacceptable Cohesion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90601" y="2889505"/>
            <a:ext cx="7336535" cy="24802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object ReadAll(int operationCode)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if (operationCode == 1) … // Read person name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else if (operationCode == 2) … // Read address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else if (operationCode == 3) … // Read date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…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D04E2CD-5F3E-41B6-91E9-A54D57117F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90872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Coincidental cohesion (spaghetti)</a:t>
            </a:r>
          </a:p>
          <a:p>
            <a:pPr lvl="1"/>
            <a:r>
              <a:rPr lang="en-US" dirty="0"/>
              <a:t>Not related (random) operations grouped in a method for unclear reason</a:t>
            </a:r>
          </a:p>
          <a:p>
            <a:pPr lvl="1"/>
            <a:r>
              <a:rPr lang="en-US" dirty="0"/>
              <a:t>Incorrect example: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Prepares annual incomes report for given customer</a:t>
            </a:r>
          </a:p>
          <a:p>
            <a:pPr lvl="2"/>
            <a:r>
              <a:rPr lang="en-US" dirty="0"/>
              <a:t>Sorts an array of integers in increasing order</a:t>
            </a:r>
          </a:p>
          <a:p>
            <a:pPr lvl="2"/>
            <a:r>
              <a:rPr lang="en-US" dirty="0"/>
              <a:t>Calculates the square root of given number</a:t>
            </a:r>
          </a:p>
          <a:p>
            <a:pPr lvl="2"/>
            <a:r>
              <a:rPr lang="en-US" dirty="0"/>
              <a:t>Converts given MP3 file into WMA format</a:t>
            </a:r>
          </a:p>
          <a:p>
            <a:pPr lvl="2"/>
            <a:r>
              <a:rPr lang="en-US" dirty="0"/>
              <a:t>Sends email to given customer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Unacceptable Cohesion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26000" y="3339000"/>
            <a:ext cx="10363149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HandleStuff(customerId, int[], ref sqrtValue, mp3FileName, emailAddress)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C3D75047-8F4D-4082-A4E6-9267BEE22D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470016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</a:rPr>
              <a:t>loose coupling</a:t>
            </a:r>
            <a:r>
              <a:rPr lang="en-US" dirty="0"/>
              <a:t>?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Minimal dependences </a:t>
            </a:r>
            <a:r>
              <a:rPr lang="en-US" dirty="0"/>
              <a:t>of the method on the other parts of the source code</a:t>
            </a:r>
          </a:p>
          <a:p>
            <a:pPr lvl="1"/>
            <a:r>
              <a:rPr lang="en-US" dirty="0"/>
              <a:t>Minimal dependences on the class members or external classes and their members</a:t>
            </a:r>
          </a:p>
          <a:p>
            <a:pPr lvl="1"/>
            <a:r>
              <a:rPr lang="en-US" dirty="0"/>
              <a:t>No side effects</a:t>
            </a:r>
          </a:p>
          <a:p>
            <a:pPr lvl="1"/>
            <a:r>
              <a:rPr lang="en-US" dirty="0"/>
              <a:t>If the coupling is loose, we can easily reuse a method or group of methods in a new project</a:t>
            </a:r>
          </a:p>
          <a:p>
            <a:pPr>
              <a:buClr>
                <a:schemeClr val="tx1"/>
              </a:buClr>
            </a:pPr>
            <a:r>
              <a:rPr lang="en-US" dirty="0"/>
              <a:t>Tight coupling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spaghetti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Loose Coupling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09F26CE-3400-4022-BB43-7DD9349772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04047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b="1" dirty="0">
                <a:solidFill>
                  <a:schemeClr val="bg1"/>
                </a:solidFill>
              </a:rPr>
              <a:t>ideal coupling</a:t>
            </a:r>
          </a:p>
          <a:p>
            <a:pPr lvl="1"/>
            <a:r>
              <a:rPr lang="en-US" dirty="0"/>
              <a:t>A methods depends only on its parameters</a:t>
            </a:r>
          </a:p>
          <a:p>
            <a:pPr lvl="1"/>
            <a:r>
              <a:rPr lang="en-US" dirty="0"/>
              <a:t>Does not have any other input or output</a:t>
            </a:r>
          </a:p>
          <a:p>
            <a:pPr lvl="1"/>
            <a:r>
              <a:rPr lang="en-US" dirty="0"/>
              <a:t>Example: </a:t>
            </a:r>
            <a:r>
              <a:rPr lang="en-US" b="1" noProof="1">
                <a:solidFill>
                  <a:schemeClr val="bg1"/>
                </a:solidFill>
              </a:rPr>
              <a:t>Math.Sqrt()</a:t>
            </a:r>
          </a:p>
          <a:p>
            <a:r>
              <a:rPr lang="en-US" dirty="0"/>
              <a:t>Real world</a:t>
            </a:r>
          </a:p>
          <a:p>
            <a:pPr lvl="1"/>
            <a:r>
              <a:rPr lang="en-US" dirty="0"/>
              <a:t>Complex software cannot avoid coupling but could make it as loose as possible</a:t>
            </a:r>
          </a:p>
          <a:p>
            <a:pPr lvl="1"/>
            <a:r>
              <a:rPr lang="en-US" dirty="0"/>
              <a:t>Example: complex encryption algorithm performs initialization, encryption, finalization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Loose Coupling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7DDCBC7D-905C-4120-8235-15B2FD58E5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1599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Intentionally increased coupling for more flexibility</a:t>
            </a:r>
            <a:br>
              <a:rPr lang="en-US" dirty="0"/>
            </a:br>
            <a:r>
              <a:rPr lang="en-US" dirty="0"/>
              <a:t>(.NET cryptography API):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Coupling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54202" y="2455524"/>
            <a:ext cx="7984998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byte[] EncryptAES(byte[] inputData, byte[] secretKey) 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Rijndael cryptoAlg = new RijndaelManaged();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cryptoAlg.Key = secretKey;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cryptoAlg.GenerateIV();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MemoryStream destStream = new MemoryStream();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CryptoStream csEncryptor = new CryptoStream(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destStream, cryptoAlg.CreateEncryptor(),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CryptoStreamMode.Write);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csEncryptor.Write(inputData, 0, inputData.Length);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csEncryptor.FlushFinalBlock();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return destStream.ToArray();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A81FA1EF-82FF-4557-A3E1-0F256996A7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4181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reduce coupling we can make </a:t>
            </a:r>
            <a:r>
              <a:rPr lang="en-US" b="1" dirty="0">
                <a:solidFill>
                  <a:schemeClr val="bg1"/>
                </a:solidFill>
              </a:rPr>
              <a:t>utility classes</a:t>
            </a:r>
          </a:p>
          <a:p>
            <a:pPr lvl="1"/>
            <a:r>
              <a:rPr lang="en-US" dirty="0"/>
              <a:t>Hide the complex logic and provide simple straightforward interface (a.k.a. </a:t>
            </a:r>
            <a:r>
              <a:rPr lang="en-US" dirty="0">
                <a:solidFill>
                  <a:schemeClr val="bg1"/>
                </a:solidFill>
              </a:rPr>
              <a:t>façade</a:t>
            </a:r>
            <a:r>
              <a:rPr lang="en-US" dirty="0"/>
              <a:t>):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Loose Coupling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8391" y="3270593"/>
            <a:ext cx="8627946" cy="31265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byte[] EncryptAES(byte[] inputData, byte[] secretKey)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MemoryStream inputStream = new MemoryStream(inputData);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MemoryStream outputStream = new MemoryStream();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EncryptionUtils.EncryptAES(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inputStream, outputStream, secretKey);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byte[] encryptedData = outputStream.ToArray();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return encryptedData;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BB5FF63-89A0-42F1-83AB-AD2A27CD13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949322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Passing parameters through class fields</a:t>
            </a:r>
          </a:p>
          <a:p>
            <a:pPr lvl="1"/>
            <a:r>
              <a:rPr lang="en-US" dirty="0"/>
              <a:t>Typical example of tight coupling</a:t>
            </a:r>
          </a:p>
          <a:p>
            <a:pPr lvl="1"/>
            <a:r>
              <a:rPr lang="en-US" dirty="0"/>
              <a:t>Don't do this unless you have a good reason!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Tight Coupling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17626" y="3270596"/>
            <a:ext cx="8262579" cy="312659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class Sumator 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public int a, b;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int Sum()    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return a + b;   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static void Main() 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Sumator sumator = new Sumator() { a = 3, b = 5 };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Console.WriteLine(sumator.Sum());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B5864091-D611-4DA7-97BA-D2A18DB90A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09998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Say, we have a large piece of software</a:t>
            </a:r>
          </a:p>
          <a:p>
            <a:pPr lvl="1"/>
            <a:r>
              <a:rPr lang="en-US" dirty="0"/>
              <a:t>We need to update subsystems and the subsystems are not really independent</a:t>
            </a:r>
          </a:p>
          <a:p>
            <a:pPr lvl="1"/>
            <a:r>
              <a:rPr lang="en-US" dirty="0"/>
              <a:t>E.g. a change in filtering affects sorting, </a:t>
            </a:r>
            <a:r>
              <a:rPr lang="en-US" dirty="0" err="1"/>
              <a:t>etc</a:t>
            </a:r>
            <a:r>
              <a:rPr lang="en-US" dirty="0"/>
              <a:t>: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Tight Coupling in Real World Code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915751" y="3703479"/>
            <a:ext cx="5558201" cy="248026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class GlobalManager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public void UpdateSorting() {…}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public void UpdateFiltering() {…}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public void UpdateData() {…}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public void UpdateAll () {…}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4E6B1F53-04AA-4E31-994A-EF05F965FF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689535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/>
              <a:t>What does this code do? Is it correct?</a:t>
            </a:r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Quality is Important?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92614" y="1983462"/>
            <a:ext cx="10154043" cy="449353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static void Main()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int value=010, i=5, w;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switch(value){case 10:w=5;Console.WriteLine(w);break;case 9:i=0;break;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      case 8:Console.WriteLine("8 ");break;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 default:Console.WriteLine("def ");{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	        Console.WriteLine("hoho ");	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     for (int k = 0; k &lt; i; k++, Console.WriteLine(k - 'f'));break;} { Console.WriteLine("loop!"); }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398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F5E4493A-799F-4DAD-A87C-1415A86538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964034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dirty="0"/>
              <a:t>Say, we have an application consisting of two layers: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 not update top-down and bottom-up from a single method!</a:t>
            </a:r>
          </a:p>
          <a:p>
            <a:pPr lvl="1"/>
            <a:r>
              <a:rPr lang="en-US" dirty="0"/>
              <a:t>E.g. </a:t>
            </a:r>
            <a:r>
              <a:rPr lang="en-US" b="1" noProof="1">
                <a:solidFill>
                  <a:schemeClr val="bg1"/>
                </a:solidFill>
              </a:rPr>
              <a:t>RemoveCustomer()</a:t>
            </a:r>
            <a:r>
              <a:rPr lang="en-US" dirty="0"/>
              <a:t> method in the </a:t>
            </a:r>
            <a:r>
              <a:rPr lang="en-US" b="1" noProof="1">
                <a:solidFill>
                  <a:schemeClr val="bg1"/>
                </a:solidFill>
              </a:rPr>
              <a:t>DataLayer</a:t>
            </a:r>
            <a:r>
              <a:rPr lang="en-US" dirty="0"/>
              <a:t> changes also the presentation layer</a:t>
            </a:r>
          </a:p>
          <a:p>
            <a:pPr lvl="1"/>
            <a:r>
              <a:rPr lang="en-US" dirty="0"/>
              <a:t>Better use a notification (observer pattern / event)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Cohesion Problems in Real-World Code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3707951" y="3283537"/>
            <a:ext cx="4469236" cy="52646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Data Layer</a:t>
            </a:r>
          </a:p>
        </p:txBody>
      </p:sp>
      <p:sp>
        <p:nvSpPr>
          <p:cNvPr id="8" name="Rectangle 7"/>
          <p:cNvSpPr/>
          <p:nvPr/>
        </p:nvSpPr>
        <p:spPr>
          <a:xfrm>
            <a:off x="3707951" y="1836805"/>
            <a:ext cx="4469236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ctr"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Presentation Layer</a:t>
            </a:r>
          </a:p>
        </p:txBody>
      </p:sp>
      <p:sp>
        <p:nvSpPr>
          <p:cNvPr id="9" name="Up-Down Arrow 8"/>
          <p:cNvSpPr/>
          <p:nvPr/>
        </p:nvSpPr>
        <p:spPr>
          <a:xfrm>
            <a:off x="5591582" y="2491377"/>
            <a:ext cx="507868" cy="685800"/>
          </a:xfrm>
          <a:prstGeom prst="upDown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urved Down Arrow 9"/>
          <p:cNvSpPr/>
          <p:nvPr/>
        </p:nvSpPr>
        <p:spPr>
          <a:xfrm rot="16200000">
            <a:off x="1688928" y="2092021"/>
            <a:ext cx="1905000" cy="1320456"/>
          </a:xfrm>
          <a:prstGeom prst="curvedDown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urved Down Arrow 10"/>
          <p:cNvSpPr/>
          <p:nvPr/>
        </p:nvSpPr>
        <p:spPr>
          <a:xfrm rot="5400000">
            <a:off x="8253110" y="2197272"/>
            <a:ext cx="1981200" cy="1320456"/>
          </a:xfrm>
          <a:prstGeom prst="curvedDownArrow">
            <a:avLst/>
          </a:prstGeom>
          <a:solidFill>
            <a:schemeClr val="tx1">
              <a:lumMod val="40000"/>
              <a:lumOff val="60000"/>
            </a:schemeClr>
          </a:solidFill>
          <a:ln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1">
            <a:schemeClr val="accent4"/>
          </a:lnRef>
          <a:fillRef idx="3">
            <a:schemeClr val="accent4"/>
          </a:fillRef>
          <a:effectRef idx="2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14ED0DB7-D126-4367-8310-527F15BB88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2393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should we pass an object containing few values and when these values separately?</a:t>
            </a:r>
          </a:p>
          <a:p>
            <a:pPr lvl="1"/>
            <a:r>
              <a:rPr lang="en-US" dirty="0"/>
              <a:t>Sometime we pass an object and use only a single field of it</a:t>
            </a:r>
          </a:p>
          <a:p>
            <a:pPr lvl="1"/>
            <a:r>
              <a:rPr lang="en-US" dirty="0"/>
              <a:t>Is this a good practice?</a:t>
            </a:r>
          </a:p>
          <a:p>
            <a:pPr lvl="1"/>
            <a:r>
              <a:rPr lang="en-US" dirty="0"/>
              <a:t>Examples: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Look at the method's level of abstraction</a:t>
            </a:r>
          </a:p>
          <a:p>
            <a:pPr lvl="2"/>
            <a:r>
              <a:rPr lang="en-US" dirty="0"/>
              <a:t>Is it intended to operate with employees of with rates and months? </a:t>
            </a:r>
            <a:r>
              <a:rPr lang="en-US" dirty="0">
                <a:sym typeface="Wingdings" pitchFamily="2" charset="2"/>
              </a:rPr>
              <a:t></a:t>
            </a:r>
            <a:r>
              <a:rPr lang="en-US" dirty="0"/>
              <a:t> the first is incorrect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Pass Entire Object or Its Fields?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317384" y="3944735"/>
            <a:ext cx="6872392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CalculateSalary(Employee employee, int months);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317384" y="4599000"/>
            <a:ext cx="6032419" cy="54127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CalculateSalary(double rate, int months);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D1B2B38-B111-4A7D-A565-50F5C527B2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4949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Limit the number of parameters to </a:t>
            </a:r>
            <a:r>
              <a:rPr lang="en-US" b="1" dirty="0">
                <a:solidFill>
                  <a:schemeClr val="bg1"/>
                </a:solidFill>
              </a:rPr>
              <a:t>7 (+/-2)</a:t>
            </a:r>
          </a:p>
          <a:p>
            <a:pPr lvl="1"/>
            <a:r>
              <a:rPr lang="en-US" dirty="0"/>
              <a:t>7 is a "magic" number in psychology</a:t>
            </a:r>
          </a:p>
          <a:p>
            <a:pPr lvl="1"/>
            <a:r>
              <a:rPr lang="en-US" dirty="0"/>
              <a:t>Human brain cannot process more than 7 (+/-2) things in the same time</a:t>
            </a:r>
          </a:p>
          <a:p>
            <a:r>
              <a:rPr lang="en-US" dirty="0"/>
              <a:t>If the parameters need to be too many, </a:t>
            </a:r>
            <a:br>
              <a:rPr lang="en-US" dirty="0"/>
            </a:br>
            <a:r>
              <a:rPr lang="en-US" dirty="0"/>
              <a:t>reconsider the method's intent</a:t>
            </a:r>
          </a:p>
          <a:p>
            <a:pPr lvl="1"/>
            <a:r>
              <a:rPr lang="en-US" dirty="0"/>
              <a:t>D</a:t>
            </a:r>
            <a:r>
              <a:rPr lang="en-US" dirty="0">
                <a:sym typeface="Wingdings" pitchFamily="2" charset="2"/>
              </a:rPr>
              <a:t>oes it have a clear intent?</a:t>
            </a:r>
            <a:endParaRPr lang="en-US" dirty="0"/>
          </a:p>
          <a:p>
            <a:pPr lvl="1"/>
            <a:r>
              <a:rPr lang="en-US" dirty="0"/>
              <a:t>Consider extracting few of the parameters in a new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How Many Parameters a Method Should Have?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FDB6F44-5893-4A18-84D2-26D8FA8DBD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1696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Correctly used </a:t>
            </a:r>
            <a:r>
              <a:rPr lang="en-US" b="1" dirty="0">
                <a:solidFill>
                  <a:schemeClr val="bg1"/>
                </a:solidFill>
              </a:rPr>
              <a:t>control structures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if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switch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Simple </a:t>
            </a:r>
            <a:r>
              <a:rPr lang="en-US" b="1" dirty="0">
                <a:solidFill>
                  <a:schemeClr val="bg1"/>
                </a:solidFill>
              </a:rPr>
              <a:t>statements</a:t>
            </a:r>
          </a:p>
          <a:p>
            <a:pPr lvl="1"/>
            <a:r>
              <a:rPr lang="en-US" dirty="0"/>
              <a:t>Simple </a:t>
            </a:r>
            <a:r>
              <a:rPr lang="en-US" b="1" dirty="0">
                <a:solidFill>
                  <a:schemeClr val="bg1"/>
                </a:solidFill>
              </a:rPr>
              <a:t>conditional</a:t>
            </a:r>
            <a:r>
              <a:rPr lang="en-US" dirty="0"/>
              <a:t> statements and simple conditions</a:t>
            </a:r>
          </a:p>
          <a:p>
            <a:pPr lvl="1"/>
            <a:r>
              <a:rPr lang="en-US" dirty="0"/>
              <a:t>Well organized </a:t>
            </a:r>
            <a:r>
              <a:rPr lang="en-US" b="1" dirty="0">
                <a:solidFill>
                  <a:schemeClr val="bg1"/>
                </a:solidFill>
              </a:rPr>
              <a:t>loops</a:t>
            </a:r>
            <a:r>
              <a:rPr lang="en-US" dirty="0"/>
              <a:t> without deep nesting</a:t>
            </a:r>
          </a:p>
          <a:p>
            <a:r>
              <a:rPr lang="en-US" dirty="0"/>
              <a:t>Good code formatting</a:t>
            </a:r>
          </a:p>
          <a:p>
            <a:pPr lvl="1"/>
            <a:r>
              <a:rPr lang="en-US" dirty="0"/>
              <a:t>Reflecting the </a:t>
            </a:r>
            <a:r>
              <a:rPr lang="en-US" b="1" dirty="0">
                <a:solidFill>
                  <a:schemeClr val="bg1"/>
                </a:solidFill>
              </a:rPr>
              <a:t>logical structure</a:t>
            </a:r>
            <a:r>
              <a:rPr lang="en-US" dirty="0"/>
              <a:t> of the program</a:t>
            </a:r>
          </a:p>
          <a:p>
            <a:pPr lvl="1"/>
            <a:r>
              <a:rPr lang="en-US" dirty="0"/>
              <a:t>Good formatting of classes, methods, blocks, whitespace, long lines, alignment, etc.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Characteristics of High-Quality Code (4)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58B149B-505F-4ABF-B79E-D24955613A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12906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long should a method be?</a:t>
            </a:r>
          </a:p>
          <a:p>
            <a:pPr lvl="1"/>
            <a:r>
              <a:rPr lang="en-US" dirty="0"/>
              <a:t>There is no specific restriction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Avoid methods longer </a:t>
            </a:r>
            <a:r>
              <a:rPr lang="en-US" b="1" dirty="0">
                <a:solidFill>
                  <a:schemeClr val="bg1"/>
                </a:solidFill>
              </a:rPr>
              <a:t>than one screen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30 lines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Long methods are not always bad</a:t>
            </a:r>
          </a:p>
          <a:p>
            <a:pPr lvl="2"/>
            <a:r>
              <a:rPr lang="en-US" dirty="0"/>
              <a:t>Be sure you have a good reason for their length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Cohesion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coupling</a:t>
            </a:r>
            <a:r>
              <a:rPr lang="en-US" dirty="0"/>
              <a:t> are more important </a:t>
            </a:r>
            <a:br>
              <a:rPr lang="en-US" dirty="0"/>
            </a:br>
            <a:r>
              <a:rPr lang="en-US" dirty="0"/>
              <a:t>than the method length!</a:t>
            </a:r>
          </a:p>
          <a:p>
            <a:pPr lvl="1"/>
            <a:r>
              <a:rPr lang="en-US" dirty="0"/>
              <a:t>Long methods often contain portions that could be extracted as separate methods with good names and clear intent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 Length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EC6F5CB-9538-4411-AD3A-ECC6F3EC23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50188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High-quality documentation and comments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Effective </a:t>
            </a:r>
            <a:r>
              <a:rPr lang="en-US" b="1" dirty="0">
                <a:solidFill>
                  <a:schemeClr val="bg1"/>
                </a:solidFill>
              </a:rPr>
              <a:t>comments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Self-documenting</a:t>
            </a:r>
            <a:r>
              <a:rPr lang="en-US" dirty="0"/>
              <a:t>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Defensive</a:t>
            </a:r>
            <a:r>
              <a:rPr lang="en-US" dirty="0"/>
              <a:t> programming and exceptions</a:t>
            </a:r>
          </a:p>
          <a:p>
            <a:pPr lvl="1"/>
            <a:r>
              <a:rPr lang="en-US" dirty="0"/>
              <a:t>Ubiquitous use of defensive programming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Well </a:t>
            </a:r>
            <a:r>
              <a:rPr lang="en-US" b="1" dirty="0">
                <a:solidFill>
                  <a:schemeClr val="bg1"/>
                </a:solidFill>
              </a:rPr>
              <a:t>organized</a:t>
            </a:r>
            <a:r>
              <a:rPr lang="en-US" dirty="0"/>
              <a:t> exception handling</a:t>
            </a:r>
          </a:p>
          <a:p>
            <a:r>
              <a:rPr lang="en-US" dirty="0"/>
              <a:t>Code tuning and optimization</a:t>
            </a:r>
          </a:p>
          <a:p>
            <a:pPr lvl="1"/>
            <a:r>
              <a:rPr lang="en-US" dirty="0"/>
              <a:t>Quality code instead of good performance</a:t>
            </a:r>
          </a:p>
          <a:p>
            <a:pPr lvl="1"/>
            <a:r>
              <a:rPr lang="en-US" dirty="0"/>
              <a:t>Code performance when required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Characteristics of High-Quality Code (5)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948A819-F8B5-4781-9D87-145B5E752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81314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Following the corporate code conventions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Formatting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style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naming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Domain-specific best practices</a:t>
            </a:r>
          </a:p>
          <a:p>
            <a:r>
              <a:rPr lang="en-US" dirty="0"/>
              <a:t>Well tested and reviewed</a:t>
            </a:r>
          </a:p>
          <a:p>
            <a:pPr lvl="1"/>
            <a:r>
              <a:rPr lang="en-US" dirty="0"/>
              <a:t>Testable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Well designed </a:t>
            </a:r>
            <a:r>
              <a:rPr lang="en-US" b="1" dirty="0">
                <a:solidFill>
                  <a:schemeClr val="bg1"/>
                </a:solidFill>
              </a:rPr>
              <a:t>unit tests</a:t>
            </a:r>
          </a:p>
          <a:p>
            <a:pPr lvl="2"/>
            <a:r>
              <a:rPr lang="en-US" dirty="0"/>
              <a:t>Tests for all scenarios</a:t>
            </a:r>
          </a:p>
          <a:p>
            <a:pPr lvl="2"/>
            <a:r>
              <a:rPr lang="en-US" dirty="0"/>
              <a:t>High code coverage</a:t>
            </a:r>
          </a:p>
          <a:p>
            <a:pPr lvl="1"/>
            <a:r>
              <a:rPr lang="en-US" dirty="0"/>
              <a:t>Passed code reviews and inspections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Key Characteristics of High-Quality Code (6)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38D00998-1E2C-45D3-B0FB-F4F9A3EA33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75514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40669-1405-45C1-994E-8D327604E35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Refactoring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6526" y="1194918"/>
            <a:ext cx="2649206" cy="3006191"/>
          </a:xfrm>
          <a:prstGeom prst="rect">
            <a:avLst/>
          </a:prstGeom>
        </p:spPr>
      </p:pic>
      <p:sp>
        <p:nvSpPr>
          <p:cNvPr id="5" name="Subtitle 4">
            <a:extLst>
              <a:ext uri="{FF2B5EF4-FFF2-40B4-BE49-F238E27FC236}">
                <a16:creationId xmlns:a16="http://schemas.microsoft.com/office/drawing/2014/main" id="{6CB9D10F-F549-475B-BDFD-57FEB3466F0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What is It?</a:t>
            </a:r>
          </a:p>
        </p:txBody>
      </p:sp>
    </p:spTree>
    <p:extLst>
      <p:ext uri="{BB962C8B-B14F-4D97-AF65-F5344CB8AC3E}">
        <p14:creationId xmlns:p14="http://schemas.microsoft.com/office/powerpoint/2010/main" val="130334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192001" y="4724400"/>
            <a:ext cx="11804822" cy="19970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dirty="0"/>
              <a:t>A step by step process that turns the bad code into good code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Based on "refactoring patterns" </a:t>
            </a:r>
            <a:r>
              <a:rPr lang="en-US" dirty="0">
                <a:sym typeface="Wingdings" panose="05000000000000000000" pitchFamily="2" charset="2"/>
              </a:rPr>
              <a:t> well-known recipes for improving the code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Refactoring?</a:t>
            </a:r>
            <a:endParaRPr lang="en-US" dirty="0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100903" y="1493445"/>
            <a:ext cx="5987018" cy="27209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80000" tIns="108000" rIns="180000" bIns="72000">
            <a:spAutoFit/>
          </a:bodyPr>
          <a:lstStyle>
            <a:lvl1pPr marL="282575" indent="-282575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Char char=""/>
              <a:tabLst>
                <a:tab pos="282575" algn="l"/>
              </a:tabLst>
              <a:defRPr sz="3200" b="1" kern="1200">
                <a:solidFill>
                  <a:srgbClr val="EBFFD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6302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8FD600"/>
              </a:buClr>
              <a:buFont typeface="Wingdings 2" pitchFamily="18" charset="2"/>
              <a:buChar char=""/>
              <a:defRPr sz="30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22338" indent="-27305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FAD9F"/>
              </a:buClr>
              <a:buFont typeface="Wingdings 2" pitchFamily="18" charset="2"/>
              <a:buChar char=""/>
              <a:defRPr sz="2800" b="1" kern="1200">
                <a:solidFill>
                  <a:srgbClr val="F5FFC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187450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FACF82"/>
              </a:buClr>
              <a:buFont typeface="Wingdings 2" pitchFamily="18" charset="2"/>
              <a:buChar char=""/>
              <a:defRPr sz="26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425575" indent="-228600" algn="l" rtl="0" eaLnBrk="0" fontAlgn="base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46A6BD"/>
              </a:buClr>
              <a:buFont typeface="Wingdings 2" pitchFamily="18" charset="2"/>
              <a:buChar char=""/>
              <a:defRPr sz="2400" b="1" kern="1200">
                <a:solidFill>
                  <a:schemeClr val="tx1">
                    <a:lumMod val="40000"/>
                    <a:lumOff val="6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1673352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/>
              <a:buChar char="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11096" indent="-22860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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21408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22576" indent="-182880" algn="l" rtl="0" eaLnBrk="1" latinLnBrk="0" hangingPunct="1">
              <a:spcBef>
                <a:spcPct val="20000"/>
              </a:spcBef>
              <a:buClr>
                <a:schemeClr val="tx2"/>
              </a:buClr>
              <a:buFont typeface="Wingdings 2"/>
              <a:buChar char="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None/>
            </a:pPr>
            <a:r>
              <a:rPr lang="en-US" noProof="1">
                <a:solidFill>
                  <a:schemeClr val="tx2"/>
                </a:solidFill>
                <a:effectLst/>
                <a:cs typeface="Consolas" pitchFamily="49" charset="0"/>
              </a:rPr>
              <a:t>Refactoring means "</a:t>
            </a:r>
            <a:r>
              <a:rPr lang="en-US" noProof="1">
                <a:solidFill>
                  <a:schemeClr val="bg1"/>
                </a:solidFill>
                <a:effectLst/>
                <a:cs typeface="Consolas" pitchFamily="49" charset="0"/>
              </a:rPr>
              <a:t>to improve the design and quality of existing source code without changing its external behavior</a:t>
            </a:r>
            <a:r>
              <a:rPr lang="en-US" noProof="1">
                <a:solidFill>
                  <a:schemeClr val="tx2"/>
                </a:solidFill>
                <a:effectLst/>
                <a:cs typeface="Consolas" pitchFamily="49" charset="0"/>
              </a:rPr>
              <a:t>".</a:t>
            </a:r>
          </a:p>
          <a:p>
            <a:pPr marL="0" indent="0" algn="r">
              <a:lnSpc>
                <a:spcPct val="100000"/>
              </a:lnSpc>
              <a:spcAft>
                <a:spcPct val="0"/>
              </a:spcAft>
              <a:buNone/>
            </a:pPr>
            <a:r>
              <a:rPr lang="en-US" i="1" noProof="1">
                <a:solidFill>
                  <a:schemeClr val="tx1"/>
                </a:solidFill>
                <a:effectLst/>
                <a:cs typeface="Consolas" pitchFamily="49" charset="0"/>
              </a:rPr>
              <a:t>Martin Fowler</a:t>
            </a:r>
            <a:endParaRPr lang="bg-BG" i="1" noProof="1">
              <a:solidFill>
                <a:schemeClr val="tx1"/>
              </a:solidFill>
              <a:effectLst/>
              <a:cs typeface="Consolas" pitchFamily="49" charset="0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2705523-8A63-4730-93A3-E2E72590E7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5039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</a:t>
            </a:r>
            <a:r>
              <a:rPr lang="en-US" b="1" dirty="0">
                <a:solidFill>
                  <a:schemeClr val="bg1"/>
                </a:solidFill>
              </a:rPr>
              <a:t>refactoring</a:t>
            </a:r>
            <a:r>
              <a:rPr lang="en-US" dirty="0"/>
              <a:t> of the source code?</a:t>
            </a:r>
          </a:p>
          <a:p>
            <a:pPr lvl="1"/>
            <a:r>
              <a:rPr lang="en-US" dirty="0"/>
              <a:t>Improving the design and quality of existing source code without changing its behavior</a:t>
            </a:r>
          </a:p>
          <a:p>
            <a:pPr lvl="1"/>
            <a:r>
              <a:rPr lang="en-US" dirty="0"/>
              <a:t>Step by step process that turns the bad code into good code (if possible)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Why</a:t>
            </a:r>
            <a:r>
              <a:rPr lang="en-US" dirty="0"/>
              <a:t> we need refactoring?</a:t>
            </a:r>
          </a:p>
          <a:p>
            <a:pPr lvl="1"/>
            <a:r>
              <a:rPr lang="en-US" dirty="0"/>
              <a:t>Code constantly changes and its quality constantly degrades (unless refactored)</a:t>
            </a:r>
          </a:p>
          <a:p>
            <a:pPr lvl="1"/>
            <a:r>
              <a:rPr lang="en-US" dirty="0"/>
              <a:t>Requirements often change and code needs to be changed to follow them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Refactoring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AAC068A-8B68-4D8A-9AAE-0A4131AB08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643861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Now the code is formatted, but is still unclear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Quality is Important? (2)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626601" y="1873949"/>
            <a:ext cx="7940930" cy="48320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int value = 010, i = 5, w;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switch (value)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case 10: w = 5; Console.WriteLine(w);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case 9: i = 0;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case 8: Console.WriteLine("8 ");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default: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Console.WriteLine("def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Console.WriteLine("hoho 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for (int k = 0; k &lt; i; k++,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 Console.WriteLine(k - 'f')) 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 break;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200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Console.WriteLine("loop!");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4195C77-6F36-4855-A52A-520DEA90DB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6987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Bad smells in the code</a:t>
            </a:r>
            <a:r>
              <a:rPr lang="en-US" dirty="0"/>
              <a:t> indicate need of refactoring</a:t>
            </a:r>
          </a:p>
          <a:p>
            <a:pPr>
              <a:buClr>
                <a:schemeClr val="tx1"/>
              </a:buClr>
            </a:pPr>
            <a:r>
              <a:rPr lang="en-US" dirty="0"/>
              <a:t>Refactor: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To make adding a new function easier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As part of the process of fixing bugs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When reviewing someone else's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Have technical debt (or any problematic code)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When doing test-driven development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tests</a:t>
            </a:r>
            <a:r>
              <a:rPr lang="en-US" dirty="0"/>
              <a:t> guarantee that refactoring does not change the behavior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If there are no unit tests, write them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When to Refactor?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14634A1-6BE9-4C1C-997E-E5F0F18EB2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582510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Keep it simple (</a:t>
            </a:r>
            <a:r>
              <a:rPr lang="en-US" b="1" dirty="0">
                <a:solidFill>
                  <a:schemeClr val="bg1"/>
                </a:solidFill>
              </a:rPr>
              <a:t>KISS</a:t>
            </a:r>
            <a:r>
              <a:rPr lang="en-US" dirty="0"/>
              <a:t> principle)</a:t>
            </a:r>
          </a:p>
          <a:p>
            <a:pPr>
              <a:buClr>
                <a:schemeClr val="tx1"/>
              </a:buClr>
            </a:pPr>
            <a:r>
              <a:rPr lang="en-US" dirty="0"/>
              <a:t>Avoid duplication (</a:t>
            </a:r>
            <a:r>
              <a:rPr lang="en-US" b="1" dirty="0">
                <a:solidFill>
                  <a:schemeClr val="bg1"/>
                </a:solidFill>
              </a:rPr>
              <a:t>DRY</a:t>
            </a:r>
            <a:r>
              <a:rPr lang="en-US" dirty="0"/>
              <a:t> principle)</a:t>
            </a:r>
          </a:p>
          <a:p>
            <a:r>
              <a:rPr lang="en-US" dirty="0"/>
              <a:t>Make it expressive (self-documenting, comments, etc.)</a:t>
            </a:r>
          </a:p>
          <a:p>
            <a:pPr>
              <a:buClr>
                <a:schemeClr val="tx1"/>
              </a:buClr>
            </a:pPr>
            <a:r>
              <a:rPr lang="en-US" dirty="0"/>
              <a:t>Reduce overall code (</a:t>
            </a:r>
            <a:r>
              <a:rPr lang="en-US" b="1" dirty="0">
                <a:solidFill>
                  <a:schemeClr val="bg1"/>
                </a:solidFill>
              </a:rPr>
              <a:t>KISS</a:t>
            </a:r>
            <a:r>
              <a:rPr lang="en-US" dirty="0"/>
              <a:t> principle)</a:t>
            </a:r>
          </a:p>
          <a:p>
            <a:r>
              <a:rPr lang="en-US" dirty="0"/>
              <a:t>Separate concerns (decoupling)</a:t>
            </a:r>
          </a:p>
          <a:p>
            <a:r>
              <a:rPr lang="en-US" dirty="0"/>
              <a:t>Appropriate level of abstraction (work through abstractions)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Boy scout</a:t>
            </a:r>
            <a:r>
              <a:rPr lang="en-US" dirty="0"/>
              <a:t> rule</a:t>
            </a:r>
          </a:p>
          <a:p>
            <a:pPr lvl="1"/>
            <a:r>
              <a:rPr lang="en-US" dirty="0"/>
              <a:t>Leave your code better than you found it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Refactoring: Main Principles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137D8A4-074E-48B0-9C75-4512248EE8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06829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Save the code you start with</a:t>
            </a:r>
          </a:p>
          <a:p>
            <a:pPr lvl="1"/>
            <a:r>
              <a:rPr lang="en-US" dirty="0"/>
              <a:t>Check-in or backup the current code</a:t>
            </a:r>
          </a:p>
          <a:p>
            <a:r>
              <a:rPr lang="en-US" dirty="0"/>
              <a:t>Prepare tests to assure the behavior after the code is refactored</a:t>
            </a:r>
          </a:p>
          <a:p>
            <a:pPr lvl="1"/>
            <a:r>
              <a:rPr lang="en-US" dirty="0"/>
              <a:t>Unit tests / characterization tests</a:t>
            </a:r>
          </a:p>
          <a:p>
            <a:r>
              <a:rPr lang="en-US" dirty="0"/>
              <a:t>Do refactoring one at a time</a:t>
            </a:r>
          </a:p>
          <a:p>
            <a:pPr lvl="1"/>
            <a:r>
              <a:rPr lang="en-US" dirty="0"/>
              <a:t>Keep refactoring small</a:t>
            </a:r>
          </a:p>
          <a:p>
            <a:pPr lvl="1"/>
            <a:r>
              <a:rPr lang="en-US" dirty="0"/>
              <a:t>Don't underestimate small changes</a:t>
            </a:r>
          </a:p>
          <a:p>
            <a:r>
              <a:rPr lang="en-US" dirty="0"/>
              <a:t>Run the tests and they should pass / else revert</a:t>
            </a:r>
          </a:p>
          <a:p>
            <a:r>
              <a:rPr lang="en-US" dirty="0"/>
              <a:t>Check-in (into the source control system)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Refactoring: the Typical Process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874D97E-03EB-4361-9836-F3F2411710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744693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Keep refactoring small</a:t>
            </a:r>
          </a:p>
          <a:p>
            <a:r>
              <a:rPr lang="en-US" dirty="0"/>
              <a:t>One at a time</a:t>
            </a:r>
          </a:p>
          <a:p>
            <a:r>
              <a:rPr lang="en-US" dirty="0"/>
              <a:t>Make a checklist</a:t>
            </a:r>
          </a:p>
          <a:p>
            <a:r>
              <a:rPr lang="en-US" dirty="0"/>
              <a:t>Make a "later" / TODO list</a:t>
            </a:r>
          </a:p>
          <a:p>
            <a:r>
              <a:rPr lang="en-US" dirty="0"/>
              <a:t>Check-in / commit frequently</a:t>
            </a:r>
          </a:p>
          <a:p>
            <a:r>
              <a:rPr lang="en-US" dirty="0"/>
              <a:t>Add tests cases</a:t>
            </a:r>
          </a:p>
          <a:p>
            <a:r>
              <a:rPr lang="en-US" dirty="0"/>
              <a:t>Review the results</a:t>
            </a:r>
          </a:p>
          <a:p>
            <a:pPr lvl="1"/>
            <a:r>
              <a:rPr lang="en-US" dirty="0"/>
              <a:t>Pair programming</a:t>
            </a:r>
          </a:p>
          <a:p>
            <a:r>
              <a:rPr lang="en-US" dirty="0"/>
              <a:t>Use tools (Visual Studio + add-ins / Eclipse + plugins / others)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Refactoring Tips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FDBFBA8-6FCB-4537-B848-7AD185FC9B0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98057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24FA6-918E-4C17-BB23-79DDAC98319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Code Smells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443" y="761209"/>
            <a:ext cx="2359113" cy="3673140"/>
          </a:xfrm>
          <a:prstGeom prst="rect">
            <a:avLst/>
          </a:prstGeom>
        </p:spPr>
      </p:pic>
      <p:sp>
        <p:nvSpPr>
          <p:cNvPr id="7" name="Subtitle 6">
            <a:extLst>
              <a:ext uri="{FF2B5EF4-FFF2-40B4-BE49-F238E27FC236}">
                <a16:creationId xmlns:a16="http://schemas.microsoft.com/office/drawing/2014/main" id="{7A9BE2C1-958A-441D-A01A-7737755285E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What? How Can Code "Smell"?</a:t>
            </a:r>
          </a:p>
        </p:txBody>
      </p:sp>
    </p:spTree>
    <p:extLst>
      <p:ext uri="{BB962C8B-B14F-4D97-AF65-F5344CB8AC3E}">
        <p14:creationId xmlns:p14="http://schemas.microsoft.com/office/powerpoint/2010/main" val="16790114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Code smells</a:t>
            </a:r>
            <a:r>
              <a:rPr lang="en-US" dirty="0"/>
              <a:t> == certain structures in the code that suggest the possibility of refactoring</a:t>
            </a:r>
          </a:p>
          <a:p>
            <a:pPr>
              <a:buClr>
                <a:schemeClr val="tx1"/>
              </a:buClr>
            </a:pPr>
            <a:r>
              <a:rPr lang="en-US" dirty="0"/>
              <a:t>Types of code smells: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 bloaters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 obfuscators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Object-oriented abusers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Change preventers</a:t>
            </a:r>
          </a:p>
          <a:p>
            <a:pPr lvl="2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Dispensables</a:t>
            </a:r>
          </a:p>
          <a:p>
            <a:pPr lvl="2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 couplers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Smells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4633800" y="5893924"/>
            <a:ext cx="6934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hlinkClick r:id="rId3"/>
              </a:rPr>
              <a:t>https://sourcemaking.com/refactoring/smells</a:t>
            </a:r>
            <a:endParaRPr lang="en-US" sz="2800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B7B9F40-6F43-4C98-BB1A-4A0C9B0602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58176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Long method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Small methods are always better (easy naming, understanding, less duplicate code)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Large class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Too many instance variables or methods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Violating "Single Responsibility" principle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Primitive obsession</a:t>
            </a:r>
            <a:r>
              <a:rPr lang="en-US" dirty="0"/>
              <a:t> (overused primitives)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Over-use of primitive values, instead of better abstraction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Can be extracted in separate class with encapsulated validation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Smells: the Bloaters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9E9C7B4-4C79-42D0-85FA-CEB52FBBF5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99941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Long parameter list</a:t>
            </a:r>
            <a:r>
              <a:rPr lang="en-US" dirty="0"/>
              <a:t> (</a:t>
            </a:r>
            <a:r>
              <a:rPr lang="en-US" b="1" dirty="0">
                <a:solidFill>
                  <a:schemeClr val="bg1"/>
                </a:solidFill>
              </a:rPr>
              <a:t>in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out</a:t>
            </a:r>
            <a:r>
              <a:rPr lang="en-US" dirty="0"/>
              <a:t> / </a:t>
            </a:r>
            <a:r>
              <a:rPr lang="en-US" b="1" dirty="0">
                <a:solidFill>
                  <a:schemeClr val="bg1"/>
                </a:solidFill>
              </a:rPr>
              <a:t>ref</a:t>
            </a:r>
            <a:r>
              <a:rPr lang="en-US" dirty="0"/>
              <a:t> parameters)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May indicate procedural rather than OO style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May be the method is doing too much things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clumps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set of data are always used together, but not organized together</a:t>
            </a:r>
            <a:endParaRPr lang="bg-BG" dirty="0"/>
          </a:p>
          <a:p>
            <a:pPr lvl="1">
              <a:buClr>
                <a:schemeClr val="tx1"/>
              </a:buClr>
            </a:pPr>
            <a:r>
              <a:rPr lang="en-US" dirty="0"/>
              <a:t>E.g. credit card fields in the </a:t>
            </a:r>
            <a:r>
              <a:rPr lang="en-US" b="1" dirty="0">
                <a:solidFill>
                  <a:schemeClr val="bg1"/>
                </a:solidFill>
              </a:rPr>
              <a:t>Order</a:t>
            </a:r>
            <a:r>
              <a:rPr lang="en-US" dirty="0"/>
              <a:t> class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Combinatorial explosion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Ex. </a:t>
            </a:r>
            <a:r>
              <a:rPr lang="en-US" b="1" noProof="1">
                <a:solidFill>
                  <a:schemeClr val="bg1"/>
                </a:solidFill>
              </a:rPr>
              <a:t>ListCars()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</a:rPr>
              <a:t>ListByRegion()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</a:rPr>
              <a:t>ListByManufacturer()</a:t>
            </a:r>
            <a:r>
              <a:rPr lang="en-US" dirty="0"/>
              <a:t>, </a:t>
            </a:r>
            <a:r>
              <a:rPr lang="en-US" b="1" noProof="1">
                <a:solidFill>
                  <a:schemeClr val="bg1"/>
                </a:solidFill>
              </a:rPr>
              <a:t>ListByManufacturerAndRegion()</a:t>
            </a:r>
            <a:r>
              <a:rPr lang="en-US" dirty="0"/>
              <a:t>, etc.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Solution may be the </a:t>
            </a:r>
            <a:r>
              <a:rPr lang="en-US" b="1" dirty="0">
                <a:solidFill>
                  <a:schemeClr val="bg1"/>
                </a:solidFill>
              </a:rPr>
              <a:t>Interpreter</a:t>
            </a:r>
            <a:r>
              <a:rPr lang="en-US" dirty="0"/>
              <a:t> pattern (LINQ)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Smells: the Bloaters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EA96A97-9EB8-4277-9A5E-616861A7F9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9907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Oddball solution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different way of solving a common problem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Not using consistency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Solution: Substitute algorithm or use an </a:t>
            </a:r>
            <a:r>
              <a:rPr lang="en-US" b="1" dirty="0">
                <a:solidFill>
                  <a:schemeClr val="bg1"/>
                </a:solidFill>
              </a:rPr>
              <a:t>Adapter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 doesn't do much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Solution: Merge it with another class or remove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Required setup 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 teardown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Requires several lines of code before its use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Solution: use parameter object, factory method, </a:t>
            </a:r>
            <a:r>
              <a:rPr lang="en-US" b="1" noProof="1">
                <a:solidFill>
                  <a:schemeClr val="bg1"/>
                </a:solidFill>
              </a:rPr>
              <a:t>IDisposable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Smells: the Bloaters (3)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4499EA5-421E-4B7F-BE21-C091C351C7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564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Regions</a:t>
            </a:r>
          </a:p>
          <a:p>
            <a:pPr lvl="1"/>
            <a:r>
              <a:rPr lang="en-US" dirty="0"/>
              <a:t>The intent of the code is unclear and needs commenting (smell)</a:t>
            </a:r>
          </a:p>
          <a:p>
            <a:pPr lvl="1"/>
            <a:r>
              <a:rPr lang="en-US" dirty="0"/>
              <a:t>The code is too long to understand (smell)</a:t>
            </a:r>
          </a:p>
          <a:p>
            <a:pPr lvl="1"/>
            <a:r>
              <a:rPr lang="en-US" dirty="0"/>
              <a:t>Solution: partial class, a new class, organize code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Comments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Should be used to tell </a:t>
            </a:r>
            <a:r>
              <a:rPr lang="en-US" b="1" dirty="0">
                <a:solidFill>
                  <a:schemeClr val="bg1"/>
                </a:solidFill>
              </a:rPr>
              <a:t>WHY</a:t>
            </a:r>
            <a:r>
              <a:rPr lang="en-US" dirty="0"/>
              <a:t>, not </a:t>
            </a:r>
            <a:r>
              <a:rPr lang="en-US" b="1" dirty="0">
                <a:solidFill>
                  <a:schemeClr val="bg1"/>
                </a:solidFill>
              </a:rPr>
              <a:t>WHAT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HOW</a:t>
            </a:r>
          </a:p>
          <a:p>
            <a:pPr lvl="1"/>
            <a:r>
              <a:rPr lang="en-US" dirty="0"/>
              <a:t>Good comments: provide additional information, link to issues, explain an algorithm, explain reasons, give context</a:t>
            </a:r>
          </a:p>
          <a:p>
            <a:pPr lvl="1"/>
            <a:r>
              <a:rPr lang="en-US" dirty="0"/>
              <a:t>Link: </a:t>
            </a:r>
            <a:r>
              <a:rPr lang="en-US" dirty="0">
                <a:hlinkClick r:id="rId2"/>
              </a:rPr>
              <a:t>Funny comments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Smells: the Obfuscators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92B7307E-907A-4263-BB35-E7D5DF0F0F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9670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Quality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External quality</a:t>
            </a:r>
          </a:p>
          <a:p>
            <a:pPr lvl="1"/>
            <a:r>
              <a:rPr lang="en-US" dirty="0"/>
              <a:t>Does the software behave </a:t>
            </a:r>
            <a:r>
              <a:rPr lang="en-US" b="1" dirty="0">
                <a:solidFill>
                  <a:schemeClr val="bg1"/>
                </a:solidFill>
              </a:rPr>
              <a:t>correctly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Are the produced </a:t>
            </a:r>
            <a:r>
              <a:rPr lang="en-US" b="1" dirty="0">
                <a:solidFill>
                  <a:schemeClr val="bg1"/>
                </a:solidFill>
              </a:rPr>
              <a:t>results correct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Does the software run</a:t>
            </a:r>
            <a:r>
              <a:rPr lang="bg-BG" dirty="0"/>
              <a:t> </a:t>
            </a:r>
            <a:r>
              <a:rPr lang="en-US" b="1" dirty="0">
                <a:solidFill>
                  <a:schemeClr val="bg1"/>
                </a:solidFill>
              </a:rPr>
              <a:t>fast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Is the software UI </a:t>
            </a:r>
            <a:r>
              <a:rPr lang="en-US" b="1" dirty="0">
                <a:solidFill>
                  <a:schemeClr val="bg1"/>
                </a:solidFill>
              </a:rPr>
              <a:t>easy-to-use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Is the code </a:t>
            </a:r>
            <a:r>
              <a:rPr lang="en-US" b="1" dirty="0">
                <a:solidFill>
                  <a:schemeClr val="bg1"/>
                </a:solidFill>
              </a:rPr>
              <a:t>secure</a:t>
            </a:r>
            <a:r>
              <a:rPr lang="en-US" dirty="0"/>
              <a:t> enough?</a:t>
            </a:r>
          </a:p>
          <a:p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C21D62-C424-453F-B0C1-C8F8A5422D2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Internal quality</a:t>
            </a:r>
          </a:p>
          <a:p>
            <a:pPr lvl="1"/>
            <a:r>
              <a:rPr lang="en-US" dirty="0"/>
              <a:t>Is the code </a:t>
            </a:r>
            <a:r>
              <a:rPr lang="en-US" b="1" dirty="0">
                <a:solidFill>
                  <a:schemeClr val="bg1"/>
                </a:solidFill>
              </a:rPr>
              <a:t>easy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and understand?</a:t>
            </a:r>
          </a:p>
          <a:p>
            <a:pPr lvl="1"/>
            <a:r>
              <a:rPr lang="en-US" dirty="0"/>
              <a:t>Is the code </a:t>
            </a:r>
            <a:r>
              <a:rPr lang="en-US" b="1" dirty="0">
                <a:solidFill>
                  <a:schemeClr val="bg1"/>
                </a:solidFill>
              </a:rPr>
              <a:t>well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structured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Is the code </a:t>
            </a:r>
            <a:r>
              <a:rPr lang="en-US" b="1" dirty="0">
                <a:solidFill>
                  <a:schemeClr val="bg1"/>
                </a:solidFill>
              </a:rPr>
              <a:t>easy</a:t>
            </a:r>
            <a:r>
              <a:rPr lang="en-US" dirty="0"/>
              <a:t> to </a:t>
            </a:r>
            <a:r>
              <a:rPr lang="en-US" b="1" dirty="0">
                <a:solidFill>
                  <a:schemeClr val="bg1"/>
                </a:solidFill>
              </a:rPr>
              <a:t>modify</a:t>
            </a:r>
            <a:r>
              <a:rPr lang="en-US" dirty="0"/>
              <a:t>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3248F3E-6A8C-4666-9713-94F6DB200E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05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Poor </a:t>
            </a:r>
            <a:r>
              <a:rPr lang="en-US" dirty="0"/>
              <a:t>/</a:t>
            </a:r>
            <a:r>
              <a:rPr lang="en-US" b="1" dirty="0">
                <a:solidFill>
                  <a:schemeClr val="bg1"/>
                </a:solidFill>
              </a:rPr>
              <a:t> improper names</a:t>
            </a:r>
          </a:p>
          <a:p>
            <a:pPr lvl="1"/>
            <a:r>
              <a:rPr lang="en-US" dirty="0"/>
              <a:t>Should be proper, descriptive and consistent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Vertical separation</a:t>
            </a:r>
          </a:p>
          <a:p>
            <a:pPr lvl="1"/>
            <a:r>
              <a:rPr lang="en-US" dirty="0"/>
              <a:t>You should define variables just before first use to avoid scrolling</a:t>
            </a:r>
          </a:p>
          <a:p>
            <a:pPr lvl="1"/>
            <a:r>
              <a:rPr lang="en-US" dirty="0"/>
              <a:t>In JS variables are defined at the function start </a:t>
            </a:r>
            <a:r>
              <a:rPr lang="en-US" dirty="0">
                <a:sym typeface="Wingdings" panose="05000000000000000000" pitchFamily="2" charset="2"/>
              </a:rPr>
              <a:t> use small functions</a:t>
            </a:r>
            <a:endParaRPr lang="en-US" dirty="0"/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Inconsistency</a:t>
            </a:r>
          </a:p>
          <a:p>
            <a:pPr lvl="1"/>
            <a:r>
              <a:rPr lang="en-US" dirty="0"/>
              <a:t>Follow the POLA (Principle of Least Astonishment)</a:t>
            </a:r>
          </a:p>
          <a:p>
            <a:pPr lvl="1"/>
            <a:r>
              <a:rPr lang="en-US" dirty="0"/>
              <a:t>Inconsistency is confusing and distracting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Obscured intent</a:t>
            </a:r>
          </a:p>
          <a:p>
            <a:pPr lvl="1"/>
            <a:r>
              <a:rPr lang="en-US" dirty="0"/>
              <a:t>Code should be as expressive as possible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Smells: the Obfuscators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D161619-554E-44F0-B81B-AF1DE9B3AD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3240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Switch statement</a:t>
            </a:r>
          </a:p>
          <a:p>
            <a:pPr lvl="1"/>
            <a:r>
              <a:rPr lang="en-US" dirty="0"/>
              <a:t>Can be replaced with polymorphism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Temporary field</a:t>
            </a:r>
          </a:p>
          <a:p>
            <a:pPr lvl="1"/>
            <a:r>
              <a:rPr lang="en-US" dirty="0"/>
              <a:t>When passing data between methods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Class depends on subclass</a:t>
            </a:r>
          </a:p>
          <a:p>
            <a:pPr lvl="1"/>
            <a:r>
              <a:rPr lang="en-US" dirty="0"/>
              <a:t>The classes cannot be separated (circular dependency)</a:t>
            </a:r>
          </a:p>
          <a:p>
            <a:pPr lvl="1"/>
            <a:r>
              <a:rPr lang="en-US" dirty="0"/>
              <a:t>May break the </a:t>
            </a:r>
            <a:r>
              <a:rPr lang="en-US" noProof="1"/>
              <a:t>Liskov</a:t>
            </a:r>
            <a:r>
              <a:rPr lang="en-US" dirty="0"/>
              <a:t> substitution principle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Inappropriate static field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Strong coupling between </a:t>
            </a:r>
            <a:r>
              <a:rPr lang="en-US" b="1" dirty="0">
                <a:solidFill>
                  <a:schemeClr val="bg1"/>
                </a:solidFill>
              </a:rPr>
              <a:t>static</a:t>
            </a:r>
            <a:r>
              <a:rPr lang="en-US" dirty="0"/>
              <a:t> and callers</a:t>
            </a:r>
          </a:p>
          <a:p>
            <a:pPr lvl="1"/>
            <a:r>
              <a:rPr lang="en-US" dirty="0"/>
              <a:t>Static things cannot be replaced or reused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Smells: OO Abusers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F0DE5DB-DF3E-4F66-827C-4BCBC3EDDA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5406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Divergent change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A class is commonly changed in different ways / different reasons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Violates SRP (single responsibility principle)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Solution: extract class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Shotgun surgery</a:t>
            </a:r>
          </a:p>
          <a:p>
            <a:pPr lvl="1"/>
            <a:r>
              <a:rPr lang="en-US" dirty="0"/>
              <a:t>One change requires changes in many classes</a:t>
            </a:r>
          </a:p>
          <a:p>
            <a:pPr lvl="2"/>
            <a:r>
              <a:rPr lang="en-US" dirty="0"/>
              <a:t>Hard to find them, easy to miss some</a:t>
            </a:r>
          </a:p>
          <a:p>
            <a:pPr lvl="1"/>
            <a:r>
              <a:rPr lang="en-US" dirty="0"/>
              <a:t>Solution: move methods, move fields, reorganize the code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Smells: Change Preventers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3723FA0-990D-4876-B1DB-EA3E5F29957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683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Lazy class</a:t>
            </a:r>
          </a:p>
          <a:p>
            <a:pPr lvl="1"/>
            <a:r>
              <a:rPr lang="en-US" dirty="0"/>
              <a:t>Classes that don't do enough to justify their existence should be removed</a:t>
            </a:r>
          </a:p>
          <a:p>
            <a:pPr lvl="1"/>
            <a:r>
              <a:rPr lang="en-US" dirty="0"/>
              <a:t>Every class costs something to be understood and maintained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Data class</a:t>
            </a:r>
          </a:p>
          <a:p>
            <a:pPr lvl="1"/>
            <a:r>
              <a:rPr lang="en-US" dirty="0"/>
              <a:t>Some classes with only fields and properties</a:t>
            </a:r>
          </a:p>
          <a:p>
            <a:pPr lvl="1"/>
            <a:r>
              <a:rPr lang="en-US" dirty="0"/>
              <a:t>Missing validation? Class logic split into other classes?</a:t>
            </a:r>
          </a:p>
          <a:p>
            <a:pPr lvl="1"/>
            <a:r>
              <a:rPr lang="en-US" dirty="0"/>
              <a:t>Solution: move related logic into the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Smells: </a:t>
            </a:r>
            <a:r>
              <a:rPr lang="en-US" noProof="1"/>
              <a:t>Dispensables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1B8D49A-2061-4560-A762-97434F1F3A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43252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Duplicated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Violates the DRY principle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Result of copy-pasted code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Solutions: extract method, extract class, pull-up method, </a:t>
            </a:r>
            <a:r>
              <a:rPr lang="en-US" b="1" dirty="0">
                <a:solidFill>
                  <a:schemeClr val="bg1"/>
                </a:solidFill>
              </a:rPr>
              <a:t>Template Method </a:t>
            </a:r>
            <a:r>
              <a:rPr lang="en-US" dirty="0"/>
              <a:t>pattern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Dead code</a:t>
            </a:r>
            <a:r>
              <a:rPr lang="en-US" dirty="0"/>
              <a:t> (code that is never used)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Usually detected by static analysis tools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Speculative generality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"Some day we might need this …"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The "YAGNI" principle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Smells: Dispensables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1F55B5E-2F75-4308-A49B-C1E7E0D9DE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8568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Feature envy</a:t>
            </a:r>
          </a:p>
          <a:p>
            <a:pPr lvl="1"/>
            <a:r>
              <a:rPr lang="en-US" dirty="0"/>
              <a:t>Method that seems more interested in a class other than the one it actually is in</a:t>
            </a:r>
          </a:p>
          <a:p>
            <a:pPr lvl="1"/>
            <a:r>
              <a:rPr lang="en-US" dirty="0"/>
              <a:t>Keep together things that change together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Inappropriate intimacy</a:t>
            </a:r>
          </a:p>
          <a:p>
            <a:pPr lvl="1"/>
            <a:r>
              <a:rPr lang="en-US" dirty="0"/>
              <a:t>Classes that know too much about one another</a:t>
            </a:r>
          </a:p>
          <a:p>
            <a:pPr lvl="1"/>
            <a:r>
              <a:rPr lang="en-US" dirty="0"/>
              <a:t>Smells: inheritance, bidirectional relationships</a:t>
            </a:r>
          </a:p>
          <a:p>
            <a:pPr lvl="1"/>
            <a:r>
              <a:rPr lang="en-US" dirty="0"/>
              <a:t>Solutions: move method / field, extract class, change bidirectional to unidirectional association, replace inheritance with delegation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Smells: the Couplers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10CFA3A-14F4-4855-8DF3-09C957902D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9736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The Law of Demeter (</a:t>
            </a:r>
            <a:r>
              <a:rPr lang="en-US" b="1" noProof="1">
                <a:solidFill>
                  <a:schemeClr val="bg1"/>
                </a:solidFill>
              </a:rPr>
              <a:t>LoD</a:t>
            </a:r>
            <a:r>
              <a:rPr lang="en-US" b="1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lang="en-US" dirty="0"/>
              <a:t>A given object should assume as little as possible about the structure or properties of anything else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Bad e.g.: </a:t>
            </a:r>
            <a:r>
              <a:rPr lang="en-US" b="1" noProof="1">
                <a:solidFill>
                  <a:schemeClr val="bg1"/>
                </a:solidFill>
              </a:rPr>
              <a:t>customer.Wallet.RemoveMoney()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Indecent exposure</a:t>
            </a:r>
          </a:p>
          <a:p>
            <a:pPr lvl="1"/>
            <a:r>
              <a:rPr lang="en-US" dirty="0"/>
              <a:t>Some classes or members are public but shouldn't be</a:t>
            </a:r>
          </a:p>
          <a:p>
            <a:pPr lvl="1"/>
            <a:r>
              <a:rPr lang="en-US" dirty="0"/>
              <a:t>Violates encapsulation</a:t>
            </a:r>
          </a:p>
          <a:p>
            <a:pPr lvl="1"/>
            <a:r>
              <a:rPr lang="en-US" dirty="0"/>
              <a:t>Can lead to inappropriate intimacy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Smells: the Couplers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7DCE698-6736-4BAD-B5AD-9E82824851A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757547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Message chains</a:t>
            </a:r>
          </a:p>
          <a:p>
            <a:pPr lvl="1">
              <a:buClr>
                <a:schemeClr val="tx1"/>
              </a:buClr>
            </a:pPr>
            <a:r>
              <a:rPr lang="en-US" noProof="1"/>
              <a:t>Something.Another.SomeOther.Other.YetAnother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Tight coupling between client and</a:t>
            </a:r>
            <a:br>
              <a:rPr lang="en-US" dirty="0"/>
            </a:br>
            <a:r>
              <a:rPr lang="en-US" dirty="0"/>
              <a:t>the structure of the navigation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Middle man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Sometimes delegation goes too far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Sometimes we can remove it or inline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Tramp data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Pass data only because something else needs it</a:t>
            </a:r>
          </a:p>
          <a:p>
            <a:pPr lvl="1">
              <a:buClr>
                <a:schemeClr val="tx1"/>
              </a:buClr>
            </a:pPr>
            <a:r>
              <a:rPr lang="en-US" dirty="0"/>
              <a:t>Solutions: Remove middle-man data, extract class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Code Smells: the Couplers (3)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882324A-FABE-483B-A7AA-018FD227CB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310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10BBA-E914-494F-8A9A-2B9E34F3EE83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Refactoring Patterns</a:t>
            </a: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015" y="840041"/>
            <a:ext cx="3595953" cy="3595953"/>
          </a:xfrm>
          <a:prstGeom prst="rect">
            <a:avLst/>
          </a:prstGeom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CD17B0E4-92C2-4EC7-962F-3ED7AEA3101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Well-Known Recipes for Improving the Code Quality</a:t>
            </a:r>
          </a:p>
        </p:txBody>
      </p:sp>
    </p:spTree>
    <p:extLst>
      <p:ext uri="{BB962C8B-B14F-4D97-AF65-F5344CB8AC3E}">
        <p14:creationId xmlns:p14="http://schemas.microsoft.com/office/powerpoint/2010/main" val="8733645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When</a:t>
            </a:r>
            <a:r>
              <a:rPr lang="en-US" dirty="0"/>
              <a:t> should we perform refactoring of the code?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Bad smells </a:t>
            </a:r>
            <a:r>
              <a:rPr lang="en-US" dirty="0"/>
              <a:t>in the code indicate </a:t>
            </a:r>
            <a:r>
              <a:rPr lang="en-US" b="1" dirty="0">
                <a:solidFill>
                  <a:schemeClr val="bg1"/>
                </a:solidFill>
              </a:rPr>
              <a:t>need of refactoring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Unit tests</a:t>
            </a:r>
            <a:r>
              <a:rPr lang="en-US" dirty="0"/>
              <a:t> guarantee that refactoring preserves the behavior</a:t>
            </a:r>
          </a:p>
          <a:p>
            <a:pPr>
              <a:buClr>
                <a:schemeClr val="tx1"/>
              </a:buClr>
            </a:pPr>
            <a:r>
              <a:rPr lang="en-US" dirty="0"/>
              <a:t>Refactoring patterns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Large repeating code</a:t>
            </a:r>
            <a:r>
              <a:rPr lang="en-US" dirty="0"/>
              <a:t> fragments </a:t>
            </a:r>
            <a:r>
              <a:rPr lang="en-US" dirty="0">
                <a:sym typeface="Wingdings" pitchFamily="2" charset="2"/>
              </a:rPr>
              <a:t> e</a:t>
            </a:r>
            <a:r>
              <a:rPr lang="en-US" dirty="0"/>
              <a:t>xtract duplicated code in separate method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Large methods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split them logically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Large loop</a:t>
            </a:r>
            <a:r>
              <a:rPr lang="en-US" dirty="0"/>
              <a:t> body or </a:t>
            </a:r>
            <a:r>
              <a:rPr lang="en-US" b="1" dirty="0">
                <a:solidFill>
                  <a:schemeClr val="bg1"/>
                </a:solidFill>
              </a:rPr>
              <a:t>deep nesting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extract method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Rafactoring Patterns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3E6A47F-A0D5-4B83-B379-C072673B83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86735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High-quality programming code:</a:t>
            </a:r>
          </a:p>
          <a:p>
            <a:pPr lvl="1"/>
            <a:r>
              <a:rPr lang="en-US" dirty="0"/>
              <a:t>Easy to </a:t>
            </a:r>
            <a:r>
              <a:rPr lang="en-US" b="1" dirty="0">
                <a:solidFill>
                  <a:schemeClr val="bg1"/>
                </a:solidFill>
              </a:rPr>
              <a:t>read</a:t>
            </a:r>
            <a:r>
              <a:rPr lang="en-US" dirty="0"/>
              <a:t> and understand</a:t>
            </a:r>
          </a:p>
          <a:p>
            <a:pPr lvl="2"/>
            <a:r>
              <a:rPr lang="en-US" dirty="0"/>
              <a:t>Easy to modify and </a:t>
            </a:r>
            <a:r>
              <a:rPr lang="en-US" b="1" dirty="0">
                <a:solidFill>
                  <a:schemeClr val="bg1"/>
                </a:solidFill>
              </a:rPr>
              <a:t>maintain</a:t>
            </a:r>
          </a:p>
          <a:p>
            <a:pPr lvl="1"/>
            <a:r>
              <a:rPr lang="en-US" dirty="0"/>
              <a:t>Correct </a:t>
            </a:r>
            <a:r>
              <a:rPr lang="en-US" b="1" dirty="0">
                <a:solidFill>
                  <a:schemeClr val="bg1"/>
                </a:solidFill>
              </a:rPr>
              <a:t>behavior</a:t>
            </a:r>
            <a:r>
              <a:rPr lang="en-US" dirty="0"/>
              <a:t> in all cases</a:t>
            </a:r>
          </a:p>
          <a:p>
            <a:pPr lvl="2"/>
            <a:r>
              <a:rPr lang="en-US" dirty="0"/>
              <a:t>Well </a:t>
            </a:r>
            <a:r>
              <a:rPr lang="en-US" b="1" dirty="0">
                <a:solidFill>
                  <a:schemeClr val="bg1"/>
                </a:solidFill>
              </a:rPr>
              <a:t>tested</a:t>
            </a:r>
          </a:p>
          <a:p>
            <a:pPr lvl="1"/>
            <a:r>
              <a:rPr lang="en-US" dirty="0"/>
              <a:t>Well architectured and </a:t>
            </a:r>
            <a:r>
              <a:rPr lang="en-US" b="1" dirty="0">
                <a:solidFill>
                  <a:schemeClr val="bg1"/>
                </a:solidFill>
              </a:rPr>
              <a:t>designed</a:t>
            </a:r>
          </a:p>
          <a:p>
            <a:pPr lvl="1"/>
            <a:r>
              <a:rPr lang="en-US" dirty="0"/>
              <a:t>Well </a:t>
            </a:r>
            <a:r>
              <a:rPr lang="en-US" b="1" dirty="0">
                <a:solidFill>
                  <a:schemeClr val="bg1"/>
                </a:solidFill>
              </a:rPr>
              <a:t>documented</a:t>
            </a:r>
          </a:p>
          <a:p>
            <a:pPr lvl="2"/>
            <a:r>
              <a:rPr lang="en-US" dirty="0"/>
              <a:t>Self-documenting code </a:t>
            </a:r>
          </a:p>
          <a:p>
            <a:pPr lvl="1"/>
            <a:r>
              <a:rPr lang="en-US" dirty="0"/>
              <a:t>Well </a:t>
            </a:r>
            <a:r>
              <a:rPr lang="en-US" b="1" dirty="0">
                <a:solidFill>
                  <a:schemeClr val="bg1"/>
                </a:solidFill>
              </a:rPr>
              <a:t>formatted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What is High-Quality Programming Code?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94B3C84-EF4E-4564-9C02-5196223CBB1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602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Two classes are tightly coupled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merge them or redesign them to separate their responsibilities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Public non-constant fields</a:t>
            </a:r>
            <a:r>
              <a:rPr lang="en-US" dirty="0">
                <a:sym typeface="Wingdings" pitchFamily="2" charset="2"/>
              </a:rPr>
              <a:t>  make them private and define accessing properties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Magic numbers in the code</a:t>
            </a:r>
            <a:r>
              <a:rPr lang="en-US" dirty="0">
                <a:sym typeface="Wingdings" pitchFamily="2" charset="2"/>
              </a:rPr>
              <a:t>  consider extracting constants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Bad named class</a:t>
            </a:r>
            <a:r>
              <a:rPr lang="en-US" dirty="0">
                <a:sym typeface="Wingdings" pitchFamily="2" charset="2"/>
              </a:rPr>
              <a:t> /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method</a:t>
            </a:r>
            <a:r>
              <a:rPr lang="en-US" dirty="0">
                <a:sym typeface="Wingdings" pitchFamily="2" charset="2"/>
              </a:rPr>
              <a:t> / </a:t>
            </a: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variable</a:t>
            </a:r>
            <a:r>
              <a:rPr lang="en-US" dirty="0">
                <a:sym typeface="Wingdings" pitchFamily="2" charset="2"/>
              </a:rPr>
              <a:t>  rename it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Complex boolean condition</a:t>
            </a:r>
            <a:r>
              <a:rPr lang="en-US" dirty="0">
                <a:sym typeface="Wingdings" pitchFamily="2" charset="2"/>
              </a:rPr>
              <a:t>  split it to several expressions or method calls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Rafactoring Patterns (3)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729902A-D1A7-47BD-A8C5-797029F8D2D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6663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Complex expression</a:t>
            </a:r>
            <a:r>
              <a:rPr lang="en-US" dirty="0">
                <a:sym typeface="Wingdings" pitchFamily="2" charset="2"/>
              </a:rPr>
              <a:t>  split it into few simple parts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A set of constants is used as enumeration</a:t>
            </a:r>
            <a:r>
              <a:rPr lang="en-US" dirty="0">
                <a:sym typeface="Wingdings" pitchFamily="2" charset="2"/>
              </a:rPr>
              <a:t>  convert it to enumeration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Too complex method logic</a:t>
            </a:r>
            <a:r>
              <a:rPr lang="en-US" dirty="0">
                <a:sym typeface="Wingdings" pitchFamily="2" charset="2"/>
              </a:rPr>
              <a:t>  extract several more simple methods or even create a new class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Unused </a:t>
            </a:r>
            <a:r>
              <a:rPr lang="en-US" dirty="0">
                <a:sym typeface="Wingdings" pitchFamily="2" charset="2"/>
              </a:rPr>
              <a:t>classes, methods, parameters, variables  remove them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Large data </a:t>
            </a:r>
            <a:r>
              <a:rPr lang="en-US" dirty="0">
                <a:sym typeface="Wingdings" pitchFamily="2" charset="2"/>
              </a:rPr>
              <a:t>is passed by value without a good reason  pass it by reference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Rafactoring Patterns (4)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9E3F7BE-463C-4F34-BD1E-9BC2EC8BE0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47336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en-US" dirty="0"/>
              <a:t>Few classes share </a:t>
            </a:r>
            <a:r>
              <a:rPr lang="en-US" b="1" dirty="0">
                <a:solidFill>
                  <a:schemeClr val="bg1"/>
                </a:solidFill>
              </a:rPr>
              <a:t>repeating functionality</a:t>
            </a:r>
            <a:r>
              <a:rPr lang="en-US" dirty="0"/>
              <a:t> </a:t>
            </a:r>
            <a:r>
              <a:rPr lang="en-US" dirty="0">
                <a:sym typeface="Wingdings" pitchFamily="2" charset="2"/>
              </a:rPr>
              <a:t> extract base class and reuse the common code</a:t>
            </a:r>
          </a:p>
          <a:p>
            <a:pPr>
              <a:buClr>
                <a:schemeClr val="tx1"/>
              </a:buClr>
            </a:pPr>
            <a:r>
              <a:rPr lang="en-US" dirty="0">
                <a:sym typeface="Wingdings" pitchFamily="2" charset="2"/>
              </a:rPr>
              <a:t>Different classes need to be instantiated depending on configuration setting  use factory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Code is not well formatted</a:t>
            </a:r>
            <a:r>
              <a:rPr lang="en-US" dirty="0">
                <a:sym typeface="Wingdings" pitchFamily="2" charset="2"/>
              </a:rPr>
              <a:t>  reformat it</a:t>
            </a:r>
          </a:p>
          <a:p>
            <a:pPr>
              <a:buClr>
                <a:schemeClr val="tx1"/>
              </a:buClr>
            </a:pPr>
            <a:r>
              <a:rPr lang="en-US" dirty="0">
                <a:sym typeface="Wingdings" pitchFamily="2" charset="2"/>
              </a:rPr>
              <a:t>Too many classes in a single namespace  split classes logically into more namespaces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Unused using definitions</a:t>
            </a:r>
            <a:r>
              <a:rPr lang="en-US" dirty="0">
                <a:sym typeface="Wingdings" pitchFamily="2" charset="2"/>
              </a:rPr>
              <a:t>  remove them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Non-descriptive error messages</a:t>
            </a:r>
            <a:r>
              <a:rPr lang="en-US" dirty="0">
                <a:sym typeface="Wingdings" pitchFamily="2" charset="2"/>
              </a:rPr>
              <a:t>  improve them</a:t>
            </a:r>
          </a:p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  <a:sym typeface="Wingdings" pitchFamily="2" charset="2"/>
              </a:rPr>
              <a:t>Absence of defensive programming</a:t>
            </a:r>
            <a:r>
              <a:rPr lang="en-US" dirty="0">
                <a:sym typeface="Wingdings" pitchFamily="2" charset="2"/>
              </a:rPr>
              <a:t>  add it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Rafactoring Patterns (5)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356AC80-A18D-4BEE-B97B-45CBE2B0445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41433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9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To deliver convenient interface from higher level to a </a:t>
            </a:r>
            <a:r>
              <a:rPr lang="en-US" b="1" noProof="1">
                <a:solidFill>
                  <a:schemeClr val="bg1"/>
                </a:solidFill>
              </a:rPr>
              <a:t>group of subsystems or single complex subsystem</a:t>
            </a:r>
          </a:p>
          <a:p>
            <a:r>
              <a:rPr lang="en-US" dirty="0"/>
              <a:t>Used in many Win32 API based classes to hide Win32 complexity</a:t>
            </a:r>
          </a:p>
          <a:p>
            <a:r>
              <a:rPr lang="en-US" dirty="0">
                <a:hlinkClick r:id="rId3"/>
              </a:rPr>
              <a:t>http://www.dofactory.com/net/facade-design-pattern</a:t>
            </a:r>
            <a:endParaRPr lang="en-US" dirty="0"/>
          </a:p>
        </p:txBody>
      </p:sp>
      <p:sp>
        <p:nvSpPr>
          <p:cNvPr id="167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Façade Pattern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3E3B803-13D3-42C9-A55A-1A4E939C58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73744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9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Complex way: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Façade:</a:t>
            </a:r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Façade Pattern – Example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94348" y="1791831"/>
            <a:ext cx="7096216" cy="35458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speakers.On();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speakers.SetSurroundSound(true);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speakers.SetVolume(25/100);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speakers.SetOptions(SoundOptions.BlueRay);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environment.DimLights();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projector.On();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projector.SetMode(Modes.WideScreen);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dvd.On();</a:t>
            </a:r>
          </a:p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dvd.Play(movieName);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94348" y="6067922"/>
            <a:ext cx="5593093" cy="589750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>
              <a:lnSpc>
                <a:spcPct val="105000"/>
              </a:lnSpc>
              <a:buFont typeface="Wingdings" panose="05000000000000000000" pitchFamily="2" charset="2"/>
              <a:buNone/>
            </a:pPr>
            <a:r>
              <a:rPr lang="en-US" sz="2300" b="1" noProof="1">
                <a:latin typeface="Consolas" pitchFamily="49" charset="0"/>
                <a:cs typeface="Consolas" pitchFamily="49" charset="0"/>
              </a:rPr>
              <a:t>homeTheater.WatchMovie(movieName)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5A0D7B77-DD7D-4A89-B9B4-74CD2F158F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2671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44FD9-D2C4-49A7-B402-21BA344F38B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Refactoring Levels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6036" y="838519"/>
            <a:ext cx="3599928" cy="3599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320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Replace a magic number with a named constant</a:t>
            </a:r>
          </a:p>
          <a:p>
            <a:r>
              <a:rPr lang="en-US" dirty="0"/>
              <a:t>Rename a variable with more informative name</a:t>
            </a:r>
            <a:endParaRPr lang="bg-BG" dirty="0"/>
          </a:p>
          <a:p>
            <a:r>
              <a:rPr lang="en-US" dirty="0"/>
              <a:t>Replace an expression with a method</a:t>
            </a:r>
          </a:p>
          <a:p>
            <a:pPr lvl="1"/>
            <a:r>
              <a:rPr lang="en-US" dirty="0"/>
              <a:t>To simplify it or avoid code duplication</a:t>
            </a:r>
            <a:endParaRPr lang="bg-BG" dirty="0"/>
          </a:p>
          <a:p>
            <a:r>
              <a:rPr lang="en-US" dirty="0"/>
              <a:t>Move an expression inline</a:t>
            </a:r>
          </a:p>
          <a:p>
            <a:r>
              <a:rPr lang="en-US" dirty="0"/>
              <a:t>Introduce an intermediate variable</a:t>
            </a:r>
          </a:p>
          <a:p>
            <a:pPr lvl="1"/>
            <a:r>
              <a:rPr lang="en-US" dirty="0"/>
              <a:t>Introduce explaining variable</a:t>
            </a:r>
          </a:p>
          <a:p>
            <a:r>
              <a:rPr lang="en-US" dirty="0"/>
              <a:t>Convert a multi-use variable to a multiple single-use variables</a:t>
            </a:r>
          </a:p>
          <a:p>
            <a:pPr lvl="1"/>
            <a:r>
              <a:rPr lang="en-US" dirty="0"/>
              <a:t>Create separate variable for each usage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Data-Level Refactoring 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F3F8BEB-ECDB-4369-8CFD-2C766881EA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3218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Create a local variable for local purposes rather than a parameter</a:t>
            </a:r>
          </a:p>
          <a:p>
            <a:r>
              <a:rPr lang="en-US" dirty="0"/>
              <a:t>Convert a data primitive to a class</a:t>
            </a:r>
          </a:p>
          <a:p>
            <a:pPr lvl="1"/>
            <a:r>
              <a:rPr lang="en-US" dirty="0"/>
              <a:t>Additional behavior / validation logic (money)</a:t>
            </a:r>
          </a:p>
          <a:p>
            <a:r>
              <a:rPr lang="en-US" dirty="0"/>
              <a:t>Convert a set of type codes (constants) to </a:t>
            </a:r>
            <a:r>
              <a:rPr lang="en-US" b="1" noProof="1">
                <a:solidFill>
                  <a:schemeClr val="bg1"/>
                </a:solidFill>
              </a:rPr>
              <a:t>enum</a:t>
            </a:r>
          </a:p>
          <a:p>
            <a:r>
              <a:rPr lang="en-US" dirty="0"/>
              <a:t>Convert a set of type codes to a class with subclasses with different behavior</a:t>
            </a:r>
          </a:p>
          <a:p>
            <a:r>
              <a:rPr lang="en-US" dirty="0"/>
              <a:t>Change an array to an object</a:t>
            </a:r>
          </a:p>
          <a:p>
            <a:pPr lvl="1"/>
            <a:r>
              <a:rPr lang="en-US" dirty="0"/>
              <a:t>When you use an array with different types in it</a:t>
            </a:r>
          </a:p>
          <a:p>
            <a:r>
              <a:rPr lang="en-US" dirty="0"/>
              <a:t>Encapsulate a collection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Data-Level Refactoring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8C2161F-ED9C-4C9D-82EB-6608BDA8A0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50441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Decompose a boolean expression</a:t>
            </a:r>
          </a:p>
          <a:p>
            <a:r>
              <a:rPr lang="en-US" dirty="0"/>
              <a:t>Move a complex boolean expression into a well-named boolean function</a:t>
            </a:r>
            <a:endParaRPr lang="bg-BG" dirty="0"/>
          </a:p>
          <a:p>
            <a:r>
              <a:rPr lang="en-US" dirty="0"/>
              <a:t>Use </a:t>
            </a:r>
            <a:r>
              <a:rPr lang="en-US" b="1" dirty="0">
                <a:solidFill>
                  <a:schemeClr val="bg1"/>
                </a:solidFill>
              </a:rPr>
              <a:t>break</a:t>
            </a:r>
            <a:r>
              <a:rPr lang="en-US" dirty="0"/>
              <a:t> or </a:t>
            </a:r>
            <a:r>
              <a:rPr lang="en-US" b="1" dirty="0">
                <a:solidFill>
                  <a:schemeClr val="bg1"/>
                </a:solidFill>
              </a:rPr>
              <a:t>return</a:t>
            </a:r>
            <a:r>
              <a:rPr lang="en-US" dirty="0"/>
              <a:t> instead of a loop control variable</a:t>
            </a:r>
          </a:p>
          <a:p>
            <a:r>
              <a:rPr lang="en-US" dirty="0"/>
              <a:t>Return as soon as you know the answer instead of assigning a return value</a:t>
            </a:r>
          </a:p>
          <a:p>
            <a:r>
              <a:rPr lang="en-US" dirty="0"/>
              <a:t>Consolidate duplicated code in conditionals</a:t>
            </a:r>
          </a:p>
          <a:p>
            <a:r>
              <a:rPr lang="en-US" dirty="0"/>
              <a:t>Replace conditionals with polymorphism</a:t>
            </a:r>
          </a:p>
          <a:p>
            <a:r>
              <a:rPr lang="en-US" dirty="0"/>
              <a:t>Use null</a:t>
            </a:r>
            <a:r>
              <a:rPr lang="bg-BG" dirty="0"/>
              <a:t>-</a:t>
            </a:r>
            <a:r>
              <a:rPr lang="en-US" dirty="0"/>
              <a:t>object design pattern instead of checking for </a:t>
            </a:r>
            <a:r>
              <a:rPr lang="en-US" b="1" dirty="0">
                <a:solidFill>
                  <a:schemeClr val="bg1"/>
                </a:solidFill>
              </a:rPr>
              <a:t>null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Statement-Level Refactoring 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6DDBF85-5941-4D49-9003-63D2C3FE152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315107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Extract method / inline method</a:t>
            </a:r>
          </a:p>
          <a:p>
            <a:r>
              <a:rPr lang="en-US" dirty="0"/>
              <a:t>Rename a method</a:t>
            </a:r>
          </a:p>
          <a:p>
            <a:r>
              <a:rPr lang="en-US" dirty="0"/>
              <a:t>Convert a long routine to a class</a:t>
            </a:r>
          </a:p>
          <a:p>
            <a:r>
              <a:rPr lang="en-US" dirty="0"/>
              <a:t>Add / remove parameter</a:t>
            </a:r>
          </a:p>
          <a:p>
            <a:r>
              <a:rPr lang="en-US" dirty="0"/>
              <a:t>Combine similar methods by parameterizing them</a:t>
            </a:r>
          </a:p>
          <a:p>
            <a:r>
              <a:rPr lang="en-US" dirty="0"/>
              <a:t>Substitute a complex algorithm with simpler</a:t>
            </a:r>
          </a:p>
          <a:p>
            <a:r>
              <a:rPr lang="en-US" dirty="0"/>
              <a:t>Separate methods whose behavior depends on parameters passed in (create new ones)</a:t>
            </a:r>
          </a:p>
          <a:p>
            <a:r>
              <a:rPr lang="en-US" dirty="0"/>
              <a:t>Pass a whole object rather than specific fields</a:t>
            </a:r>
          </a:p>
          <a:p>
            <a:r>
              <a:rPr lang="en-US" dirty="0"/>
              <a:t>Encapsulate downcast / return interface types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Method-Level Refactoring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2F5DF9C6-CFAB-4D2D-8E74-0C606C2586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08912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High-quality programming code:</a:t>
            </a:r>
          </a:p>
          <a:p>
            <a:pPr lvl="1"/>
            <a:r>
              <a:rPr lang="en-US" dirty="0"/>
              <a:t>Strong </a:t>
            </a:r>
            <a:r>
              <a:rPr lang="en-US" b="1" dirty="0">
                <a:solidFill>
                  <a:schemeClr val="bg1"/>
                </a:solidFill>
              </a:rPr>
              <a:t>cohesion</a:t>
            </a:r>
            <a:r>
              <a:rPr lang="en-US" dirty="0"/>
              <a:t> at all levels: modules, classes, methods, etc.</a:t>
            </a:r>
          </a:p>
          <a:p>
            <a:pPr lvl="2"/>
            <a:r>
              <a:rPr lang="en-US" dirty="0"/>
              <a:t>Single </a:t>
            </a:r>
            <a:r>
              <a:rPr lang="en-US" b="1" dirty="0">
                <a:solidFill>
                  <a:schemeClr val="bg1"/>
                </a:solidFill>
              </a:rPr>
              <a:t>unit</a:t>
            </a:r>
            <a:r>
              <a:rPr lang="en-US" dirty="0"/>
              <a:t> is responsible for single </a:t>
            </a:r>
            <a:r>
              <a:rPr lang="en-US" b="1" dirty="0">
                <a:solidFill>
                  <a:schemeClr val="bg1"/>
                </a:solidFill>
              </a:rPr>
              <a:t>task</a:t>
            </a:r>
          </a:p>
          <a:p>
            <a:pPr lvl="1"/>
            <a:r>
              <a:rPr lang="en-US" dirty="0"/>
              <a:t>Loose </a:t>
            </a:r>
            <a:r>
              <a:rPr lang="en-US" b="1" dirty="0">
                <a:solidFill>
                  <a:schemeClr val="bg1"/>
                </a:solidFill>
              </a:rPr>
              <a:t>coupling</a:t>
            </a:r>
            <a:r>
              <a:rPr lang="en-US" dirty="0"/>
              <a:t> between modules, classes, methods, etc.</a:t>
            </a:r>
          </a:p>
          <a:p>
            <a:pPr lvl="2"/>
            <a:r>
              <a:rPr lang="en-US" dirty="0"/>
              <a:t>Units are </a:t>
            </a:r>
            <a:r>
              <a:rPr lang="en-US" b="1" dirty="0">
                <a:solidFill>
                  <a:schemeClr val="bg1"/>
                </a:solidFill>
              </a:rPr>
              <a:t>independent</a:t>
            </a:r>
            <a:r>
              <a:rPr lang="en-US" dirty="0"/>
              <a:t> one of another</a:t>
            </a:r>
          </a:p>
          <a:p>
            <a:pPr lvl="1"/>
            <a:r>
              <a:rPr lang="en-US" dirty="0"/>
              <a:t>Good </a:t>
            </a:r>
            <a:r>
              <a:rPr lang="en-US" b="1" dirty="0">
                <a:solidFill>
                  <a:schemeClr val="bg1"/>
                </a:solidFill>
              </a:rPr>
              <a:t>formatting</a:t>
            </a:r>
          </a:p>
          <a:p>
            <a:pPr lvl="1"/>
            <a:r>
              <a:rPr lang="en-US" dirty="0"/>
              <a:t>Good </a:t>
            </a:r>
            <a:r>
              <a:rPr lang="en-US" b="1" dirty="0">
                <a:solidFill>
                  <a:schemeClr val="bg1"/>
                </a:solidFill>
              </a:rPr>
              <a:t>names</a:t>
            </a:r>
            <a:r>
              <a:rPr lang="en-US" dirty="0"/>
              <a:t> for classes, methods, variables, etc.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Self-documenting</a:t>
            </a:r>
            <a:r>
              <a:rPr lang="en-US" dirty="0"/>
              <a:t> code style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What is High-Quality Programming Code?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4888F0B-8AC6-4B25-AD8E-0E873EE368C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873115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Change a structure to class and vice versa</a:t>
            </a:r>
          </a:p>
          <a:p>
            <a:r>
              <a:rPr lang="en-US" dirty="0"/>
              <a:t>Pull members up / push members down the hierarchy</a:t>
            </a:r>
          </a:p>
          <a:p>
            <a:r>
              <a:rPr lang="en-US" dirty="0"/>
              <a:t>Extract specialized code into a subclass</a:t>
            </a:r>
          </a:p>
          <a:p>
            <a:r>
              <a:rPr lang="en-US" dirty="0"/>
              <a:t>Combine similar code into a superclass</a:t>
            </a:r>
          </a:p>
          <a:p>
            <a:r>
              <a:rPr lang="en-US" dirty="0"/>
              <a:t>Collapse hierarchy</a:t>
            </a:r>
          </a:p>
          <a:p>
            <a:r>
              <a:rPr lang="en-US" dirty="0"/>
              <a:t>Replace inheritance with delegation</a:t>
            </a:r>
          </a:p>
          <a:p>
            <a:r>
              <a:rPr lang="en-US" dirty="0"/>
              <a:t>Replace delegation with inheritance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Class-Level Refactoring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E6151EDF-4808-4836-8E3B-5FFE20CF08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819529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Extract interface(s) / keep interface segregation</a:t>
            </a:r>
          </a:p>
          <a:p>
            <a:r>
              <a:rPr lang="en-US" dirty="0"/>
              <a:t>Move a method to another class</a:t>
            </a:r>
          </a:p>
          <a:p>
            <a:r>
              <a:rPr lang="en-US" dirty="0"/>
              <a:t>Split a class / merge classes / delete a class</a:t>
            </a:r>
          </a:p>
          <a:p>
            <a:r>
              <a:rPr lang="en-US" dirty="0"/>
              <a:t>Hide a delegating class</a:t>
            </a:r>
          </a:p>
          <a:p>
            <a:pPr lvl="1"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calls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C</a:t>
            </a:r>
            <a:r>
              <a:rPr lang="en-US" dirty="0"/>
              <a:t> when </a:t>
            </a:r>
            <a:r>
              <a:rPr lang="en-US" b="1" dirty="0">
                <a:solidFill>
                  <a:schemeClr val="bg1"/>
                </a:solidFill>
              </a:rPr>
              <a:t>A</a:t>
            </a:r>
            <a:r>
              <a:rPr lang="en-US" dirty="0"/>
              <a:t> should call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 and </a:t>
            </a:r>
            <a:r>
              <a:rPr lang="en-US" b="1" dirty="0">
                <a:solidFill>
                  <a:schemeClr val="bg1"/>
                </a:solidFill>
              </a:rPr>
              <a:t>B</a:t>
            </a:r>
            <a:r>
              <a:rPr lang="en-US" dirty="0"/>
              <a:t> call </a:t>
            </a:r>
            <a:r>
              <a:rPr lang="en-US" b="1" dirty="0">
                <a:solidFill>
                  <a:schemeClr val="bg1"/>
                </a:solidFill>
              </a:rPr>
              <a:t>C</a:t>
            </a:r>
          </a:p>
          <a:p>
            <a:r>
              <a:rPr lang="en-US" dirty="0"/>
              <a:t>Remove the man in the middle</a:t>
            </a:r>
          </a:p>
          <a:p>
            <a:r>
              <a:rPr lang="en-US" dirty="0"/>
              <a:t>Introduce (use) an extension class</a:t>
            </a:r>
          </a:p>
          <a:p>
            <a:pPr lvl="1"/>
            <a:r>
              <a:rPr lang="en-US" dirty="0"/>
              <a:t>When you have no access to the original class</a:t>
            </a:r>
          </a:p>
          <a:p>
            <a:pPr lvl="1"/>
            <a:r>
              <a:rPr lang="en-US" dirty="0"/>
              <a:t>Alternatively use the </a:t>
            </a:r>
            <a:r>
              <a:rPr lang="en-US" b="1" dirty="0">
                <a:solidFill>
                  <a:schemeClr val="bg1"/>
                </a:solidFill>
              </a:rPr>
              <a:t>Decorator</a:t>
            </a:r>
            <a:r>
              <a:rPr lang="en-US" dirty="0"/>
              <a:t> pattern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Interface Refactorings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3F483AE-A761-46DB-9A87-0F6969F6FF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99805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Encapsulate an exposed member variable</a:t>
            </a:r>
          </a:p>
          <a:p>
            <a:pPr lvl="1"/>
            <a:r>
              <a:rPr lang="en-US" dirty="0"/>
              <a:t>Always use properties</a:t>
            </a:r>
          </a:p>
          <a:p>
            <a:pPr lvl="1"/>
            <a:r>
              <a:rPr lang="en-US" dirty="0"/>
              <a:t>Define proper access to getters and setters</a:t>
            </a:r>
          </a:p>
          <a:p>
            <a:pPr lvl="2"/>
            <a:r>
              <a:rPr lang="en-US" dirty="0"/>
              <a:t>Remove setters to read-only data</a:t>
            </a:r>
          </a:p>
          <a:p>
            <a:r>
              <a:rPr lang="en-US" dirty="0"/>
              <a:t>Hide data and routines that are not intended to be used outside of the class / hierarchy</a:t>
            </a:r>
          </a:p>
          <a:p>
            <a:pPr lvl="1"/>
            <a:r>
              <a:rPr lang="en-US" dirty="0"/>
              <a:t>private -&gt; protected -&gt; internal -&gt; public</a:t>
            </a:r>
          </a:p>
          <a:p>
            <a:r>
              <a:rPr lang="en-US" dirty="0"/>
              <a:t>Use strategy to avoid big class hierarchies</a:t>
            </a:r>
          </a:p>
          <a:p>
            <a:r>
              <a:rPr lang="en-US" dirty="0"/>
              <a:t>Apply other design patterns to solve common class and class hierarchy problems (</a:t>
            </a:r>
            <a:r>
              <a:rPr lang="en-US" b="1" dirty="0">
                <a:solidFill>
                  <a:schemeClr val="bg1"/>
                </a:solidFill>
              </a:rPr>
              <a:t>Façade</a:t>
            </a:r>
            <a:r>
              <a:rPr lang="en-US" dirty="0"/>
              <a:t>, </a:t>
            </a:r>
            <a:r>
              <a:rPr lang="en-US" b="1" dirty="0">
                <a:solidFill>
                  <a:schemeClr val="bg1"/>
                </a:solidFill>
              </a:rPr>
              <a:t>Adapter</a:t>
            </a:r>
            <a:r>
              <a:rPr lang="en-US" dirty="0"/>
              <a:t>, etc.)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Class Interface Refactoring (2)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CD55A0D9-AA2C-490B-A633-56E953458E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39171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Move class (set of classes) to another namespace / assembly</a:t>
            </a:r>
          </a:p>
          <a:p>
            <a:r>
              <a:rPr lang="en-US" dirty="0"/>
              <a:t>Provide a factory method instead of a simple constructor / use fluent API</a:t>
            </a:r>
          </a:p>
          <a:p>
            <a:r>
              <a:rPr lang="en-US" dirty="0"/>
              <a:t>Replace error codes with exceptions</a:t>
            </a:r>
          </a:p>
          <a:p>
            <a:r>
              <a:rPr lang="en-US" dirty="0"/>
              <a:t>Extract strings to resource files</a:t>
            </a:r>
          </a:p>
          <a:p>
            <a:r>
              <a:rPr lang="en-US" dirty="0"/>
              <a:t>Use dependency injection</a:t>
            </a:r>
          </a:p>
          <a:p>
            <a:r>
              <a:rPr lang="en-US" dirty="0"/>
              <a:t>Apply architecture patterns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System-Level Refactoring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BA661A18-5F0F-4E48-974D-C2EEA9CF1B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755112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716113"/>
            <a:ext cx="8002574" cy="4681077"/>
          </a:xfrm>
        </p:spPr>
        <p:txBody>
          <a:bodyPr>
            <a:normAutofit fontScale="775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Software Quality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External quality – software works correctly,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no bugs and other problems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Internal quality – code is well structured,</a:t>
            </a:r>
            <a:br>
              <a:rPr lang="en-US" dirty="0">
                <a:solidFill>
                  <a:schemeClr val="bg2"/>
                </a:solidFill>
              </a:rPr>
            </a:br>
            <a:r>
              <a:rPr lang="en-US" dirty="0">
                <a:solidFill>
                  <a:schemeClr val="bg2"/>
                </a:solidFill>
              </a:rPr>
              <a:t>readable and maintainable</a:t>
            </a:r>
          </a:p>
          <a:p>
            <a:pPr lvl="0"/>
            <a:r>
              <a:rPr lang="en-US" dirty="0"/>
              <a:t>Aspects of Code Quality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Quality classes, methods, control statements, loops, etc.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Good formatting, comments, strong cohesion and loose coupling</a:t>
            </a:r>
          </a:p>
          <a:p>
            <a:pPr lvl="1"/>
            <a:r>
              <a:rPr lang="en-US" dirty="0">
                <a:solidFill>
                  <a:schemeClr val="bg2"/>
                </a:solidFill>
              </a:rPr>
              <a:t>Testable code with unit tests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981899" y="3276596"/>
            <a:ext cx="2883428" cy="3120594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220E2D22-AE78-4735-85D8-EEC87998C84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13969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419225"/>
            <a:ext cx="8635244" cy="5301720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9" y="1716113"/>
            <a:ext cx="8002574" cy="4681077"/>
          </a:xfrm>
        </p:spPr>
        <p:txBody>
          <a:bodyPr>
            <a:normAutofit lnSpcReduction="1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r>
              <a:rPr lang="en-US" dirty="0"/>
              <a:t>Refactoring</a:t>
            </a:r>
          </a:p>
          <a:p>
            <a:pPr marL="819096" lvl="1"/>
            <a:r>
              <a:rPr lang="en-US" dirty="0">
                <a:solidFill>
                  <a:schemeClr val="bg2"/>
                </a:solidFill>
              </a:rPr>
              <a:t>Data-level</a:t>
            </a:r>
          </a:p>
          <a:p>
            <a:pPr marL="819096" lvl="1"/>
            <a:r>
              <a:rPr lang="en-US" dirty="0">
                <a:solidFill>
                  <a:schemeClr val="bg2"/>
                </a:solidFill>
              </a:rPr>
              <a:t>Statement-level</a:t>
            </a:r>
          </a:p>
          <a:p>
            <a:pPr marL="819096" lvl="1"/>
            <a:r>
              <a:rPr lang="en-US" dirty="0">
                <a:solidFill>
                  <a:schemeClr val="bg2"/>
                </a:solidFill>
              </a:rPr>
              <a:t>Method-level</a:t>
            </a:r>
          </a:p>
          <a:p>
            <a:pPr marL="819096" lvl="1"/>
            <a:r>
              <a:rPr lang="en-US" dirty="0">
                <a:solidFill>
                  <a:schemeClr val="bg2"/>
                </a:solidFill>
              </a:rPr>
              <a:t>Class-level</a:t>
            </a:r>
          </a:p>
          <a:p>
            <a:pPr marL="819096" lvl="1"/>
            <a:r>
              <a:rPr lang="en-US" dirty="0">
                <a:solidFill>
                  <a:schemeClr val="bg2"/>
                </a:solidFill>
              </a:rPr>
              <a:t>System-level</a:t>
            </a:r>
          </a:p>
          <a:p>
            <a:r>
              <a:rPr lang="en-US" dirty="0"/>
              <a:t>Refactoring Patterns</a:t>
            </a:r>
          </a:p>
          <a:p>
            <a:pPr lvl="0">
              <a:buClr>
                <a:schemeClr val="bg2"/>
              </a:buClr>
            </a:pP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25647" y="3276600"/>
            <a:ext cx="2883428" cy="3120594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2FB7DC26-D05F-4EB4-AF0D-7969BBFCD0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990820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 dirty="0">
                <a:solidFill>
                  <a:srgbClr val="234465"/>
                </a:solidFill>
              </a:rPr>
              <a:t>Questions?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26025531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en-US" dirty="0"/>
              <a:t>This course (slides, examples, demos, exercises, homework, documents, videos and other assets) is </a:t>
            </a:r>
            <a:r>
              <a:rPr lang="en-US" b="1" dirty="0"/>
              <a:t>copyrighted content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Unauthorized copy, reproduction or use is illegal</a:t>
            </a:r>
          </a:p>
          <a:p>
            <a:pPr>
              <a:lnSpc>
                <a:spcPct val="120000"/>
              </a:lnSpc>
            </a:pPr>
            <a:r>
              <a:rPr lang="en-US" dirty="0"/>
              <a:t>© SoftUni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Software University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License</a:t>
            </a:r>
            <a:endParaRPr lang="bg-BG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D614B52-0EF9-42BD-81D9-C581A5F54A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56068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B74D9-3CDC-42A0-BE0B-8174BF25DA3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Code Conventions</a:t>
            </a:r>
          </a:p>
        </p:txBody>
      </p:sp>
      <p:pic>
        <p:nvPicPr>
          <p:cNvPr id="2052" name="Picture 4" descr="folder documents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867559" y="1438939"/>
            <a:ext cx="2604841" cy="251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ubtitle 5">
            <a:extLst>
              <a:ext uri="{FF2B5EF4-FFF2-40B4-BE49-F238E27FC236}">
                <a16:creationId xmlns:a16="http://schemas.microsoft.com/office/drawing/2014/main" id="{BE00D19E-9305-4B30-9F01-32DA1811DCF6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/>
              <a:t>Code Formatting and Naming Conventions</a:t>
            </a:r>
          </a:p>
        </p:txBody>
      </p:sp>
    </p:spTree>
    <p:extLst>
      <p:ext uri="{BB962C8B-B14F-4D97-AF65-F5344CB8AC3E}">
        <p14:creationId xmlns:p14="http://schemas.microsoft.com/office/powerpoint/2010/main" val="1613235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3284</TotalTime>
  <Words>5264</Words>
  <Application>Microsoft Office PowerPoint</Application>
  <PresentationFormat>Widescreen</PresentationFormat>
  <Paragraphs>872</Paragraphs>
  <Slides>87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87</vt:i4>
      </vt:variant>
    </vt:vector>
  </HeadingPairs>
  <TitlesOfParts>
    <vt:vector size="93" baseType="lpstr">
      <vt:lpstr>Arial</vt:lpstr>
      <vt:lpstr>Calibri</vt:lpstr>
      <vt:lpstr>Consolas</vt:lpstr>
      <vt:lpstr>Wingdings</vt:lpstr>
      <vt:lpstr>Wingdings 2</vt:lpstr>
      <vt:lpstr>SoftUni</vt:lpstr>
      <vt:lpstr>High-Quality Programming Code</vt:lpstr>
      <vt:lpstr>Table of Contents</vt:lpstr>
      <vt:lpstr>High-Quality Programming Code</vt:lpstr>
      <vt:lpstr>Why Quality is Important?</vt:lpstr>
      <vt:lpstr>Why Quality is Important? (2)</vt:lpstr>
      <vt:lpstr>Software Quality</vt:lpstr>
      <vt:lpstr>What is High-Quality Programming Code?</vt:lpstr>
      <vt:lpstr>What is High-Quality Programming Code? (2)</vt:lpstr>
      <vt:lpstr>Code Conventions</vt:lpstr>
      <vt:lpstr>Code Conventions</vt:lpstr>
      <vt:lpstr>Code Conventions (2)</vt:lpstr>
      <vt:lpstr>Managing Complexity</vt:lpstr>
      <vt:lpstr>Managing Complexity</vt:lpstr>
      <vt:lpstr>Managing Complexity (2)</vt:lpstr>
      <vt:lpstr>Code Quality</vt:lpstr>
      <vt:lpstr>Key Characteristics of High-Quality Code</vt:lpstr>
      <vt:lpstr>Key Characteristics of High-Quality Code (2)</vt:lpstr>
      <vt:lpstr>Examples</vt:lpstr>
      <vt:lpstr>Tight Coupling – Example</vt:lpstr>
      <vt:lpstr>Loose Coupling – Example</vt:lpstr>
      <vt:lpstr>Bad Abstraction – Example</vt:lpstr>
      <vt:lpstr>Good Abstraction – Example</vt:lpstr>
      <vt:lpstr>Coupling the Base Class with Its Child Classes</vt:lpstr>
      <vt:lpstr>Extract the Repeating Code into Class</vt:lpstr>
      <vt:lpstr>Extract the Repeating Code into Class (2)</vt:lpstr>
      <vt:lpstr>Missing "This" for Local Members</vt:lpstr>
      <vt:lpstr>Key Characteristics of High-Quality Code (3)</vt:lpstr>
      <vt:lpstr>Acceptable Types of Cohesion</vt:lpstr>
      <vt:lpstr>Acceptable Types of Cohesion (2)</vt:lpstr>
      <vt:lpstr>Acceptable Types of Cohesion (3)</vt:lpstr>
      <vt:lpstr>Acceptable Types of Cohesion (4)</vt:lpstr>
      <vt:lpstr>Unacceptable Cohesion</vt:lpstr>
      <vt:lpstr>Unacceptable Cohesion</vt:lpstr>
      <vt:lpstr>Loose Coupling</vt:lpstr>
      <vt:lpstr>Loose Coupling (2)</vt:lpstr>
      <vt:lpstr>Coupling – Example</vt:lpstr>
      <vt:lpstr>Loose Coupling – Example</vt:lpstr>
      <vt:lpstr>Tight Coupling – Example</vt:lpstr>
      <vt:lpstr>Tight Coupling in Real World Code</vt:lpstr>
      <vt:lpstr>Cohesion Problems in Real-World Code</vt:lpstr>
      <vt:lpstr>Pass Entire Object or Its Fields?</vt:lpstr>
      <vt:lpstr>How Many Parameters a Method Should Have?</vt:lpstr>
      <vt:lpstr>Key Characteristics of High-Quality Code (4)</vt:lpstr>
      <vt:lpstr>Method Length</vt:lpstr>
      <vt:lpstr>Key Characteristics of High-Quality Code (5)</vt:lpstr>
      <vt:lpstr>Key Characteristics of High-Quality Code (6)</vt:lpstr>
      <vt:lpstr>Refactoring</vt:lpstr>
      <vt:lpstr>What is Refactoring?</vt:lpstr>
      <vt:lpstr>Code Refactoring</vt:lpstr>
      <vt:lpstr>When to Refactor?</vt:lpstr>
      <vt:lpstr>Refactoring: Main Principles</vt:lpstr>
      <vt:lpstr>Refactoring: the Typical Process</vt:lpstr>
      <vt:lpstr>Refactoring Tips</vt:lpstr>
      <vt:lpstr>Code Smells</vt:lpstr>
      <vt:lpstr>Code Smells</vt:lpstr>
      <vt:lpstr>Code Smells: the Bloaters</vt:lpstr>
      <vt:lpstr>Code Smells: the Bloaters (2)</vt:lpstr>
      <vt:lpstr>Code Smells: the Bloaters (3)</vt:lpstr>
      <vt:lpstr>Code Smells: the Obfuscators</vt:lpstr>
      <vt:lpstr>Code Smells: the Obfuscators (2)</vt:lpstr>
      <vt:lpstr>Code Smells: OO Abusers</vt:lpstr>
      <vt:lpstr>Code Smells: Change Preventers</vt:lpstr>
      <vt:lpstr>Code Smells: Dispensables</vt:lpstr>
      <vt:lpstr>Code Smells: Dispensables (2)</vt:lpstr>
      <vt:lpstr>Code Smells: the Couplers</vt:lpstr>
      <vt:lpstr>Code Smells: the Couplers (2)</vt:lpstr>
      <vt:lpstr>Code Smells: the Couplers (3)</vt:lpstr>
      <vt:lpstr>Refactoring Patterns</vt:lpstr>
      <vt:lpstr>Rafactoring Patterns</vt:lpstr>
      <vt:lpstr>Rafactoring Patterns (3)</vt:lpstr>
      <vt:lpstr>Rafactoring Patterns (4)</vt:lpstr>
      <vt:lpstr>Rafactoring Patterns (5)</vt:lpstr>
      <vt:lpstr>Façade Pattern</vt:lpstr>
      <vt:lpstr>Façade Pattern – Example</vt:lpstr>
      <vt:lpstr>Refactoring Levels</vt:lpstr>
      <vt:lpstr>Data-Level Refactoring </vt:lpstr>
      <vt:lpstr>Data-Level Refactoring (2)</vt:lpstr>
      <vt:lpstr>Statement-Level Refactoring </vt:lpstr>
      <vt:lpstr>Method-Level Refactoring</vt:lpstr>
      <vt:lpstr>Class-Level Refactoring</vt:lpstr>
      <vt:lpstr>Class Interface Refactorings</vt:lpstr>
      <vt:lpstr>Class Interface Refactoring (2)</vt:lpstr>
      <vt:lpstr>System-Level Refactoring</vt:lpstr>
      <vt:lpstr>Summary</vt:lpstr>
      <vt:lpstr>Summary</vt:lpstr>
      <vt:lpstr>Questions?</vt:lpstr>
      <vt:lpstr>License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SoftUni Presentation</dc:title>
  <dc:subject>Software Development</dc:subject>
  <dc:creator>Software University</dc:creator>
  <cp:keywords>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Angel Georgiev</cp:lastModifiedBy>
  <cp:revision>9</cp:revision>
  <dcterms:created xsi:type="dcterms:W3CDTF">2018-05-23T13:08:44Z</dcterms:created>
  <dcterms:modified xsi:type="dcterms:W3CDTF">2021-09-01T17:59:29Z</dcterms:modified>
  <cp:category>computer programming; programming</cp:category>
</cp:coreProperties>
</file>