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1220" r:id="rId2"/>
    <p:sldId id="1221" r:id="rId3"/>
    <p:sldId id="1223" r:id="rId4"/>
    <p:sldId id="1224" r:id="rId5"/>
    <p:sldId id="1225" r:id="rId6"/>
    <p:sldId id="1226" r:id="rId7"/>
    <p:sldId id="1227" r:id="rId8"/>
    <p:sldId id="1228" r:id="rId9"/>
    <p:sldId id="1263" r:id="rId10"/>
    <p:sldId id="1230" r:id="rId11"/>
    <p:sldId id="1258" r:id="rId12"/>
    <p:sldId id="1229" r:id="rId13"/>
    <p:sldId id="1257" r:id="rId14"/>
    <p:sldId id="1264" r:id="rId15"/>
    <p:sldId id="1231" r:id="rId16"/>
    <p:sldId id="1232" r:id="rId17"/>
    <p:sldId id="1233" r:id="rId18"/>
    <p:sldId id="1234" r:id="rId19"/>
    <p:sldId id="1235" r:id="rId20"/>
    <p:sldId id="1236" r:id="rId21"/>
    <p:sldId id="1237" r:id="rId22"/>
    <p:sldId id="1238" r:id="rId23"/>
    <p:sldId id="1239" r:id="rId24"/>
    <p:sldId id="1240" r:id="rId25"/>
    <p:sldId id="1241" r:id="rId26"/>
    <p:sldId id="1216" r:id="rId27"/>
    <p:sldId id="401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BB2C9F0-B2E7-44E6-B854-038D41526C4E}">
          <p14:sldIdLst>
            <p14:sldId id="1220"/>
            <p14:sldId id="1221"/>
          </p14:sldIdLst>
        </p14:section>
        <p14:section name="Database Design" id="{11FBA98E-E2AD-401C-8D1A-FAE21D92FABE}">
          <p14:sldIdLst>
            <p14:sldId id="1223"/>
            <p14:sldId id="1224"/>
            <p14:sldId id="1225"/>
            <p14:sldId id="1226"/>
            <p14:sldId id="1227"/>
            <p14:sldId id="1228"/>
          </p14:sldIdLst>
        </p14:section>
        <p14:section name="Database Normalization" id="{CFFD46AE-3F2F-44BB-8117-2B30F071EF13}">
          <p14:sldIdLst>
            <p14:sldId id="1263"/>
            <p14:sldId id="1230"/>
            <p14:sldId id="1258"/>
          </p14:sldIdLst>
        </p14:section>
        <p14:section name="Table Relations" id="{6192FE21-9E33-4A81-8833-87DFE519D422}">
          <p14:sldIdLst>
            <p14:sldId id="1229"/>
            <p14:sldId id="1257"/>
            <p14:sldId id="1264"/>
            <p14:sldId id="1231"/>
            <p14:sldId id="1232"/>
            <p14:sldId id="1233"/>
            <p14:sldId id="1234"/>
            <p14:sldId id="1235"/>
            <p14:sldId id="1236"/>
            <p14:sldId id="1237"/>
            <p14:sldId id="1238"/>
            <p14:sldId id="1239"/>
            <p14:sldId id="1240"/>
            <p14:sldId id="1241"/>
          </p14:sldIdLst>
        </p14:section>
        <p14:section name="Conclusion" id="{0F1EAB7A-6503-4378-9AF4-7BACB86CB929}">
          <p14:sldIdLst>
            <p14:sldId id="1216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FEE440-81A0-443A-97E8-7A4109CE85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5133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EA4CD6B-69C8-443A-99E9-7EC40690B2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9308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F50E90-2D42-4AE4-938B-05CAAB4484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716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638A326-6691-4A63-B25E-AC86685E5C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1212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52125B-0323-4B18-A36F-EED9488A6F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5183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81F230-A221-470E-AA25-C6DED3C700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4481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D9D6047-0CE5-4ADA-8F07-3660F5DF07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79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2FE6C7-F178-426D-B554-B68EBAFA83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351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One-to-Many</a:t>
            </a:r>
            <a:r>
              <a:rPr lang="en-US" baseline="0" dirty="0"/>
              <a:t> relationship means that each row from a table is related zero, one or many rows in the referent table. In the case above, each mountain can have 0, 1 or many peaks. The example shows that the mountain Caucasus has two peaks - One-to-Many. If you look the other way around many peaks has exactly one mountain – Many-to-One.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9E0358-5C43-47A9-BBAE-981A81EC09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24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0F3B5DB-70F4-4F44-BF84-E91D67D295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541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F4EDF5D-4825-4F03-A972-7A99F808A8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56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Many-to-Many</a:t>
            </a:r>
            <a:r>
              <a:rPr lang="en-US" baseline="0" noProof="1"/>
              <a:t> relationship relates many rows from a table to many rows in another table. For example. Employee.EmployeeID has many projects. Many projects are assigned to many employees which is the other way around. Usually we have a mapping table that takes care of the relations.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66AC89-0E86-49E3-82A3-ACAB626C93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560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272C8E8-ADD0-4A66-B69F-7CCDB7A484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9356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2B17DA5-2F85-4E4B-8235-42D48E2A2A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335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1"/>
              <a:t>In One</a:t>
            </a:r>
            <a:r>
              <a:rPr lang="en-US" baseline="0" noProof="1"/>
              <a:t>-to-One relationship each row of table Cars is related to exactly zero or one row in table Drivers. In table Cars.DriverID is a foreign key which means that there will be a relation to another table – Drivers in the case. Table Drivers has a column DriverID as well which is a primary key. The relation is always between a foreign key and a primary key. It means that all values in </a:t>
            </a:r>
            <a:r>
              <a:rPr lang="en-US" sz="1600" baseline="0" noProof="1"/>
              <a:t>Cars</a:t>
            </a:r>
            <a:r>
              <a:rPr lang="en-US" sz="1600" noProof="1"/>
              <a:t>.</a:t>
            </a:r>
            <a:r>
              <a:rPr lang="en-US" baseline="0" noProof="1"/>
              <a:t>DriverID should be present in </a:t>
            </a:r>
            <a:r>
              <a:rPr lang="en-US" sz="1600" noProof="1"/>
              <a:t>Drivers. DriverID</a:t>
            </a:r>
            <a:r>
              <a:rPr lang="en-US" sz="1600" baseline="0" noProof="1"/>
              <a:t> except NULL. Cars</a:t>
            </a:r>
            <a:r>
              <a:rPr lang="en-US" sz="1600" noProof="1"/>
              <a:t>.</a:t>
            </a:r>
            <a:r>
              <a:rPr lang="en-US" baseline="0" noProof="1"/>
              <a:t>DriverID can be NULL if it is not stated otherwise.</a:t>
            </a:r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C892E85-AD2E-4870-B01B-C04132ED85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247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Database Design and Rules</a:t>
            </a:r>
          </a:p>
        </p:txBody>
      </p:sp>
      <p:sp>
        <p:nvSpPr>
          <p:cNvPr id="1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Relations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026" name="Picture 2" descr="Ð ÐµÐ·ÑÐ»ÑÐ°Ñ Ñ Ð¸Ð·Ð¾Ð±ÑÐ°Ð¶ÐµÐ½Ð¸Ðµ Ð·Ð° excel tables png">
            <a:extLst>
              <a:ext uri="{FF2B5EF4-FFF2-40B4-BE49-F238E27FC236}">
                <a16:creationId xmlns:a16="http://schemas.microsoft.com/office/drawing/2014/main" id="{1F038B27-A65D-4305-BE64-2F26F7BB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96" y="2317555"/>
            <a:ext cx="2638740" cy="272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It is a technique of organizing the data in the </a:t>
            </a:r>
            <a:br>
              <a:rPr lang="en-US" dirty="0"/>
            </a:br>
            <a:r>
              <a:rPr lang="en-US" dirty="0"/>
              <a:t>database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Normalization</a:t>
            </a:r>
            <a:r>
              <a:rPr lang="en-US" dirty="0"/>
              <a:t> is a systematic approach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decomposing</a:t>
            </a:r>
            <a:r>
              <a:rPr lang="en-US" dirty="0"/>
              <a:t> tables to eliminate data redundancy</a:t>
            </a:r>
            <a:br>
              <a:rPr lang="en-US" dirty="0"/>
            </a:br>
            <a:r>
              <a:rPr lang="en-US" dirty="0"/>
              <a:t>(repetition) and undesirable characteristics like</a:t>
            </a:r>
            <a:br>
              <a:rPr lang="en-US" dirty="0"/>
            </a:br>
            <a:r>
              <a:rPr lang="en-US" dirty="0"/>
              <a:t>insertion, update and deletion </a:t>
            </a:r>
            <a:r>
              <a:rPr lang="en-US" b="1" dirty="0">
                <a:solidFill>
                  <a:schemeClr val="bg1"/>
                </a:solidFill>
              </a:rPr>
              <a:t>anomalies</a:t>
            </a:r>
          </a:p>
          <a:p>
            <a:pPr>
              <a:buClr>
                <a:schemeClr val="tx1"/>
              </a:buClr>
            </a:pPr>
            <a:r>
              <a:rPr lang="en-US" dirty="0"/>
              <a:t>It is a multi-step process that puts data into </a:t>
            </a:r>
            <a:r>
              <a:rPr lang="en-US" b="1" dirty="0">
                <a:solidFill>
                  <a:schemeClr val="bg1"/>
                </a:solidFill>
              </a:rPr>
              <a:t>tabular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form</a:t>
            </a:r>
            <a:r>
              <a:rPr lang="en-US" dirty="0"/>
              <a:t> removing duplicated data from the relation </a:t>
            </a:r>
            <a:br>
              <a:rPr lang="en-US" dirty="0"/>
            </a:br>
            <a:r>
              <a:rPr lang="en-US" dirty="0"/>
              <a:t>tables</a:t>
            </a:r>
            <a:endParaRPr lang="bg-BG" dirty="0"/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Normalization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658282A-1F5E-43C7-9492-E8C6A117D7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38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83400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First Normal Form (1NF)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sz="3100" dirty="0"/>
              <a:t>Table should only have single(atomic) valued attributes/columns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Values stored in a column should be of the same domain (same type)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All the columns in a table should have unique names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order in which data is stored should not matter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Second Normal Form (2NF)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table should be in the </a:t>
            </a:r>
            <a:r>
              <a:rPr lang="en-US" sz="3100" b="1" dirty="0">
                <a:solidFill>
                  <a:schemeClr val="bg1"/>
                </a:solidFill>
              </a:rPr>
              <a:t>First Normal form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It shouldn't have </a:t>
            </a:r>
            <a:r>
              <a:rPr lang="en-US" sz="3100" b="1" dirty="0">
                <a:solidFill>
                  <a:schemeClr val="bg1"/>
                </a:solidFill>
              </a:rPr>
              <a:t>Partial Dependency</a:t>
            </a:r>
            <a:r>
              <a:rPr lang="bg-BG" sz="3100" b="1" dirty="0">
                <a:solidFill>
                  <a:schemeClr val="bg1"/>
                </a:solidFill>
              </a:rPr>
              <a:t> </a:t>
            </a:r>
            <a:r>
              <a:rPr lang="bg-BG" sz="3100" dirty="0"/>
              <a:t>(</a:t>
            </a:r>
            <a:r>
              <a:rPr lang="en-US" sz="3100" dirty="0"/>
              <a:t>dependency on part of the primary key)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Third Normal Form (3NF)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The table is in the </a:t>
            </a:r>
            <a:r>
              <a:rPr lang="en-US" sz="3100" b="1" dirty="0">
                <a:solidFill>
                  <a:schemeClr val="bg1"/>
                </a:solidFill>
              </a:rPr>
              <a:t>Second Normal form</a:t>
            </a:r>
          </a:p>
          <a:p>
            <a:pPr lvl="1">
              <a:buClr>
                <a:schemeClr val="tx1"/>
              </a:buClr>
            </a:pPr>
            <a:r>
              <a:rPr lang="en-US" sz="3100" dirty="0"/>
              <a:t>It doesn't have </a:t>
            </a:r>
            <a:r>
              <a:rPr lang="en-US" sz="3100" b="1" dirty="0">
                <a:solidFill>
                  <a:schemeClr val="bg1"/>
                </a:solidFill>
              </a:rPr>
              <a:t>Transitive Dependency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Forms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F08C7F-B353-4BB5-B152-E05583BF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000" y="4959248"/>
            <a:ext cx="5277609" cy="144139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226604B-9B3A-41B1-B47D-C9F914642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152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6504432" y="2667000"/>
            <a:ext cx="201168" cy="201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Овал 15"/>
          <p:cNvSpPr/>
          <p:nvPr/>
        </p:nvSpPr>
        <p:spPr>
          <a:xfrm>
            <a:off x="5257800" y="26494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pSp>
        <p:nvGrpSpPr>
          <p:cNvPr id="8" name="Group 7"/>
          <p:cNvGrpSpPr/>
          <p:nvPr/>
        </p:nvGrpSpPr>
        <p:grpSpPr>
          <a:xfrm>
            <a:off x="4653465" y="1201098"/>
            <a:ext cx="2926984" cy="2807948"/>
            <a:chOff x="4623485" y="1186108"/>
            <a:chExt cx="2926984" cy="2807948"/>
          </a:xfrm>
        </p:grpSpPr>
        <p:pic>
          <p:nvPicPr>
            <p:cNvPr id="1028" name="Picture 4" descr="Image result for tabl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485" y="2451952"/>
              <a:ext cx="1557265" cy="1314713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Image result for tabl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0863" y="2390324"/>
              <a:ext cx="1899606" cy="160373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Облаковидно 2"/>
            <p:cNvSpPr/>
            <p:nvPr/>
          </p:nvSpPr>
          <p:spPr>
            <a:xfrm>
              <a:off x="4983327" y="1186108"/>
              <a:ext cx="2057400" cy="1308064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1034" name="Picture 10" descr="Image result for hearth animated lov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252" y="1352141"/>
              <a:ext cx="971550" cy="971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DDAABDF9-93A9-4DCD-9767-3905F818F6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Table Relations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731D2E6-75C9-42E0-97E3-96676AD0ACE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Relational Database Model in Action</a:t>
            </a:r>
          </a:p>
        </p:txBody>
      </p:sp>
    </p:spTree>
    <p:extLst>
      <p:ext uri="{BB962C8B-B14F-4D97-AF65-F5344CB8AC3E}">
        <p14:creationId xmlns:p14="http://schemas.microsoft.com/office/powerpoint/2010/main" val="24043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Relationships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between tables are based on interconnections:</a:t>
            </a:r>
            <a:r>
              <a:rPr lang="bg-BG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foreign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</a:t>
            </a:r>
            <a:endParaRPr lang="bg-BG" dirty="0"/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785010" y="324887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96802" y="3429000"/>
          <a:ext cx="4901142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Sofia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Varna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Munich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Berlin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Moscow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153400" y="3833192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Russia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2"/>
          <p:cNvSpPr txBox="1"/>
          <p:nvPr/>
        </p:nvSpPr>
        <p:spPr>
          <a:xfrm>
            <a:off x="3048001" y="2841075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cxnSp>
        <p:nvCxnSpPr>
          <p:cNvPr id="22" name="Straight Arrow Connector 11"/>
          <p:cNvCxnSpPr>
            <a:cxnSpLocks/>
          </p:cNvCxnSpPr>
          <p:nvPr/>
        </p:nvCxnSpPr>
        <p:spPr>
          <a:xfrm>
            <a:off x="6412244" y="4115798"/>
            <a:ext cx="1626856" cy="26647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cxnSpLocks/>
          </p:cNvCxnSpPr>
          <p:nvPr/>
        </p:nvCxnSpPr>
        <p:spPr>
          <a:xfrm flipV="1">
            <a:off x="6405796" y="4523873"/>
            <a:ext cx="1633305" cy="5339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1"/>
          <p:cNvCxnSpPr>
            <a:cxnSpLocks/>
          </p:cNvCxnSpPr>
          <p:nvPr/>
        </p:nvCxnSpPr>
        <p:spPr>
          <a:xfrm flipV="1">
            <a:off x="6418694" y="4940813"/>
            <a:ext cx="1620407" cy="103758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1"/>
          <p:cNvCxnSpPr>
            <a:cxnSpLocks/>
          </p:cNvCxnSpPr>
          <p:nvPr/>
        </p:nvCxnSpPr>
        <p:spPr>
          <a:xfrm flipV="1">
            <a:off x="6412244" y="508393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1"/>
          <p:cNvCxnSpPr>
            <a:cxnSpLocks/>
          </p:cNvCxnSpPr>
          <p:nvPr/>
        </p:nvCxnSpPr>
        <p:spPr>
          <a:xfrm flipV="1">
            <a:off x="6412244" y="5506040"/>
            <a:ext cx="1626856" cy="42211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228600" y="2599482"/>
            <a:ext cx="2133600" cy="524718"/>
          </a:xfrm>
          <a:prstGeom prst="wedgeRoundRectCallout">
            <a:avLst>
              <a:gd name="adj1" fmla="val 26868"/>
              <a:gd name="adj2" fmla="val 104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4705630" y="2589496"/>
            <a:ext cx="1923770" cy="524718"/>
          </a:xfrm>
          <a:prstGeom prst="wedgeRoundRectCallout">
            <a:avLst>
              <a:gd name="adj1" fmla="val -37054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7543800" y="2743200"/>
            <a:ext cx="2057400" cy="524718"/>
          </a:xfrm>
          <a:prstGeom prst="wedgeRoundRectCallout">
            <a:avLst>
              <a:gd name="adj1" fmla="val -176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7077215" y="6177464"/>
            <a:ext cx="2142985" cy="524718"/>
          </a:xfrm>
          <a:prstGeom prst="wedgeRoundRectCallout">
            <a:avLst>
              <a:gd name="adj1" fmla="val -38693"/>
              <a:gd name="adj2" fmla="val -1055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</a:t>
            </a: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AE770472-4736-4BC4-9401-5322472ED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4516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64" grpId="0"/>
      <p:bldP spid="18" grpId="0"/>
      <p:bldP spid="19" grpId="0" animBg="1"/>
      <p:bldP spid="20" grpId="0" animBg="1"/>
      <p:bldP spid="28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Identity (auto-increment)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Unique constraint – no repeating values in entire 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Column Properties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0062" y="1944000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NOT NULL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0062" y="3622661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 PRIMARY KEY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IDENTITY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80062" y="5357176"/>
            <a:ext cx="6451396" cy="6093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889599-BE96-4A77-8A8D-D48B9F5B4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959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foreign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is an </a:t>
            </a:r>
            <a:r>
              <a:rPr lang="en-US" sz="3200" b="1" dirty="0">
                <a:solidFill>
                  <a:schemeClr val="bg1"/>
                </a:solidFill>
              </a:rPr>
              <a:t>identifier</a:t>
            </a:r>
            <a:r>
              <a:rPr lang="en-US" sz="3200" dirty="0"/>
              <a:t> of a record located in </a:t>
            </a:r>
            <a:r>
              <a:rPr lang="en-US" sz="3200" b="1" dirty="0">
                <a:solidFill>
                  <a:schemeClr val="bg1"/>
                </a:solidFill>
              </a:rPr>
              <a:t>another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table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dirty="0"/>
              <a:t>(usually a primary key)</a:t>
            </a:r>
            <a:endParaRPr lang="bg-BG" sz="3200" dirty="0"/>
          </a:p>
          <a:p>
            <a:r>
              <a:rPr lang="en-US" sz="3200" dirty="0"/>
              <a:t>Using relationships, we </a:t>
            </a:r>
            <a:r>
              <a:rPr lang="en-US" sz="3200" b="1" dirty="0">
                <a:solidFill>
                  <a:schemeClr val="bg1"/>
                </a:solidFill>
              </a:rPr>
              <a:t>refer</a:t>
            </a:r>
            <a:r>
              <a:rPr lang="en-US" sz="3200" dirty="0"/>
              <a:t> to data instead of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/>
              <a:t> data</a:t>
            </a:r>
          </a:p>
          <a:p>
            <a:pPr lvl="1"/>
            <a:r>
              <a:rPr lang="en-US" sz="3000" dirty="0"/>
              <a:t>Country name is </a:t>
            </a:r>
            <a:r>
              <a:rPr lang="en-US" sz="3000" b="1" dirty="0">
                <a:solidFill>
                  <a:schemeClr val="bg1"/>
                </a:solidFill>
              </a:rPr>
              <a:t>not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repeated</a:t>
            </a:r>
            <a:r>
              <a:rPr lang="en-US" sz="3000" dirty="0"/>
              <a:t>, it is </a:t>
            </a:r>
            <a:r>
              <a:rPr lang="en-US" sz="3000" b="1" dirty="0">
                <a:solidFill>
                  <a:schemeClr val="bg1"/>
                </a:solidFill>
              </a:rPr>
              <a:t>referred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to</a:t>
            </a:r>
            <a:r>
              <a:rPr lang="en-US" sz="3000" dirty="0"/>
              <a:t> by its </a:t>
            </a:r>
            <a:r>
              <a:rPr lang="en-US" sz="3000" b="1" dirty="0">
                <a:solidFill>
                  <a:schemeClr val="bg1"/>
                </a:solidFill>
              </a:rPr>
              <a:t>primary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key</a:t>
            </a:r>
            <a:endParaRPr lang="bg-BG" sz="3000" b="1" dirty="0">
              <a:solidFill>
                <a:schemeClr val="bg1"/>
              </a:solidFill>
            </a:endParaRPr>
          </a:p>
          <a:p>
            <a:pPr lvl="2"/>
            <a:endParaRPr lang="bg-BG" sz="2800" dirty="0"/>
          </a:p>
          <a:p>
            <a:endParaRPr lang="bg-BG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Foreign Key</a:t>
            </a:r>
            <a:endParaRPr lang="bg-BG" dirty="0"/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C6BF23FE-BEEC-4AD5-8BD5-0BA128D00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010" y="3934674"/>
            <a:ext cx="195919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8CED8D-F441-4F80-9D98-5DE148412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5982"/>
              </p:ext>
            </p:extLst>
          </p:nvPr>
        </p:nvGraphicFramePr>
        <p:xfrm>
          <a:off x="1396802" y="4114800"/>
          <a:ext cx="4901142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63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solidFill>
                            <a:schemeClr val="tx1"/>
                          </a:solidFill>
                          <a:effectLst/>
                        </a:rPr>
                        <a:t>CountryId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Sofia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Varna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1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3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Munich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4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Berlin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8438" rtl="0" eaLnBrk="1" latinLnBrk="1" hangingPunct="1"/>
                      <a:r>
                        <a:rPr lang="en-GB" sz="2398" kern="1200" dirty="0">
                          <a:effectLst/>
                        </a:rPr>
                        <a:t>2</a:t>
                      </a:r>
                      <a:endParaRPr lang="en-GB" sz="2398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DB4D945-FDFD-44C0-8712-F8A48E431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52591"/>
              </p:ext>
            </p:extLst>
          </p:nvPr>
        </p:nvGraphicFramePr>
        <p:xfrm>
          <a:off x="8153400" y="4518992"/>
          <a:ext cx="259080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Bulgaria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08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Germany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Arrow Connector 11">
            <a:extLst>
              <a:ext uri="{FF2B5EF4-FFF2-40B4-BE49-F238E27FC236}">
                <a16:creationId xmlns:a16="http://schemas.microsoft.com/office/drawing/2014/main" id="{206AA7B7-FEB4-4268-A3D4-05F11D92FF77}"/>
              </a:ext>
            </a:extLst>
          </p:cNvPr>
          <p:cNvCxnSpPr>
            <a:cxnSpLocks/>
          </p:cNvCxnSpPr>
          <p:nvPr/>
        </p:nvCxnSpPr>
        <p:spPr>
          <a:xfrm>
            <a:off x="6412244" y="4801598"/>
            <a:ext cx="1626856" cy="266475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1">
            <a:extLst>
              <a:ext uri="{FF2B5EF4-FFF2-40B4-BE49-F238E27FC236}">
                <a16:creationId xmlns:a16="http://schemas.microsoft.com/office/drawing/2014/main" id="{B1C8035F-78E6-47AA-B94F-0326A4A69FE5}"/>
              </a:ext>
            </a:extLst>
          </p:cNvPr>
          <p:cNvCxnSpPr>
            <a:cxnSpLocks/>
          </p:cNvCxnSpPr>
          <p:nvPr/>
        </p:nvCxnSpPr>
        <p:spPr>
          <a:xfrm flipV="1">
            <a:off x="6405796" y="5209673"/>
            <a:ext cx="1633305" cy="53394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CDAF088D-BD0E-4906-B672-82D662E97AFA}"/>
              </a:ext>
            </a:extLst>
          </p:cNvPr>
          <p:cNvCxnSpPr>
            <a:cxnSpLocks/>
          </p:cNvCxnSpPr>
          <p:nvPr/>
        </p:nvCxnSpPr>
        <p:spPr>
          <a:xfrm flipV="1">
            <a:off x="6418694" y="5626613"/>
            <a:ext cx="1620407" cy="103758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27BCD2E8-75F6-4234-ADA0-0674AEE82408}"/>
              </a:ext>
            </a:extLst>
          </p:cNvPr>
          <p:cNvCxnSpPr>
            <a:cxnSpLocks/>
          </p:cNvCxnSpPr>
          <p:nvPr/>
        </p:nvCxnSpPr>
        <p:spPr>
          <a:xfrm flipV="1">
            <a:off x="6412244" y="5769730"/>
            <a:ext cx="1626856" cy="422110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2AF077-C6F6-4A67-9D7C-B12BA44144AB}"/>
              </a:ext>
            </a:extLst>
          </p:cNvPr>
          <p:cNvSpPr txBox="1"/>
          <p:nvPr/>
        </p:nvSpPr>
        <p:spPr>
          <a:xfrm>
            <a:off x="3048001" y="3532514"/>
            <a:ext cx="1125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Towns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BC125379-AFCD-4B06-9C4F-EE73693B1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788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bg-BG" dirty="0"/>
              <a:t> – </a:t>
            </a:r>
            <a:r>
              <a:rPr lang="en-US" dirty="0"/>
              <a:t>e.g. country</a:t>
            </a:r>
            <a:r>
              <a:rPr lang="bg-BG" dirty="0"/>
              <a:t> / </a:t>
            </a:r>
            <a:r>
              <a:rPr lang="en-US" dirty="0"/>
              <a:t>towns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country has many towns</a:t>
            </a:r>
            <a:endParaRPr lang="bg-BG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Many-to-many</a:t>
            </a:r>
            <a:r>
              <a:rPr lang="bg-BG" dirty="0"/>
              <a:t> – </a:t>
            </a:r>
            <a:r>
              <a:rPr lang="en-US" dirty="0"/>
              <a:t>e.g. student</a:t>
            </a:r>
            <a:r>
              <a:rPr lang="bg-BG" dirty="0"/>
              <a:t> / </a:t>
            </a:r>
            <a:r>
              <a:rPr lang="en-US" dirty="0"/>
              <a:t>course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student has many courses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course has many students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One-to-one</a:t>
            </a:r>
            <a:r>
              <a:rPr lang="en-US" dirty="0"/>
              <a:t> – e.g. example</a:t>
            </a:r>
            <a:r>
              <a:rPr lang="bg-BG" dirty="0"/>
              <a:t> </a:t>
            </a:r>
            <a:r>
              <a:rPr lang="en-US" dirty="0"/>
              <a:t>driver</a:t>
            </a:r>
            <a:r>
              <a:rPr lang="bg-BG" dirty="0"/>
              <a:t> / </a:t>
            </a:r>
            <a:r>
              <a:rPr lang="en-US" dirty="0"/>
              <a:t>car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One driver has only one car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Rarely used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BE594-9459-46F3-8F2F-E2E8C6E4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Relations: Multiplicity</a:t>
            </a:r>
          </a:p>
        </p:txBody>
      </p:sp>
      <p:pic>
        <p:nvPicPr>
          <p:cNvPr id="3076" name="Picture 4" descr="Ð ÐµÐ·ÑÐ»ÑÐ°Ñ Ñ Ð¸Ð·Ð¾Ð±ÑÐ°Ð¶ÐµÐ½Ð¸Ðµ Ð·Ð° relation png">
            <a:extLst>
              <a:ext uri="{FF2B5EF4-FFF2-40B4-BE49-F238E27FC236}">
                <a16:creationId xmlns:a16="http://schemas.microsoft.com/office/drawing/2014/main" id="{C8EA0605-84C4-42E0-8B32-CBEE03AF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46" y="1191581"/>
            <a:ext cx="4551037" cy="45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67A128D-D492-46F5-A5B7-7762E4866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91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One-to-Many/Many-to-One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14909"/>
              </p:ext>
            </p:extLst>
          </p:nvPr>
        </p:nvGraphicFramePr>
        <p:xfrm>
          <a:off x="1165026" y="3207122"/>
          <a:ext cx="3102174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7088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312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Rila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037421" y="2662572"/>
            <a:ext cx="1795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Mountains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25211"/>
              </p:ext>
            </p:extLst>
          </p:nvPr>
        </p:nvGraphicFramePr>
        <p:xfrm>
          <a:off x="6310745" y="3107377"/>
          <a:ext cx="4599710" cy="137128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32078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595628">
                  <a:extLst>
                    <a:ext uri="{9D8B030D-6E8A-4147-A177-3AD203B41FA5}">
                      <a16:colId xmlns:a16="http://schemas.microsoft.com/office/drawing/2014/main" val="3536145012"/>
                    </a:ext>
                  </a:extLst>
                </a:gridCol>
                <a:gridCol w="187200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PeakID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MountainID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61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Musala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66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Malyovitsa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5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3939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610600" y="2596890"/>
            <a:ext cx="1041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Peaks</a:t>
            </a:r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514630" y="2165132"/>
            <a:ext cx="19999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5835008" y="2021349"/>
            <a:ext cx="2089792" cy="524718"/>
          </a:xfrm>
          <a:prstGeom prst="wedgeRoundRectCallout">
            <a:avLst>
              <a:gd name="adj1" fmla="val 644"/>
              <a:gd name="adj2" fmla="val 1288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9582430" y="2057400"/>
            <a:ext cx="1923770" cy="524718"/>
          </a:xfrm>
          <a:prstGeom prst="wedgeRoundRectCallout">
            <a:avLst>
              <a:gd name="adj1" fmla="val -27219"/>
              <a:gd name="adj2" fmla="val 137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1873776" y="4121522"/>
            <a:ext cx="8108424" cy="1633209"/>
            <a:chOff x="1338788" y="4121521"/>
            <a:chExt cx="7498824" cy="1633209"/>
          </a:xfrm>
        </p:grpSpPr>
        <p:cxnSp>
          <p:nvCxnSpPr>
            <p:cNvPr id="14" name="Съединител: с чупка 13"/>
            <p:cNvCxnSpPr>
              <a:cxnSpLocks/>
            </p:cNvCxnSpPr>
            <p:nvPr/>
          </p:nvCxnSpPr>
          <p:spPr>
            <a:xfrm rot="16200000" flipH="1">
              <a:off x="4892441" y="567868"/>
              <a:ext cx="391518" cy="7498824"/>
            </a:xfrm>
            <a:prstGeom prst="bentConnector3">
              <a:avLst>
                <a:gd name="adj1" fmla="val 448315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Текстово поле 21"/>
            <p:cNvSpPr txBox="1"/>
            <p:nvPr/>
          </p:nvSpPr>
          <p:spPr>
            <a:xfrm>
              <a:off x="4173799" y="5231510"/>
              <a:ext cx="1828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68262E87-A59E-4DF9-9C17-0B412F9A6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473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85900" y="1203453"/>
            <a:ext cx="9220200" cy="55180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Mountains(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MountainName VARCHAR(50)</a:t>
            </a:r>
          </a:p>
          <a:p>
            <a:pPr>
              <a:lnSpc>
                <a:spcPct val="95000"/>
              </a:lnSpc>
              <a:spcAft>
                <a:spcPts val="1200"/>
              </a:spcAft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Peaks(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PeakId INT PRIMARY KEY,</a:t>
            </a:r>
          </a:p>
          <a:p>
            <a:pPr>
              <a:lnSpc>
                <a:spcPct val="95000"/>
              </a:lnSpc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MountainID INT,</a:t>
            </a: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CONSTRAINT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FK_Peaks_Mountains 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Mountains(MountainID)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Tables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87525" y="1311397"/>
            <a:ext cx="2018306" cy="480211"/>
          </a:xfrm>
          <a:prstGeom prst="wedgeRoundRectCallout">
            <a:avLst>
              <a:gd name="adj1" fmla="val -53882"/>
              <a:gd name="adj2" fmla="val 762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9627" y="4886739"/>
            <a:ext cx="2229557" cy="559968"/>
          </a:xfrm>
          <a:prstGeom prst="wedgeRoundRectCallout">
            <a:avLst>
              <a:gd name="adj1" fmla="val -87288"/>
              <a:gd name="adj2" fmla="val 4651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E1D63AB-FB06-435E-8511-0161450DC7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774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table holding the </a:t>
            </a:r>
            <a:r>
              <a:rPr lang="en-US" b="1" dirty="0">
                <a:solidFill>
                  <a:schemeClr val="bg1"/>
                </a:solidFill>
              </a:rPr>
              <a:t>foreign key </a:t>
            </a:r>
            <a:r>
              <a:rPr lang="en-US" dirty="0"/>
              <a:t>is the </a:t>
            </a:r>
            <a:r>
              <a:rPr lang="en-US" b="1" dirty="0">
                <a:solidFill>
                  <a:schemeClr val="bg1"/>
                </a:solidFill>
              </a:rPr>
              <a:t>child table</a:t>
            </a:r>
          </a:p>
          <a:p>
            <a:r>
              <a:rPr lang="en-US" dirty="0"/>
              <a:t>The table holding the </a:t>
            </a:r>
            <a:r>
              <a:rPr lang="en-US" b="1" dirty="0">
                <a:solidFill>
                  <a:schemeClr val="bg1"/>
                </a:solidFill>
              </a:rPr>
              <a:t>referenced primary key </a:t>
            </a:r>
            <a:r>
              <a:rPr lang="en-US" dirty="0"/>
              <a:t>is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parent/referenced table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Foreign Key</a:t>
            </a:r>
            <a:endParaRPr lang="bg-BG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3688405"/>
            <a:ext cx="92867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FK_Peaks_Mountains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KEY</a:t>
            </a:r>
            <a:r>
              <a:rPr lang="en-US" sz="4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(MountainID)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Mountains(MountainID)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43080" y="2611878"/>
            <a:ext cx="2743200" cy="6490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981244" y="5974404"/>
            <a:ext cx="2229557" cy="609600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417652" y="5974404"/>
            <a:ext cx="2128703" cy="609600"/>
          </a:xfrm>
          <a:prstGeom prst="wedgeRoundRectCallout">
            <a:avLst>
              <a:gd name="adj1" fmla="val 38622"/>
              <a:gd name="adj2" fmla="val -96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Table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24790" y="4441546"/>
            <a:ext cx="2148011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063427F-612A-43FF-99AF-66269B520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58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Database Design 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Database Normalization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400" dirty="0"/>
              <a:t>Table Relations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One-to-many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Many-to-many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dirty="0"/>
              <a:t>One-to-one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1FB4D2-29DD-4540-89A1-4775B6F604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0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Many-to-many relations </a:t>
            </a:r>
            <a:r>
              <a:rPr lang="en-US" dirty="0"/>
              <a:t>use a </a:t>
            </a:r>
            <a:r>
              <a:rPr lang="en-US" b="1" dirty="0">
                <a:solidFill>
                  <a:schemeClr val="bg1"/>
                </a:solidFill>
              </a:rPr>
              <a:t>mapping/join table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8611"/>
              </p:ext>
            </p:extLst>
          </p:nvPr>
        </p:nvGraphicFramePr>
        <p:xfrm>
          <a:off x="838201" y="2838043"/>
          <a:ext cx="41910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83468"/>
              </p:ext>
            </p:extLst>
          </p:nvPr>
        </p:nvGraphicFramePr>
        <p:xfrm>
          <a:off x="7467601" y="2838043"/>
          <a:ext cx="3438271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189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23737" y="2293493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20766" y="2241683"/>
            <a:ext cx="1382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Projects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71521"/>
              </p:ext>
            </p:extLst>
          </p:nvPr>
        </p:nvGraphicFramePr>
        <p:xfrm>
          <a:off x="4038600" y="4699459"/>
          <a:ext cx="3352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7729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37550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6907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189350" y="4119703"/>
            <a:ext cx="2990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EmployeesProjects</a:t>
            </a:r>
          </a:p>
        </p:txBody>
      </p:sp>
      <p:cxnSp>
        <p:nvCxnSpPr>
          <p:cNvPr id="22" name="Straight Arrow Connector 21"/>
          <p:cNvCxnSpPr>
            <a:cxnSpLocks/>
            <a:stCxn id="2" idx="1"/>
          </p:cNvCxnSpPr>
          <p:nvPr/>
        </p:nvCxnSpPr>
        <p:spPr>
          <a:xfrm rot="10800000" flipH="1" flipV="1">
            <a:off x="838201" y="3523843"/>
            <a:ext cx="3093360" cy="2322844"/>
          </a:xfrm>
          <a:prstGeom prst="bentConnector3">
            <a:avLst>
              <a:gd name="adj1" fmla="val -739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rot="5400000" flipH="1" flipV="1">
            <a:off x="6991979" y="4609064"/>
            <a:ext cx="1637044" cy="838202"/>
          </a:xfrm>
          <a:prstGeom prst="bentConnector3">
            <a:avLst>
              <a:gd name="adj1" fmla="val 85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410746" y="1836903"/>
            <a:ext cx="2152370" cy="524718"/>
          </a:xfrm>
          <a:prstGeom prst="wedgeRoundRectCallout">
            <a:avLst>
              <a:gd name="adj1" fmla="val -2779"/>
              <a:gd name="adj2" fmla="val 1200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7086600" y="1803859"/>
            <a:ext cx="213360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689697" y="4732868"/>
            <a:ext cx="2190029" cy="524718"/>
          </a:xfrm>
          <a:prstGeom prst="wedgeRoundRectCallout">
            <a:avLst>
              <a:gd name="adj1" fmla="val 38926"/>
              <a:gd name="adj2" fmla="val 941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Mapping table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41A46F4-3281-4E1E-90CE-3373AA8CD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481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4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0355" y="1539000"/>
            <a:ext cx="7031290" cy="47675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Employees(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Projects(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 PRIMARY KEY,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ProjectName VARCHAR(50)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Tables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4ECD6C-E8E0-410D-8160-6D7870ACA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77185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71000" y="1269000"/>
            <a:ext cx="9269971" cy="5361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EmployeesProjects(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EmployeeID INT,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ProjectID INT,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PK_EmployeesProjects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PRIMARY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(EmployeeID, ProjectID),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FK_EmployeesProjects_Employees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(EmployeeID)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  <a:spcAft>
                <a:spcPts val="600"/>
              </a:spcAft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Employees(EmployeeID),</a:t>
            </a: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FK_EmployeesProjects_Projects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(ProjectID)</a:t>
            </a:r>
            <a:endParaRPr lang="bg-BG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95000"/>
              </a:lnSpc>
            </a:pPr>
            <a:r>
              <a:rPr lang="bg-BG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Projects(ProjectID)</a:t>
            </a:r>
          </a:p>
          <a:p>
            <a:pPr>
              <a:lnSpc>
                <a:spcPct val="9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Many-to-Many: Mapping Table</a:t>
            </a:r>
            <a:endParaRPr lang="bg-BG" dirty="0"/>
          </a:p>
        </p:txBody>
      </p:sp>
      <p:sp>
        <p:nvSpPr>
          <p:cNvPr id="17" name="Rectangle: Rounded Corners 14"/>
          <p:cNvSpPr/>
          <p:nvPr/>
        </p:nvSpPr>
        <p:spPr>
          <a:xfrm>
            <a:off x="1818575" y="2657230"/>
            <a:ext cx="8153400" cy="82916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8205444" y="1927225"/>
            <a:ext cx="2167982" cy="875489"/>
          </a:xfrm>
          <a:prstGeom prst="wedgeRoundRectCallout">
            <a:avLst>
              <a:gd name="adj1" fmla="val -33474"/>
              <a:gd name="adj2" fmla="val 893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</a:p>
        </p:txBody>
      </p:sp>
      <p:sp>
        <p:nvSpPr>
          <p:cNvPr id="18" name="Rectangle: Rounded Corners 14"/>
          <p:cNvSpPr/>
          <p:nvPr/>
        </p:nvSpPr>
        <p:spPr>
          <a:xfrm>
            <a:off x="1818576" y="3571198"/>
            <a:ext cx="8271643" cy="11965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Rectangle: Rounded Corners 14"/>
          <p:cNvSpPr/>
          <p:nvPr/>
        </p:nvSpPr>
        <p:spPr>
          <a:xfrm>
            <a:off x="1818576" y="4855250"/>
            <a:ext cx="8271643" cy="123541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90569" y="5701558"/>
            <a:ext cx="2405036" cy="787142"/>
          </a:xfrm>
          <a:prstGeom prst="wedgeRoundRectCallout">
            <a:avLst>
              <a:gd name="adj1" fmla="val -46116"/>
              <a:gd name="adj2" fmla="val -961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to Projects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853986" y="3944297"/>
            <a:ext cx="2234561" cy="901812"/>
          </a:xfrm>
          <a:prstGeom prst="wedgeRoundRectCallout">
            <a:avLst>
              <a:gd name="adj1" fmla="val -70661"/>
              <a:gd name="adj2" fmla="val 3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 to Employees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B1CA777-447B-48DF-9EDA-5396EE926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8804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48054"/>
              </p:ext>
            </p:extLst>
          </p:nvPr>
        </p:nvGraphicFramePr>
        <p:xfrm>
          <a:off x="762000" y="3110960"/>
          <a:ext cx="350334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167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751671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CarID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21381"/>
              </p:ext>
            </p:extLst>
          </p:nvPr>
        </p:nvGraphicFramePr>
        <p:xfrm>
          <a:off x="7391400" y="3110960"/>
          <a:ext cx="40386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DriverName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166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..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102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…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47536" y="2566410"/>
            <a:ext cx="81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Cars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4566" y="2514600"/>
            <a:ext cx="124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Drivers</a:t>
            </a: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auto">
          <a:xfrm>
            <a:off x="304800" y="2057400"/>
            <a:ext cx="1923770" cy="524718"/>
          </a:xfrm>
          <a:prstGeom prst="wedgeRoundRectCallout">
            <a:avLst>
              <a:gd name="adj1" fmla="val -10010"/>
              <a:gd name="adj2" fmla="val 1348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3334030" y="2294682"/>
            <a:ext cx="1923770" cy="524718"/>
          </a:xfrm>
          <a:prstGeom prst="wedgeRoundRectCallout">
            <a:avLst>
              <a:gd name="adj1" fmla="val -39513"/>
              <a:gd name="adj2" fmla="val 987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6705600" y="2066082"/>
            <a:ext cx="1923770" cy="524718"/>
          </a:xfrm>
          <a:prstGeom prst="wedgeRoundRectCallout">
            <a:avLst>
              <a:gd name="adj1" fmla="val -4273"/>
              <a:gd name="adj2" fmla="val 14687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grpSp>
        <p:nvGrpSpPr>
          <p:cNvPr id="465920" name="Групиране 465919"/>
          <p:cNvGrpSpPr/>
          <p:nvPr/>
        </p:nvGrpSpPr>
        <p:grpSpPr>
          <a:xfrm>
            <a:off x="2824327" y="4476210"/>
            <a:ext cx="5034831" cy="1533410"/>
            <a:chOff x="2822738" y="4476210"/>
            <a:chExt cx="5034831" cy="1533410"/>
          </a:xfrm>
        </p:grpSpPr>
        <p:cxnSp>
          <p:nvCxnSpPr>
            <p:cNvPr id="23" name="Съединител: с чупка 22"/>
            <p:cNvCxnSpPr>
              <a:cxnSpLocks/>
            </p:cNvCxnSpPr>
            <p:nvPr/>
          </p:nvCxnSpPr>
          <p:spPr>
            <a:xfrm rot="16200000" flipH="1">
              <a:off x="5333804" y="1965144"/>
              <a:ext cx="12700" cy="5034831"/>
            </a:xfrm>
            <a:prstGeom prst="bentConnector3">
              <a:avLst>
                <a:gd name="adj1" fmla="val 13096551"/>
              </a:avLst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Текстово поле 28"/>
            <p:cNvSpPr txBox="1"/>
            <p:nvPr/>
          </p:nvSpPr>
          <p:spPr>
            <a:xfrm>
              <a:off x="4418012" y="5486400"/>
              <a:ext cx="18288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Relation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5C7B4117-4775-4931-8D88-DEC03B2F5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004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49757" y="1493650"/>
            <a:ext cx="9667776" cy="49578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DriverID INT UNIQUE,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  CONSTRAINT FK_Cars_Drivers FOREIGN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KEY</a:t>
            </a:r>
            <a:br>
              <a:rPr lang="bg-BG" sz="2800" b="1" noProof="1"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  (DriverID) REFERENCES Drivers(DriverID)</a:t>
            </a:r>
          </a:p>
          <a:p>
            <a:r>
              <a:rPr lang="en-US" sz="2800" b="1" noProof="1">
                <a:latin typeface="Consolas" panose="020B0609020204030204" pitchFamily="49" charset="0"/>
              </a:rPr>
              <a:t>)</a:t>
            </a:r>
            <a:endParaRPr lang="en-US" sz="2800" noProof="1"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429034" y="1214406"/>
            <a:ext cx="2075831" cy="558487"/>
          </a:xfrm>
          <a:prstGeom prst="wedgeRoundRectCallout">
            <a:avLst>
              <a:gd name="adj1" fmla="val -67463"/>
              <a:gd name="adj2" fmla="val 626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06807" y="4121253"/>
            <a:ext cx="2229557" cy="559968"/>
          </a:xfrm>
          <a:prstGeom prst="wedgeRoundRectCallout">
            <a:avLst>
              <a:gd name="adj1" fmla="val -40693"/>
              <a:gd name="adj2" fmla="val 89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58992" y="3332849"/>
            <a:ext cx="1928984" cy="977247"/>
          </a:xfrm>
          <a:prstGeom prst="wedgeRoundRectCallout">
            <a:avLst>
              <a:gd name="adj1" fmla="val -54076"/>
              <a:gd name="adj2" fmla="val 815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driver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car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E451DEE-4395-46E4-8883-64B33C046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17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81224" y="2658203"/>
            <a:ext cx="9362976" cy="2064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CONSTRAINT FK_Cars_Drivers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 </a:t>
            </a: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 </a:t>
            </a:r>
            <a:b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4000" b="1" noProof="1">
                <a:solidFill>
                  <a:schemeClr val="tx2"/>
                </a:solidFill>
                <a:latin typeface="Consolas" panose="020B0609020204030204" pitchFamily="49" charset="0"/>
              </a:rPr>
              <a:t>REFERENCES Drivers(DriverID)</a:t>
            </a:r>
            <a:endParaRPr lang="en-US" sz="4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One-to-One: Foreign Key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3958" y="4995868"/>
            <a:ext cx="1997078" cy="566733"/>
          </a:xfrm>
          <a:prstGeom prst="wedgeRoundRectCallout">
            <a:avLst>
              <a:gd name="adj1" fmla="val -31999"/>
              <a:gd name="adj2" fmla="val -897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82101" y="3411344"/>
            <a:ext cx="2273999" cy="558485"/>
          </a:xfrm>
          <a:prstGeom prst="wedgeRoundRectCallout">
            <a:avLst>
              <a:gd name="adj1" fmla="val -62283"/>
              <a:gd name="adj2" fmla="val 1292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724401" y="1340420"/>
            <a:ext cx="1853086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 Name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2964713" y="5017475"/>
            <a:ext cx="2902655" cy="520807"/>
          </a:xfrm>
          <a:prstGeom prst="wedgeRoundRectCallout">
            <a:avLst>
              <a:gd name="adj1" fmla="val 31310"/>
              <a:gd name="adj2" fmla="val -1107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Referenced Table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BB237FE8-F484-47AE-A62D-6CA5ACEF7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429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9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Design a database using multiple tables with related data</a:t>
            </a:r>
          </a:p>
          <a:p>
            <a:pPr marL="444500" indent="-444500"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Database Normalization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First Normal Form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Second Normal Form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Third Normal Form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solidFill>
                  <a:schemeClr val="bg2"/>
                </a:solidFill>
              </a:rPr>
              <a:t>Table Relation Types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7E1BD2A-A35B-4618-9553-719629C5F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61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4194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274769-CC1C-4CC3-ADCC-A012A8C5D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9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F845BEA-677E-4E54-A2ED-665159514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79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809A38-A020-488F-B711-A425056517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Fundamental Concepts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485" y="1808735"/>
            <a:ext cx="4125262" cy="18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entities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table columns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Define a</a:t>
            </a:r>
            <a:r>
              <a:rPr lang="bg-BG" dirty="0"/>
              <a:t> </a:t>
            </a:r>
            <a:r>
              <a:rPr lang="en-US" dirty="0"/>
              <a:t>primary key for each</a:t>
            </a:r>
            <a:r>
              <a:rPr lang="bg-BG" dirty="0"/>
              <a:t> </a:t>
            </a:r>
            <a:r>
              <a:rPr lang="en-US" dirty="0"/>
              <a:t>table</a:t>
            </a:r>
            <a:endParaRPr lang="bg-BG" dirty="0"/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Identify and model relationships</a:t>
            </a:r>
            <a:endParaRPr lang="bg-BG" dirty="0"/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Define other constraints</a:t>
            </a:r>
          </a:p>
          <a:p>
            <a:pPr marL="871538" lvl="1" indent="-514350">
              <a:lnSpc>
                <a:spcPct val="100000"/>
              </a:lnSpc>
            </a:pPr>
            <a:r>
              <a:rPr lang="en-US" dirty="0"/>
              <a:t>Fill tables with test data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</a:t>
            </a:r>
            <a:r>
              <a:rPr lang="bg-BG" dirty="0"/>
              <a:t> </a:t>
            </a:r>
            <a:r>
              <a:rPr lang="en-US" dirty="0"/>
              <a:t>Database</a:t>
            </a:r>
            <a:r>
              <a:rPr lang="bg-BG" dirty="0"/>
              <a:t> </a:t>
            </a:r>
            <a:r>
              <a:rPr lang="en-US" dirty="0"/>
              <a:t>Design</a:t>
            </a:r>
          </a:p>
        </p:txBody>
      </p:sp>
      <p:pic>
        <p:nvPicPr>
          <p:cNvPr id="2050" name="Picture 2" descr="Ð ÐµÐ·ÑÐ»ÑÐ°Ñ Ñ Ð¸Ð·Ð¾Ð±ÑÐ°Ð¶ÐµÐ½Ð¸Ðµ Ð·Ð° steps png">
            <a:extLst>
              <a:ext uri="{FF2B5EF4-FFF2-40B4-BE49-F238E27FC236}">
                <a16:creationId xmlns:a16="http://schemas.microsoft.com/office/drawing/2014/main" id="{64D88FA5-C7EA-4D7F-A448-68CC59EF7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84" y="3591088"/>
            <a:ext cx="4272116" cy="326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0016415-5E94-4DB8-A3B8-97C4F80D08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1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Entity tables represent objects from the real world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Most often they are nouns in the specification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en-US" dirty="0"/>
              <a:t>For example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Entities</a:t>
            </a:r>
            <a:r>
              <a:rPr lang="bg-BG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Course</a:t>
            </a:r>
            <a:r>
              <a:rPr lang="bg-BG" dirty="0"/>
              <a:t>, </a:t>
            </a:r>
            <a:r>
              <a:rPr lang="en-US" b="1" dirty="0">
                <a:solidFill>
                  <a:schemeClr val="bg1"/>
                </a:solidFill>
              </a:rPr>
              <a:t>Town</a:t>
            </a:r>
            <a:endParaRPr lang="bg-BG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DB Design: Identify Entities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1700" y="3260512"/>
            <a:ext cx="7848600" cy="240136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9" name="Rectangle: Rounded Corners 14"/>
          <p:cNvSpPr/>
          <p:nvPr/>
        </p:nvSpPr>
        <p:spPr>
          <a:xfrm>
            <a:off x="5203419" y="3729472"/>
            <a:ext cx="1518758" cy="30614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4"/>
          <p:cNvSpPr/>
          <p:nvPr/>
        </p:nvSpPr>
        <p:spPr>
          <a:xfrm>
            <a:off x="4054225" y="4093367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/>
          <p:cNvSpPr/>
          <p:nvPr/>
        </p:nvSpPr>
        <p:spPr>
          <a:xfrm>
            <a:off x="3886179" y="4475011"/>
            <a:ext cx="970644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669F81B-856C-4C99-A341-1650E3A2D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13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Columns are clarifications for the entities in the text of the </a:t>
            </a:r>
            <a:br>
              <a:rPr lang="en-US" dirty="0"/>
            </a:br>
            <a:r>
              <a:rPr lang="en-US" dirty="0"/>
              <a:t>specification</a:t>
            </a:r>
            <a:r>
              <a:rPr lang="bg-BG" dirty="0"/>
              <a:t>, </a:t>
            </a:r>
            <a:r>
              <a:rPr lang="en-US" dirty="0"/>
              <a:t>for example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Students have the following characteristics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faculty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number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photo</a:t>
            </a:r>
            <a:r>
              <a:rPr lang="bg-BG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date of enlistment </a:t>
            </a:r>
            <a:r>
              <a:rPr lang="en-US" sz="3200" dirty="0"/>
              <a:t>and a </a:t>
            </a:r>
            <a:r>
              <a:rPr lang="en-US" sz="3200" b="1" dirty="0">
                <a:solidFill>
                  <a:schemeClr val="bg1"/>
                </a:solidFill>
              </a:rPr>
              <a:t>list of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courses</a:t>
            </a:r>
            <a:r>
              <a:rPr lang="en-US" sz="3200" dirty="0"/>
              <a:t> they visit</a:t>
            </a:r>
            <a:endParaRPr lang="bg-BG" sz="3200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Table Columns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057400" y="2349000"/>
            <a:ext cx="7848600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4" name="Rectangle: Rounded Corners 14"/>
          <p:cNvSpPr/>
          <p:nvPr/>
        </p:nvSpPr>
        <p:spPr>
          <a:xfrm>
            <a:off x="2124074" y="4335798"/>
            <a:ext cx="77152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3082254" y="4329179"/>
            <a:ext cx="2480346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Rectangle: Rounded Corners 14"/>
          <p:cNvSpPr/>
          <p:nvPr/>
        </p:nvSpPr>
        <p:spPr>
          <a:xfrm>
            <a:off x="5807321" y="4329179"/>
            <a:ext cx="96444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466559" y="4331695"/>
            <a:ext cx="809261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C827941-E80A-42CF-9391-1B0CEC9CD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74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Always define an </a:t>
            </a:r>
            <a:r>
              <a:rPr lang="en-US" b="1" dirty="0">
                <a:solidFill>
                  <a:schemeClr val="bg1"/>
                </a:solidFill>
              </a:rPr>
              <a:t>additional column </a:t>
            </a:r>
            <a:r>
              <a:rPr lang="en-US" dirty="0"/>
              <a:t>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Don't use an existing column</a:t>
            </a:r>
            <a:r>
              <a:rPr lang="bg-BG" dirty="0"/>
              <a:t> (</a:t>
            </a:r>
            <a:r>
              <a:rPr lang="en-US" dirty="0"/>
              <a:t>for example</a:t>
            </a:r>
            <a:r>
              <a:rPr lang="bg-BG" dirty="0"/>
              <a:t> </a:t>
            </a:r>
            <a:r>
              <a:rPr lang="en-US" dirty="0"/>
              <a:t>SSN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an </a:t>
            </a:r>
            <a:r>
              <a:rPr lang="en-US" b="1" dirty="0">
                <a:solidFill>
                  <a:schemeClr val="bg1"/>
                </a:solidFill>
              </a:rPr>
              <a:t>integer</a:t>
            </a:r>
            <a:r>
              <a:rPr lang="en-US" dirty="0"/>
              <a:t>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Must be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 as a</a:t>
            </a:r>
            <a:r>
              <a:rPr lang="bg-BG" dirty="0"/>
              <a:t> </a:t>
            </a:r>
            <a:r>
              <a:rPr lang="en-US" dirty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Use</a:t>
            </a:r>
            <a:r>
              <a:rPr lang="bg-BG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to implement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auto-increment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Put the </a:t>
            </a:r>
            <a:r>
              <a:rPr lang="en-US" b="1" dirty="0">
                <a:solidFill>
                  <a:schemeClr val="bg1"/>
                </a:solidFill>
              </a:rPr>
              <a:t>primary key </a:t>
            </a:r>
            <a:r>
              <a:rPr lang="en-US" dirty="0"/>
              <a:t>as a </a:t>
            </a:r>
            <a:r>
              <a:rPr lang="en-US" b="1" dirty="0">
                <a:solidFill>
                  <a:schemeClr val="bg1"/>
                </a:solidFill>
              </a:rPr>
              <a:t>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Entities that have </a:t>
            </a:r>
            <a:r>
              <a:rPr lang="en-US" b="1" dirty="0">
                <a:solidFill>
                  <a:schemeClr val="bg1"/>
                </a:solidFill>
              </a:rPr>
              <a:t>well known ID</a:t>
            </a:r>
            <a:r>
              <a:rPr lang="en-US" dirty="0"/>
              <a:t>, e.g.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  <a:r>
              <a:rPr lang="en-US" dirty="0"/>
              <a:t> (BG, DE, US) </a:t>
            </a:r>
            <a:br>
              <a:rPr lang="en-US" dirty="0"/>
            </a:br>
            <a:r>
              <a:rPr lang="en-US" dirty="0"/>
              <a:t>and currencies (USD, EUR, BGN)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Primary Key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D8BD83-BB47-493D-ACEE-390DE4ADA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Relationships are </a:t>
            </a:r>
            <a:r>
              <a:rPr lang="en-US" b="1" dirty="0">
                <a:solidFill>
                  <a:schemeClr val="bg1"/>
                </a:solidFill>
              </a:rPr>
              <a:t>dependencies</a:t>
            </a:r>
            <a:r>
              <a:rPr lang="en-US" dirty="0"/>
              <a:t> between the entities</a:t>
            </a:r>
            <a:r>
              <a:rPr lang="bg-BG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bg-BG" dirty="0"/>
          </a:p>
          <a:p>
            <a:pPr lvl="1"/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are trained in courses</a:t>
            </a:r>
            <a:r>
              <a:rPr lang="bg-BG" dirty="0"/>
              <a:t>"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many-to-many relationship</a:t>
            </a:r>
          </a:p>
          <a:p>
            <a:pPr lvl="1"/>
            <a:r>
              <a:rPr lang="bg-BG" dirty="0"/>
              <a:t>"</a:t>
            </a:r>
            <a:r>
              <a:rPr lang="en-US" b="1" dirty="0">
                <a:solidFill>
                  <a:schemeClr val="bg1"/>
                </a:solidFill>
              </a:rPr>
              <a:t>Courses</a:t>
            </a:r>
            <a:r>
              <a:rPr lang="en-US" dirty="0"/>
              <a:t> are held in towns</a:t>
            </a:r>
            <a:r>
              <a:rPr lang="bg-BG" dirty="0"/>
              <a:t>"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bg-BG" dirty="0"/>
              <a:t> </a:t>
            </a:r>
            <a:r>
              <a:rPr lang="en-US" dirty="0"/>
              <a:t>many-to-one (or many-to-many) relationship</a:t>
            </a:r>
            <a:endParaRPr lang="bg-BG" dirty="0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Design: Identify Entity Relationships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94164" y="1971060"/>
            <a:ext cx="8316636" cy="24191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We need to develop a system that stores information about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students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which are trained in various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The courses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are held in different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towns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name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faculty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number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, 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photo and date</a:t>
            </a:r>
            <a:r>
              <a:rPr lang="ru-RU" sz="24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16" name="Rectangle: Rounded Corners 14"/>
          <p:cNvSpPr/>
          <p:nvPr/>
        </p:nvSpPr>
        <p:spPr>
          <a:xfrm>
            <a:off x="4973408" y="2438264"/>
            <a:ext cx="142159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7" name="Rectangle: Rounded Corners 14"/>
          <p:cNvSpPr/>
          <p:nvPr/>
        </p:nvSpPr>
        <p:spPr>
          <a:xfrm>
            <a:off x="7659688" y="2443688"/>
            <a:ext cx="2495019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4"/>
          <p:cNvSpPr/>
          <p:nvPr/>
        </p:nvSpPr>
        <p:spPr>
          <a:xfrm>
            <a:off x="3304449" y="2812796"/>
            <a:ext cx="129540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6D835F39-7B67-44A4-AE2F-6ACD42C084A5}"/>
              </a:ext>
            </a:extLst>
          </p:cNvPr>
          <p:cNvSpPr/>
          <p:nvPr/>
        </p:nvSpPr>
        <p:spPr>
          <a:xfrm>
            <a:off x="5490635" y="2811514"/>
            <a:ext cx="33112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622F55B1-D8E2-4DB7-9029-49272FC91BFC}"/>
              </a:ext>
            </a:extLst>
          </p:cNvPr>
          <p:cNvSpPr/>
          <p:nvPr/>
        </p:nvSpPr>
        <p:spPr>
          <a:xfrm>
            <a:off x="3617987" y="3179340"/>
            <a:ext cx="949070" cy="36782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04BEFF28-1626-48EF-B4EC-2D2237F33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02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cept, Database Icon - Download Free Icons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766" y="1639629"/>
            <a:ext cx="2102433" cy="21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D989D8-9DEF-400D-829F-234B9D1F8C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Database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642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1892</Words>
  <Application>Microsoft Office PowerPoint</Application>
  <PresentationFormat>Widescreen</PresentationFormat>
  <Paragraphs>372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Table Relations</vt:lpstr>
      <vt:lpstr>Table of Contents</vt:lpstr>
      <vt:lpstr>Fundamental Concepts</vt:lpstr>
      <vt:lpstr>Steps in Database Design</vt:lpstr>
      <vt:lpstr>DB Design: Identify Entities</vt:lpstr>
      <vt:lpstr>DB Design: Identify Table Columns</vt:lpstr>
      <vt:lpstr>How to Choose a Primary Key?</vt:lpstr>
      <vt:lpstr>DB Design: Identify Entity Relationships</vt:lpstr>
      <vt:lpstr>Database Normalization</vt:lpstr>
      <vt:lpstr>Database Normalization</vt:lpstr>
      <vt:lpstr>Normal Forms</vt:lpstr>
      <vt:lpstr>Table Relations</vt:lpstr>
      <vt:lpstr>Table Relations</vt:lpstr>
      <vt:lpstr>Custom Column Properties</vt:lpstr>
      <vt:lpstr>Table Relations: Foreign Key</vt:lpstr>
      <vt:lpstr>Table Relations: Multiplicity</vt:lpstr>
      <vt:lpstr>One-to-Many/Many-to-One</vt:lpstr>
      <vt:lpstr>One-to-Many: Tables</vt:lpstr>
      <vt:lpstr>One-to-Many: Foreign Key</vt:lpstr>
      <vt:lpstr>Many-to-Many</vt:lpstr>
      <vt:lpstr>Many-to-Many: Tables</vt:lpstr>
      <vt:lpstr>Many-to-Many: Mapping Table</vt:lpstr>
      <vt:lpstr>One-to-One</vt:lpstr>
      <vt:lpstr>One-to-One</vt:lpstr>
      <vt:lpstr>One-to-One: Foreign Key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Relations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2021-08-11T06:50:31Z</dcterms:modified>
  <cp:category>db;databases;sql;programming;computer programming;software development</cp:category>
</cp:coreProperties>
</file>