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729" r:id="rId2"/>
    <p:sldId id="730" r:id="rId3"/>
    <p:sldId id="752" r:id="rId4"/>
    <p:sldId id="753" r:id="rId5"/>
    <p:sldId id="754" r:id="rId6"/>
    <p:sldId id="755" r:id="rId7"/>
    <p:sldId id="756" r:id="rId8"/>
    <p:sldId id="757" r:id="rId9"/>
    <p:sldId id="758" r:id="rId10"/>
    <p:sldId id="759" r:id="rId11"/>
    <p:sldId id="773" r:id="rId12"/>
    <p:sldId id="760" r:id="rId13"/>
    <p:sldId id="764" r:id="rId14"/>
    <p:sldId id="761" r:id="rId15"/>
    <p:sldId id="762" r:id="rId16"/>
    <p:sldId id="763" r:id="rId17"/>
    <p:sldId id="728" r:id="rId18"/>
    <p:sldId id="401" r:id="rId19"/>
    <p:sldId id="493" r:id="rId20"/>
    <p:sldId id="40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F7341D01-89B3-4CFB-B407-3831D95B3143}">
          <p14:sldIdLst>
            <p14:sldId id="729"/>
            <p14:sldId id="730"/>
          </p14:sldIdLst>
        </p14:section>
        <p14:section name="Date Functions" id="{78D6F9A6-11CE-4A0C-B2C3-543E4B99CC86}">
          <p14:sldIdLst>
            <p14:sldId id="752"/>
            <p14:sldId id="753"/>
            <p14:sldId id="754"/>
            <p14:sldId id="755"/>
            <p14:sldId id="756"/>
            <p14:sldId id="757"/>
          </p14:sldIdLst>
        </p14:section>
        <p14:section name="Other Functions" id="{EC886D21-A6F6-46E5-8175-CBCD7EE2CDE2}">
          <p14:sldIdLst>
            <p14:sldId id="758"/>
            <p14:sldId id="759"/>
            <p14:sldId id="773"/>
            <p14:sldId id="760"/>
            <p14:sldId id="764"/>
          </p14:sldIdLst>
        </p14:section>
        <p14:section name="Wildcards" id="{C423FA4A-4123-4A80-BA67-93F28EA0C8C8}">
          <p14:sldIdLst>
            <p14:sldId id="761"/>
            <p14:sldId id="762"/>
            <p14:sldId id="763"/>
          </p14:sldIdLst>
        </p14:section>
        <p14:section name="Conclusion" id="{282B15E9-47C9-491A-B8C0-7AC26F64E715}">
          <p14:sldIdLst>
            <p14:sldId id="728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5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1D1B56-C1F4-444B-BE7C-941C6446CC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20992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102E505-8D06-42B9-9543-13E11BBC0F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9468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D89BC26-48ED-4D41-8F75-77E2745ED3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7884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2CA604E-D9BA-4278-873E-D833581F05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0063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CD18AFA-5334-4640-90BC-56329E52A5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9870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5B4FDE6-C501-47C7-9F8D-60765EEC89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6744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sql/t-sql/functions/datepart-transact-sql?view=sql-server-2017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230568"/>
            <a:ext cx="10965303" cy="882654"/>
          </a:xfrm>
        </p:spPr>
        <p:txBody>
          <a:bodyPr>
            <a:noAutofit/>
          </a:bodyPr>
          <a:lstStyle/>
          <a:p>
            <a:r>
              <a:rPr lang="en-US" sz="2800"/>
              <a:t>Other Functions </a:t>
            </a:r>
            <a:r>
              <a:rPr lang="en-US" sz="2800" dirty="0"/>
              <a:t>and Wildcards in SQL 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Functions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11FDE4B-E7CC-429A-9758-375FF267A5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075" y="2264347"/>
            <a:ext cx="2717812" cy="255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2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CAST </a:t>
            </a:r>
            <a:r>
              <a:rPr lang="en-US" dirty="0"/>
              <a:t>&amp; </a:t>
            </a:r>
            <a:r>
              <a:rPr lang="en-US" b="1" dirty="0">
                <a:solidFill>
                  <a:schemeClr val="bg1"/>
                </a:solidFill>
              </a:rPr>
              <a:t>CONVERT</a:t>
            </a:r>
            <a:r>
              <a:rPr lang="en-US" dirty="0"/>
              <a:t> – conversion between data types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ISNULL</a:t>
            </a:r>
            <a:r>
              <a:rPr lang="en-US" dirty="0"/>
              <a:t> – swaps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dirty="0"/>
              <a:t> values with a specified </a:t>
            </a:r>
            <a:r>
              <a:rPr lang="en-US" b="1" dirty="0">
                <a:solidFill>
                  <a:schemeClr val="bg1"/>
                </a:solidFill>
              </a:rPr>
              <a:t>default value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Example: Display “Not Finished” for projects with no </a:t>
            </a:r>
            <a:r>
              <a:rPr lang="en-US" noProof="1"/>
              <a:t>EndDate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 (1)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95600" y="1828800"/>
            <a:ext cx="6400800" cy="1089530"/>
            <a:chOff x="1446212" y="2046035"/>
            <a:chExt cx="9296400" cy="108953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446212" y="2046035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CAST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(Data AS NewType)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446212" y="2590800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CONVERT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(NewType, Data)</a:t>
              </a:r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2919" y="3640750"/>
            <a:ext cx="640298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ISNULL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(Data, DefaultValue)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20824" y="4877586"/>
            <a:ext cx="109471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ProjectID, 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ISNULL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(CAST(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EndDate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varchar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Finished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Projects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073CAC3-3B03-4E41-94A5-A29FC568E0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767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COALESCE</a:t>
            </a:r>
            <a:r>
              <a:rPr lang="en-US" dirty="0"/>
              <a:t> – evaluates the arguments in order and returns the </a:t>
            </a:r>
            <a:br>
              <a:rPr lang="en-US" dirty="0"/>
            </a:br>
            <a:r>
              <a:rPr lang="en-US" dirty="0"/>
              <a:t>current value of the first expression that initially does not </a:t>
            </a:r>
            <a:br>
              <a:rPr lang="en-US" dirty="0"/>
            </a:br>
            <a:r>
              <a:rPr lang="en-US" dirty="0"/>
              <a:t>evaluate to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 (2)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39586" y="3559682"/>
            <a:ext cx="9112827" cy="18812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COALESCE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(NULL, NULL, 'third_value', 'fourth_value');</a:t>
            </a:r>
          </a:p>
          <a:p>
            <a:pPr>
              <a:lnSpc>
                <a:spcPct val="105000"/>
              </a:lnSpc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third_value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3F4B233-17EA-4A11-9E04-35B48FCF9C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621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OFFSET</a:t>
            </a:r>
            <a:r>
              <a:rPr lang="en-US" dirty="0"/>
              <a:t> &amp; </a:t>
            </a:r>
            <a:r>
              <a:rPr lang="en-US" b="1" dirty="0">
                <a:solidFill>
                  <a:schemeClr val="bg1"/>
                </a:solidFill>
              </a:rPr>
              <a:t>FETCH </a:t>
            </a:r>
            <a:r>
              <a:rPr lang="en-US" dirty="0"/>
              <a:t>– get only specific rows from the result set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Used in combination with </a:t>
            </a:r>
            <a:r>
              <a:rPr lang="en-US" b="1" dirty="0">
                <a:solidFill>
                  <a:schemeClr val="bg1"/>
                </a:solidFill>
              </a:rPr>
              <a:t>ORDER BY </a:t>
            </a:r>
            <a:r>
              <a:rPr lang="en-US" dirty="0"/>
              <a:t>for pagination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Functions (3)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87624" y="2788026"/>
            <a:ext cx="7013576" cy="23337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10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ROWS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FETCH NEXT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5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ROWS ONLY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487230" y="3541128"/>
            <a:ext cx="2235724" cy="611443"/>
          </a:xfrm>
          <a:prstGeom prst="wedgeRoundRectCallout">
            <a:avLst>
              <a:gd name="adj1" fmla="val -63150"/>
              <a:gd name="adj2" fmla="val 91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 to skip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279840" y="5484558"/>
            <a:ext cx="2586104" cy="611443"/>
          </a:xfrm>
          <a:prstGeom prst="wedgeRoundRectCallout">
            <a:avLst>
              <a:gd name="adj1" fmla="val -50452"/>
              <a:gd name="adj2" fmla="val -10656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 to include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3BB5B6A-49E5-4C9D-9BC7-381669C51F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780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ROW_NUMBER </a:t>
            </a:r>
            <a:r>
              <a:rPr lang="en-US" dirty="0"/>
              <a:t>– always generate unique values without any   gaps, even if there are ties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RANK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can have gaps in its sequence and when values are the same, they get the same rank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DENSE_RANK </a:t>
            </a:r>
            <a:r>
              <a:rPr lang="en-US" dirty="0"/>
              <a:t>– returns the same rank for ties, but it doesn’t    have any gaps in the sequence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NTILE </a:t>
            </a:r>
            <a:r>
              <a:rPr lang="en-US" dirty="0"/>
              <a:t>– Distributes the rows in an ordered partition into a specified number of groups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Ranking Functions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183A93B-34CB-4462-B0D1-ED1769BF0F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357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350" y="678873"/>
            <a:ext cx="3532909" cy="353290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E2AFF2B-7F78-45D6-B745-47CC405086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Wildcards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4936D47-A8AF-4D28-958A-C96F80FA915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Selecting Results by Partial Match</a:t>
            </a:r>
          </a:p>
        </p:txBody>
      </p:sp>
    </p:spTree>
    <p:extLst>
      <p:ext uri="{BB962C8B-B14F-4D97-AF65-F5344CB8AC3E}">
        <p14:creationId xmlns:p14="http://schemas.microsoft.com/office/powerpoint/2010/main" val="16670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Wildcards </a:t>
            </a:r>
            <a:r>
              <a:rPr lang="en-US" dirty="0"/>
              <a:t>are used with </a:t>
            </a:r>
            <a:r>
              <a:rPr lang="en-US" b="1" dirty="0">
                <a:solidFill>
                  <a:schemeClr val="bg1"/>
                </a:solidFill>
              </a:rPr>
              <a:t>WHERE</a:t>
            </a:r>
            <a:r>
              <a:rPr lang="en-US" dirty="0"/>
              <a:t> for partial filtration</a:t>
            </a:r>
          </a:p>
          <a:p>
            <a:pPr>
              <a:buClr>
                <a:schemeClr val="tx1"/>
              </a:buClr>
            </a:pPr>
            <a:r>
              <a:rPr lang="en-US" dirty="0"/>
              <a:t>Similar to </a:t>
            </a:r>
            <a:r>
              <a:rPr lang="en-US" b="1" dirty="0">
                <a:solidFill>
                  <a:schemeClr val="bg1"/>
                </a:solidFill>
              </a:rPr>
              <a:t>Regular Expressions</a:t>
            </a:r>
            <a:r>
              <a:rPr lang="en-US" dirty="0"/>
              <a:t>, but </a:t>
            </a:r>
            <a:r>
              <a:rPr lang="en-US" b="1" dirty="0">
                <a:solidFill>
                  <a:schemeClr val="bg1"/>
                </a:solidFill>
              </a:rPr>
              <a:t>less capable</a:t>
            </a:r>
          </a:p>
          <a:p>
            <a:pPr>
              <a:buClr>
                <a:schemeClr val="tx1"/>
              </a:buClr>
            </a:pPr>
            <a:r>
              <a:rPr lang="en-US" dirty="0"/>
              <a:t>Example: Find all employees who's first name </a:t>
            </a:r>
            <a:r>
              <a:rPr lang="en-US" b="1" dirty="0">
                <a:solidFill>
                  <a:schemeClr val="bg1"/>
                </a:solidFill>
              </a:rPr>
              <a:t>starts with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Ro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WHERE … LIKE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7624" y="3581400"/>
            <a:ext cx="70135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FirstName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LIKE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Ro%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949902" y="5310706"/>
            <a:ext cx="2874784" cy="698208"/>
          </a:xfrm>
          <a:prstGeom prst="wedgeRoundRectCallout">
            <a:avLst>
              <a:gd name="adj1" fmla="val 4219"/>
              <a:gd name="adj2" fmla="val -981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Wildcard symbol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5E92F6E-0BB6-4343-8FED-1E22485830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390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Supported characters include: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ESCAPE</a:t>
            </a:r>
            <a:r>
              <a:rPr lang="en-US" dirty="0"/>
              <a:t> – specify a prefix to treat special characters as normal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Wildcard Characters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9612" y="4733458"/>
            <a:ext cx="82327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Tracks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WHERE Name LIKE '%max!%'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ESCAPE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79612" y="1865084"/>
            <a:ext cx="82327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-- any string, including zero-length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-- any single character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[…]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-- any character within range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[^…]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-- any character not in the range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3DDB7E8-0001-4CCA-B228-0F99E1399A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769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3074" y="1716562"/>
            <a:ext cx="81098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Date functions -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DATEPART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DATEDIFF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br>
              <a:rPr lang="en-US" sz="3000" dirty="0">
                <a:solidFill>
                  <a:schemeClr val="bg2"/>
                </a:solidFill>
              </a:rPr>
            </a:b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GETDATE</a:t>
            </a:r>
            <a:r>
              <a:rPr lang="en-US" sz="3000" dirty="0">
                <a:solidFill>
                  <a:schemeClr val="bg2"/>
                </a:solidFill>
              </a:rPr>
              <a:t>, etc.</a:t>
            </a:r>
            <a:endParaRPr lang="en-US" sz="3000" b="1" dirty="0">
              <a:solidFill>
                <a:schemeClr val="bg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2"/>
                </a:solidFill>
              </a:rPr>
              <a:t>Using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Wildcards</a:t>
            </a:r>
            <a:r>
              <a:rPr lang="en-US" sz="3200" dirty="0">
                <a:solidFill>
                  <a:schemeClr val="bg2"/>
                </a:solidFill>
              </a:rPr>
              <a:t>, we can obtain results by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partial string matches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82BFA4EC-B3C8-4976-AB19-E85F0B375A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993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0704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0D0FFCE-4243-4062-BCB8-7C23A96A53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852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Date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Other Useful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Wildcards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D9F3CE4-01F3-4A81-8641-0F62FEC4CF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7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9AFE458-4969-4508-BF12-C8C2E618EF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5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B3BF-7E09-4A6A-A40C-80022F587F6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GETDATE, DATEDIFF, DATEPART, Etc.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860" y="1150372"/>
            <a:ext cx="2812029" cy="281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8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DATEPART </a:t>
            </a:r>
            <a:r>
              <a:rPr lang="en-US" dirty="0"/>
              <a:t>– extract a segment from a date as an integer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Part can be any part and format of date or time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For a full list, take a look at the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official documentation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Functions (1)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82192" y="2620385"/>
            <a:ext cx="702761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(Part, Date)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582192" y="3581401"/>
            <a:ext cx="7027616" cy="1634295"/>
            <a:chOff x="2360612" y="3733800"/>
            <a:chExt cx="7027616" cy="1634295"/>
          </a:xfrm>
        </p:grpSpPr>
        <p:grpSp>
          <p:nvGrpSpPr>
            <p:cNvPr id="15" name="Group 14"/>
            <p:cNvGrpSpPr/>
            <p:nvPr/>
          </p:nvGrpSpPr>
          <p:grpSpPr>
            <a:xfrm>
              <a:off x="2360612" y="3733800"/>
              <a:ext cx="3276600" cy="1634295"/>
              <a:chOff x="2360612" y="3505200"/>
              <a:chExt cx="3276600" cy="163429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year, yyyy, yy</a:t>
                </a: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month, mm, m</a:t>
                </a: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day, dd, d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111628" y="3733800"/>
              <a:ext cx="3276600" cy="1634295"/>
              <a:chOff x="2360612" y="3505200"/>
              <a:chExt cx="3276600" cy="1634295"/>
            </a:xfrm>
          </p:grpSpPr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YEAR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(Date)</a:t>
                </a: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MONTH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(Date)</a:t>
                </a: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DAY</a:t>
                </a:r>
                <a:r>
                  <a:rPr lang="en-US" sz="2800" b="1" noProof="1">
                    <a:latin typeface="Consolas" pitchFamily="49" charset="0"/>
                    <a:cs typeface="Consolas" pitchFamily="49" charset="0"/>
                  </a:rPr>
                  <a:t>(Date)</a:t>
                </a:r>
              </a:p>
            </p:txBody>
          </p:sp>
        </p:grp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CD196A07-5FF3-4990-BAB5-CAB83FE6A1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143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Prepare sales data for aggregation by displaying yearly quarter, month, year and day of sale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Quarterly Report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5902"/>
          <a:stretch/>
        </p:blipFill>
        <p:spPr>
          <a:xfrm>
            <a:off x="3265487" y="4738704"/>
            <a:ext cx="5657850" cy="1786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7489"/>
          <a:stretch/>
        </p:blipFill>
        <p:spPr>
          <a:xfrm>
            <a:off x="3258668" y="2363475"/>
            <a:ext cx="5671490" cy="1887078"/>
          </a:xfrm>
          <a:prstGeom prst="rect">
            <a:avLst/>
          </a:prstGeom>
        </p:spPr>
      </p:pic>
      <p:sp>
        <p:nvSpPr>
          <p:cNvPr id="7" name="Arrow: Down 6"/>
          <p:cNvSpPr/>
          <p:nvPr/>
        </p:nvSpPr>
        <p:spPr>
          <a:xfrm>
            <a:off x="5871000" y="4308614"/>
            <a:ext cx="450000" cy="313968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D936785-D3A0-411D-8DA3-233198042D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376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DATEPART</a:t>
            </a:r>
            <a:r>
              <a:rPr lang="en-US" dirty="0"/>
              <a:t> to get the relevant parts of the date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This statement might be useful as a View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Quarterly Report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000" y="2133600"/>
            <a:ext cx="9906000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InvoiceId, Total,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QUARTER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Quarter,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MONTH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Month,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YEAR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Year,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DATEPART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InvoiceDate) AS Day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Invoice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86E9768-6440-4F2B-BA7B-7FAA5912A9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95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DATEDIFF</a:t>
            </a:r>
            <a:r>
              <a:rPr lang="en-US" dirty="0"/>
              <a:t> – finds the difference between two dates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any part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of date or time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Example: Show employee experience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Functions (2)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47800" y="2560113"/>
            <a:ext cx="9296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DATEDIFF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(Part, FirstDate, SecondDate)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44624" y="4274461"/>
            <a:ext cx="92995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ID, FirstName, LastName,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DATEDIFF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YEAR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'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2017/01/25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AS [Years In Service]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FROM Employees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AA6631E-CD72-4314-916D-4BEA35DCC5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541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06125"/>
            <a:ext cx="11818096" cy="57428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DATENAME</a:t>
            </a:r>
            <a:r>
              <a:rPr lang="en-US" dirty="0"/>
              <a:t> – gets a string representation of a date's part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DATEADD</a:t>
            </a:r>
            <a:r>
              <a:rPr lang="en-US" dirty="0"/>
              <a:t> – performs date arithmetic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Part</a:t>
            </a:r>
            <a:r>
              <a:rPr lang="en-US" dirty="0"/>
              <a:t> can be </a:t>
            </a:r>
            <a:r>
              <a:rPr lang="en-US" b="1" dirty="0">
                <a:solidFill>
                  <a:schemeClr val="bg1"/>
                </a:solidFill>
              </a:rPr>
              <a:t>any part </a:t>
            </a:r>
            <a:r>
              <a:rPr lang="en-US" dirty="0"/>
              <a:t>and </a:t>
            </a:r>
            <a:r>
              <a:rPr lang="en-US" b="1" dirty="0">
                <a:solidFill>
                  <a:schemeClr val="bg1"/>
                </a:solidFill>
              </a:rPr>
              <a:t>format</a:t>
            </a:r>
            <a:r>
              <a:rPr lang="en-US" dirty="0"/>
              <a:t> of date or time</a:t>
            </a:r>
            <a:br>
              <a:rPr lang="en-US" dirty="0"/>
            </a:b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GETDATE</a:t>
            </a:r>
            <a:r>
              <a:rPr lang="en-US" dirty="0"/>
              <a:t> – obtains the current date and time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EOMONTH</a:t>
            </a:r>
            <a:r>
              <a:rPr lang="en-US" dirty="0"/>
              <a:t> – returns the last day of the month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Date Functions (3)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057400" y="1676159"/>
            <a:ext cx="8077200" cy="1205642"/>
            <a:chOff x="2055812" y="1766158"/>
            <a:chExt cx="8077200" cy="1205642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055812" y="1766158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DATENAME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(Part, Date)</a:t>
              </a: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055812" y="2427035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SELECT </a:t>
              </a:r>
              <a:r>
                <a:rPr lang="en-US" sz="2800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DATENAME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(weekday, '2017/01/27')</a:t>
              </a:r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57400" y="4217577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DATEADD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(Part, Number, Date)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57400" y="5454459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GETDATE()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75667A8-B73B-4975-8D85-BFF7295E29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414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097129" y="1198118"/>
            <a:ext cx="1997741" cy="2351314"/>
            <a:chOff x="5043930" y="2217436"/>
            <a:chExt cx="2100964" cy="2423128"/>
          </a:xfrm>
        </p:grpSpPr>
        <p:pic>
          <p:nvPicPr>
            <p:cNvPr id="4" name="Picture 3" descr="http://www.database-repair-software.com/images/dbf_logo.jpg"/>
            <p:cNvPicPr>
              <a:picLocks noChangeAspect="1" noChangeArrowheads="1"/>
            </p:cNvPicPr>
            <p:nvPr/>
          </p:nvPicPr>
          <p:blipFill>
            <a:blip r:embed="rId2" cstate="screen">
              <a:lum bright="-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3930" y="2522236"/>
              <a:ext cx="2100964" cy="2118328"/>
            </a:xfrm>
            <a:prstGeom prst="roundRect">
              <a:avLst>
                <a:gd name="adj" fmla="val 3251"/>
              </a:avLst>
            </a:prstGeom>
            <a:noFill/>
            <a:ln>
              <a:solidFill>
                <a:schemeClr val="bg1">
                  <a:lumMod val="50000"/>
                  <a:lumOff val="50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</p:spPr>
        </p:pic>
        <p:pic>
          <p:nvPicPr>
            <p:cNvPr id="7" name="Picture 6" descr="http://fortunebrainstormtech.files.wordpress.com/2007/10/data-icon1.jpg"/>
            <p:cNvPicPr>
              <a:picLocks noChangeAspect="1" noChangeArrowheads="1"/>
            </p:cNvPicPr>
            <p:nvPr/>
          </p:nvPicPr>
          <p:blipFill>
            <a:blip r:embed="rId3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7525" y="2217436"/>
              <a:ext cx="945121" cy="652132"/>
            </a:xfrm>
            <a:prstGeom prst="rect">
              <a:avLst/>
            </a:prstGeom>
            <a:noFill/>
            <a:effectLst>
              <a:softEdge rad="31750"/>
            </a:effectLst>
          </p:spPr>
        </p:pic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8406F817-3FA8-4EE7-A39F-715E7840AAE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Other Functions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4B79A7A-CB8E-41D5-9799-9A829C4E6B2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CAST, CONVERT, OFFSET, FETCH</a:t>
            </a:r>
          </a:p>
        </p:txBody>
      </p:sp>
    </p:spTree>
    <p:extLst>
      <p:ext uri="{BB962C8B-B14F-4D97-AF65-F5344CB8AC3E}">
        <p14:creationId xmlns:p14="http://schemas.microsoft.com/office/powerpoint/2010/main" val="392420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3273</TotalTime>
  <Words>999</Words>
  <Application>Microsoft Office PowerPoint</Application>
  <PresentationFormat>Widescreen</PresentationFormat>
  <Paragraphs>156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SoftUni</vt:lpstr>
      <vt:lpstr>Built-in Functions</vt:lpstr>
      <vt:lpstr>Table of Contents</vt:lpstr>
      <vt:lpstr>GETDATE, DATEDIFF, DATEPART, Etc.</vt:lpstr>
      <vt:lpstr>Date Functions (1)</vt:lpstr>
      <vt:lpstr>Problem: Quarterly Report</vt:lpstr>
      <vt:lpstr>Solution: Quarterly Report</vt:lpstr>
      <vt:lpstr>Date Functions (2)</vt:lpstr>
      <vt:lpstr>Date Functions (3)</vt:lpstr>
      <vt:lpstr>Other Functions</vt:lpstr>
      <vt:lpstr>Other Functions (1)</vt:lpstr>
      <vt:lpstr>Other Functions (2)</vt:lpstr>
      <vt:lpstr>Other Functions (3)</vt:lpstr>
      <vt:lpstr>Ranking Functions</vt:lpstr>
      <vt:lpstr>Wildcards</vt:lpstr>
      <vt:lpstr>Using WHERE … LIKE</vt:lpstr>
      <vt:lpstr>Wildcard Characters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Built-in Functions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10</cp:revision>
  <dcterms:created xsi:type="dcterms:W3CDTF">2018-05-23T13:08:44Z</dcterms:created>
  <dcterms:modified xsi:type="dcterms:W3CDTF">2021-08-11T06:56:15Z</dcterms:modified>
  <cp:category>db;databases;sql;programming;computer programming;software development</cp:category>
</cp:coreProperties>
</file>