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890" r:id="rId2"/>
    <p:sldId id="891" r:id="rId3"/>
    <p:sldId id="893" r:id="rId4"/>
    <p:sldId id="894" r:id="rId5"/>
    <p:sldId id="897" r:id="rId6"/>
    <p:sldId id="941" r:id="rId7"/>
    <p:sldId id="899" r:id="rId8"/>
    <p:sldId id="900" r:id="rId9"/>
    <p:sldId id="901" r:id="rId10"/>
    <p:sldId id="902" r:id="rId11"/>
    <p:sldId id="903" r:id="rId12"/>
    <p:sldId id="904" r:id="rId13"/>
    <p:sldId id="905" r:id="rId14"/>
    <p:sldId id="906" r:id="rId15"/>
    <p:sldId id="895" r:id="rId16"/>
    <p:sldId id="896" r:id="rId17"/>
    <p:sldId id="907" r:id="rId18"/>
    <p:sldId id="908" r:id="rId19"/>
    <p:sldId id="909" r:id="rId20"/>
    <p:sldId id="911" r:id="rId21"/>
    <p:sldId id="912" r:id="rId22"/>
    <p:sldId id="913" r:id="rId23"/>
    <p:sldId id="914" r:id="rId24"/>
    <p:sldId id="918" r:id="rId25"/>
    <p:sldId id="919" r:id="rId26"/>
    <p:sldId id="920" r:id="rId27"/>
    <p:sldId id="921" r:id="rId28"/>
    <p:sldId id="922" r:id="rId29"/>
    <p:sldId id="923" r:id="rId30"/>
    <p:sldId id="924" r:id="rId31"/>
    <p:sldId id="925" r:id="rId32"/>
    <p:sldId id="884" r:id="rId33"/>
    <p:sldId id="401" r:id="rId34"/>
    <p:sldId id="405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1308D7E6-3E53-4079-B6C3-45AFD0A88565}">
          <p14:sldIdLst>
            <p14:sldId id="890"/>
            <p14:sldId id="891"/>
          </p14:sldIdLst>
        </p14:section>
        <p14:section name="Joins" id="{23C76C5C-94C9-4AA2-B371-A4BF0D54BE88}">
          <p14:sldIdLst>
            <p14:sldId id="893"/>
            <p14:sldId id="894"/>
            <p14:sldId id="897"/>
            <p14:sldId id="941"/>
            <p14:sldId id="899"/>
            <p14:sldId id="900"/>
            <p14:sldId id="901"/>
            <p14:sldId id="902"/>
            <p14:sldId id="903"/>
            <p14:sldId id="904"/>
            <p14:sldId id="905"/>
            <p14:sldId id="906"/>
            <p14:sldId id="895"/>
            <p14:sldId id="896"/>
            <p14:sldId id="907"/>
            <p14:sldId id="908"/>
            <p14:sldId id="909"/>
            <p14:sldId id="911"/>
            <p14:sldId id="912"/>
            <p14:sldId id="913"/>
            <p14:sldId id="914"/>
            <p14:sldId id="918"/>
            <p14:sldId id="919"/>
            <p14:sldId id="920"/>
            <p14:sldId id="921"/>
            <p14:sldId id="922"/>
            <p14:sldId id="923"/>
            <p14:sldId id="924"/>
            <p14:sldId id="925"/>
          </p14:sldIdLst>
        </p14:section>
        <p14:section name="Conclusion" id="{5BF37D2B-2E03-4594-9A76-577CAC2CBB85}">
          <p14:sldIdLst>
            <p14:sldId id="884"/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72547-4381-4E00-A299-9A82B3CB49D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161789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A7DB268-83A9-4EA0-A80E-80389F11F7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3500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Right outer joins return all the data in the second(right) table and all the data from the first(left) table that matches the join</a:t>
            </a:r>
            <a:r>
              <a:rPr lang="en-US" baseline="0" dirty="0"/>
              <a:t> conditions. If the data in the left table doesn’t match any data in the right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91DC7E3-EC01-413C-AAC8-E53DF2185D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137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7316005-7E4E-4D80-9D21-269C38546F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5067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Full joins match all the data in the left</a:t>
            </a:r>
            <a:r>
              <a:rPr lang="en-US" baseline="0" dirty="0"/>
              <a:t> and the right table. If</a:t>
            </a:r>
            <a:r>
              <a:rPr lang="bg-BG" baseline="0" dirty="0"/>
              <a:t> </a:t>
            </a:r>
            <a:r>
              <a:rPr lang="en-US" baseline="0" dirty="0"/>
              <a:t>any of the values doesn’t the join conditions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0B31186-B179-4F97-9D7D-2706531709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4805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03056E-CED9-4412-97F3-C156D7A1FE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01525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Cross joins create Cartesian products. This means that</a:t>
            </a:r>
            <a:r>
              <a:rPr lang="en-US" baseline="0" dirty="0"/>
              <a:t> all the rows in the left table are multiplied by all the rows in the right table. If table Employees has 2 rows and table Departments has 3 rows the result will return the multiplication – 6 rows.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8B6A59-BFC6-45A0-BE80-C639A1CB30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9658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D22744-FF43-4754-BC38-93573A9E2D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138638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44453-873D-45BC-8E59-D30857DB39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702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FD42260-FF10-431D-90BF-745B1E2FB4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05180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2F0CF3-BA5D-4EC1-81A9-B77326F662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32972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5DEDB86-4F30-4D4A-A8D7-93F1E7523C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89431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tables, and, in addition, displays only employees within the Sales department.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D19F0FE-C480-4A35-882C-EE6033B78B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88401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8CFFA9FE-766C-4833-AB85-D9F309A92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9829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C2DCA-6CD4-48A7-91CC-990A469CC4A4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1187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3CC8AA5A-F0ED-421F-AF64-4DC3D71D7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8787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30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noProof="1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38779B8B-6449-4F2F-BF73-5686EED20B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4912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31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25ED4A3-29A6-4A37-A12E-A4034517BF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435873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A952DF4-7A80-41EA-9AB7-FBEB5B3678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33574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7941F-EC3A-4281-BECB-08091CF99ED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36646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755A815-2FC3-4A7D-AC91-D304A0FD6B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7606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76AA62F-ECA3-456E-8B02-9C1C52976D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2071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574A424-BB6F-42F9-BB47-20ECF0133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64705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>
                <a:latin typeface="Courier New" pitchFamily="49" charset="0"/>
              </a:rPr>
              <a:t>Employees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Departments</a:t>
            </a:r>
            <a:r>
              <a:rPr lang="en-US" dirty="0"/>
              <a:t> tables and access data from both of them.</a:t>
            </a:r>
          </a:p>
          <a:p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29EFBD1-0411-43F3-BD9A-6EBF6DA2572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68194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2B45236-D477-4706-82C7-2F39C42B11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542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3FBFC2-8B84-4B6A-A04C-C81B35827C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6225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Inner</a:t>
            </a:r>
            <a:r>
              <a:rPr lang="en-US" baseline="0" dirty="0"/>
              <a:t> joins return only rows which exist in both tables.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42E89F0-52EF-4397-912E-E0C54F49F2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9581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811F7D3-F02D-4B38-BF95-E94547B89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7157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Left outer joins return all the data in the first(left) table and all the data from the second(right) table that matches the join</a:t>
            </a:r>
            <a:r>
              <a:rPr lang="en-US" baseline="0" dirty="0"/>
              <a:t> conditions. If the data in the right table doesn’t match any data in the left table the return value is NULL.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C5D4256-6F1D-44CD-995D-1C7652F671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391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3657C5D-2539-4FBB-A65D-400B7DD392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19" y="2496258"/>
            <a:ext cx="2212117" cy="551743"/>
          </a:xfrm>
          <a:prstGeom prst="rect">
            <a:avLst/>
          </a:prstGeom>
        </p:spPr>
      </p:pic>
      <p:pic>
        <p:nvPicPr>
          <p:cNvPr id="1028" name="Picture 4" descr="Ð ÐµÐ·ÑÐ»ÑÐ°Ñ Ñ Ð¸Ð·Ð¾Ð±ÑÐ°Ð¶ÐµÐ½Ð¸Ðµ Ð·Ð° joins png">
            <a:extLst>
              <a:ext uri="{FF2B5EF4-FFF2-40B4-BE49-F238E27FC236}">
                <a16:creationId xmlns:a16="http://schemas.microsoft.com/office/drawing/2014/main" id="{0426237B-589C-4F15-B61B-B0B183FB7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537" y="1068480"/>
            <a:ext cx="7400925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833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67001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LEFT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70734" y="2579917"/>
            <a:ext cx="2932706" cy="558487"/>
          </a:xfrm>
          <a:prstGeom prst="wedgeRoundRectCallout">
            <a:avLst>
              <a:gd name="adj1" fmla="val -65271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Depatments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681784" y="4544830"/>
            <a:ext cx="2590800" cy="595005"/>
          </a:xfrm>
          <a:prstGeom prst="wedgeRoundRectCallout">
            <a:avLst>
              <a:gd name="adj1" fmla="val 876"/>
              <a:gd name="adj2" fmla="val -934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6F992F-1F5A-4407-89AA-A5696EA07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598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95979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438400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251429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774649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203024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913663" y="2895600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62200" y="2633990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568628"/>
          <a:ext cx="8763348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62201" y="404540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913663" y="3404314"/>
            <a:ext cx="65758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62200" y="3142704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E082BF-F84C-4512-B977-1518E78BC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419" y="1160625"/>
            <a:ext cx="1758943" cy="1125287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12D80E24-4CED-4842-AB2C-3ACCD545DB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696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RIGHT OUTER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= 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9064116" y="26449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5371" y="4437744"/>
            <a:ext cx="2514600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DFF6287-1DCD-4769-AA5F-860CCBFFB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6539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607295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4977965" y="2220688"/>
            <a:ext cx="1593285" cy="0"/>
          </a:xfrm>
          <a:prstGeom prst="straightConnector1">
            <a:avLst/>
          </a:prstGeom>
          <a:ln w="476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91775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571451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72396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>
            <a:endCxn id="12" idx="3"/>
          </p:cNvCxnSpPr>
          <p:nvPr/>
        </p:nvCxnSpPr>
        <p:spPr>
          <a:xfrm flipH="1">
            <a:off x="6020636" y="2677888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241627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647536" y="4115508"/>
          <a:ext cx="8763348" cy="22860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7171" y="3592288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17" name="Straight Arrow Connector 16"/>
          <p:cNvCxnSpPr>
            <a:endCxn id="19" idx="3"/>
          </p:cNvCxnSpPr>
          <p:nvPr/>
        </p:nvCxnSpPr>
        <p:spPr>
          <a:xfrm flipH="1">
            <a:off x="6020636" y="3186602"/>
            <a:ext cx="550614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38800" y="2924992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2" name="Straight Arrow Connector 21"/>
          <p:cNvCxnSpPr>
            <a:endCxn id="12" idx="1"/>
          </p:cNvCxnSpPr>
          <p:nvPr/>
        </p:nvCxnSpPr>
        <p:spPr>
          <a:xfrm>
            <a:off x="4977964" y="2677888"/>
            <a:ext cx="660837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24574B4-E650-4DE1-ACF9-A1E3C308C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461" y="1091775"/>
            <a:ext cx="1619903" cy="1014332"/>
          </a:xfrm>
          <a:prstGeom prst="rect">
            <a:avLst/>
          </a:prstGeom>
        </p:spPr>
      </p:pic>
      <p:sp>
        <p:nvSpPr>
          <p:cNvPr id="21" name="Slide Number">
            <a:extLst>
              <a:ext uri="{FF2B5EF4-FFF2-40B4-BE49-F238E27FC236}">
                <a16:creationId xmlns:a16="http://schemas.microsoft.com/office/drawing/2014/main" id="{05D07130-D0CA-48D8-87C0-39AA97543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2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FULL JOIN </a:t>
            </a:r>
            <a:r>
              <a:rPr lang="en-US" sz="3200" b="1" noProof="1">
                <a:latin typeface="Consolas" panose="020B0609020204030204" pitchFamily="49" charset="0"/>
              </a:rPr>
              <a:t>Departments AS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d.DepartmentID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20994" y="294549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3657600" y="4495800"/>
            <a:ext cx="2401888" cy="609600"/>
          </a:xfrm>
          <a:prstGeom prst="wedgeRoundRectCallout">
            <a:avLst>
              <a:gd name="adj1" fmla="val 46368"/>
              <a:gd name="adj2" fmla="val -7810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13C4331-4345-4E5C-81CD-515A9CF47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778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This will produce a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Cartesian product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result:</a:t>
            </a:r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(1)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3218542" y="1905000"/>
            <a:ext cx="5983514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LastName, Name AS DepartmentName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7" name="Table 15"/>
          <p:cNvGraphicFramePr>
            <a:graphicFrameLocks noGrp="1"/>
          </p:cNvGraphicFramePr>
          <p:nvPr/>
        </p:nvGraphicFramePr>
        <p:xfrm>
          <a:off x="3911599" y="3760715"/>
          <a:ext cx="4722815" cy="2743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LastName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Engineering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…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6625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Gilbert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93368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Brown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818171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60B1B824-52F5-440B-AE6A-1529674FE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360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Cartesian product </a:t>
            </a:r>
            <a:r>
              <a:rPr lang="en-US" dirty="0"/>
              <a:t>is formed when: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omitted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chemeClr val="bg1"/>
                </a:solidFill>
              </a:rPr>
              <a:t>join</a:t>
            </a:r>
            <a:r>
              <a:rPr lang="en-US" dirty="0"/>
              <a:t> condition </a:t>
            </a:r>
            <a:r>
              <a:rPr lang="en-US" b="1" dirty="0">
                <a:solidFill>
                  <a:schemeClr val="bg1"/>
                </a:solidFill>
              </a:rPr>
              <a:t>is invalid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first table</a:t>
            </a:r>
            <a:r>
              <a:rPr lang="en-US" dirty="0"/>
              <a:t> are </a:t>
            </a:r>
            <a:r>
              <a:rPr lang="en-US" b="1" dirty="0">
                <a:solidFill>
                  <a:schemeClr val="bg1"/>
                </a:solidFill>
              </a:rPr>
              <a:t>joined to all rows </a:t>
            </a:r>
            <a:r>
              <a:rPr lang="en-US" dirty="0"/>
              <a:t>in the </a:t>
            </a:r>
            <a:r>
              <a:rPr lang="en-US" b="1" dirty="0">
                <a:solidFill>
                  <a:schemeClr val="bg1"/>
                </a:solidFill>
              </a:rPr>
              <a:t>second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table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 avoid </a:t>
            </a:r>
            <a:r>
              <a:rPr lang="en-US" dirty="0"/>
              <a:t>a Cartesian product, always </a:t>
            </a:r>
            <a:r>
              <a:rPr lang="en-US" b="1" dirty="0">
                <a:solidFill>
                  <a:schemeClr val="bg1"/>
                </a:solidFill>
              </a:rPr>
              <a:t>include</a:t>
            </a:r>
            <a:r>
              <a:rPr lang="en-US" dirty="0"/>
              <a:t> a valid </a:t>
            </a:r>
            <a:r>
              <a:rPr lang="en-US" b="1" dirty="0">
                <a:solidFill>
                  <a:schemeClr val="bg1"/>
                </a:solidFill>
              </a:rPr>
              <a:t>join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condition</a:t>
            </a:r>
          </a:p>
        </p:txBody>
      </p:sp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Cartesian Product (2)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D31B58D-045B-4EC7-A4BE-429EA0B809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343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61998" y="1720206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cxnSpLocks/>
          </p:cNvCxnSpPr>
          <p:nvPr/>
        </p:nvCxnSpPr>
        <p:spPr>
          <a:xfrm flipV="1">
            <a:off x="4836000" y="2214000"/>
            <a:ext cx="1935000" cy="22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47537" y="10740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13118" y="1613023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trike="noStrike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strike="noStrike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3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Sales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4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Marketing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trike="noStrike" dirty="0">
                          <a:effectLst/>
                        </a:rPr>
                        <a:t>5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trike="noStrike" dirty="0">
                          <a:effectLst/>
                        </a:rPr>
                        <a:t>Purchasing</a:t>
                      </a:r>
                      <a:endParaRPr lang="bg-BG" i="0" strike="noStrike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24801" y="1041400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905000" y="3581400"/>
          <a:ext cx="8530862" cy="31083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907751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48163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44046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sz="2400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45883218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263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3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Sales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3856432737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4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Marketing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19539950"/>
                  </a:ext>
                </a:extLst>
              </a:tr>
              <a:tr h="444046"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270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NULL</a:t>
                      </a:r>
                      <a:endParaRPr lang="bg-BG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</a:rPr>
                        <a:t>5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effectLst/>
                        </a:rPr>
                        <a:t>Purchasing</a:t>
                      </a:r>
                      <a:endParaRPr lang="bg-BG" sz="2400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78285" marR="78285" marT="39143" marB="39143"/>
                </a:tc>
                <a:extLst>
                  <a:ext uri="{0D108BD9-81ED-4DB2-BD59-A6C34878D82A}">
                    <a16:rowId xmlns:a16="http://schemas.microsoft.com/office/drawing/2014/main" val="27221109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70209" y="304800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cxnSp>
        <p:nvCxnSpPr>
          <p:cNvPr id="23" name="Straight Arrow Connector 22"/>
          <p:cNvCxnSpPr>
            <a:cxnSpLocks/>
          </p:cNvCxnSpPr>
          <p:nvPr/>
        </p:nvCxnSpPr>
        <p:spPr>
          <a:xfrm>
            <a:off x="4836000" y="2439000"/>
            <a:ext cx="1935000" cy="270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/>
          </p:cNvCxnSpPr>
          <p:nvPr/>
        </p:nvCxnSpPr>
        <p:spPr>
          <a:xfrm>
            <a:off x="4836000" y="2439000"/>
            <a:ext cx="1935000" cy="67500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/>
          </p:cNvCxnSpPr>
          <p:nvPr/>
        </p:nvCxnSpPr>
        <p:spPr>
          <a:xfrm flipV="1">
            <a:off x="4836000" y="2349000"/>
            <a:ext cx="1935000" cy="54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</p:cNvCxnSpPr>
          <p:nvPr/>
        </p:nvCxnSpPr>
        <p:spPr>
          <a:xfrm flipV="1">
            <a:off x="4791000" y="2844000"/>
            <a:ext cx="1980000" cy="45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4836000" y="2889000"/>
            <a:ext cx="1935000" cy="360000"/>
          </a:xfrm>
          <a:prstGeom prst="straightConnector1">
            <a:avLst/>
          </a:prstGeom>
          <a:ln w="4762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">
            <a:extLst>
              <a:ext uri="{FF2B5EF4-FFF2-40B4-BE49-F238E27FC236}">
                <a16:creationId xmlns:a16="http://schemas.microsoft.com/office/drawing/2014/main" id="{88423B3F-3256-4ACB-ABC1-8E78657B1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47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19200" y="2667000"/>
            <a:ext cx="9674224" cy="12285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dirty="0">
                <a:latin typeface="Consolas" panose="020B0609020204030204" pitchFamily="49" charset="0"/>
              </a:rPr>
              <a:t>SELECT * FROM Employees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 marL="0" lvl="2">
              <a:lnSpc>
                <a:spcPct val="105000"/>
              </a:lnSpc>
            </a:pPr>
            <a:r>
              <a:rPr lang="en-US" sz="3200" b="1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CROSS JOIN </a:t>
            </a:r>
            <a:r>
              <a:rPr lang="en-US" sz="3200" b="1" dirty="0">
                <a:latin typeface="Consolas" panose="020B0609020204030204" pitchFamily="49" charset="0"/>
              </a:rPr>
              <a:t>Departments AS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23798" y="2956232"/>
            <a:ext cx="2932706" cy="558487"/>
          </a:xfrm>
          <a:prstGeom prst="wedgeRoundRectCallout">
            <a:avLst>
              <a:gd name="adj1" fmla="val -71507"/>
              <a:gd name="adj2" fmla="val 52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429000" y="4038601"/>
            <a:ext cx="3048000" cy="585091"/>
          </a:xfrm>
          <a:prstGeom prst="wedgeRoundRectCallout">
            <a:avLst>
              <a:gd name="adj1" fmla="val 26263"/>
              <a:gd name="adj2" fmla="val -7616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Join Conditions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E49E310-9785-4B9C-B438-365B9DF41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994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772228" y="22860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772228" y="18288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772228" y="27432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772228" y="32004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772228" y="41148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496628" y="22860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496628" y="32004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496628" y="36576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496628" y="41148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cxnSp>
        <p:nvCxnSpPr>
          <p:cNvPr id="42" name="Connector: Elbow 41"/>
          <p:cNvCxnSpPr>
            <a:cxnSpLocks/>
          </p:cNvCxnSpPr>
          <p:nvPr/>
        </p:nvCxnSpPr>
        <p:spPr>
          <a:xfrm rot="16200000" flipH="1">
            <a:off x="6772728" y="3282951"/>
            <a:ext cx="12700" cy="2590800"/>
          </a:xfrm>
          <a:prstGeom prst="bentConnector3">
            <a:avLst>
              <a:gd name="adj1" fmla="val 4538031"/>
            </a:avLst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00564" y="5237491"/>
            <a:ext cx="1557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Relation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772228" y="36576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496628" y="27432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7496628" y="1828800"/>
            <a:ext cx="3810000" cy="457200"/>
            <a:chOff x="6551612" y="2133600"/>
            <a:chExt cx="3810000" cy="457200"/>
          </a:xfrm>
        </p:grpSpPr>
        <p:sp>
          <p:nvSpPr>
            <p:cNvPr id="62" name="Rectangle 6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63" name="Rectangle 6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sp>
        <p:nvSpPr>
          <p:cNvPr id="44" name="Slide Number">
            <a:extLst>
              <a:ext uri="{FF2B5EF4-FFF2-40B4-BE49-F238E27FC236}">
                <a16:creationId xmlns:a16="http://schemas.microsoft.com/office/drawing/2014/main" id="{0FE732F6-01E4-4AFA-BEEE-EF1978A8AC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8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Joins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Inner Joins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Left, Right and Full Outer Joins</a:t>
            </a:r>
          </a:p>
          <a:p>
            <a:pPr lvl="1">
              <a:buClr>
                <a:schemeClr val="tx1"/>
              </a:buClr>
            </a:pPr>
            <a:r>
              <a:rPr lang="en-US" sz="3600" dirty="0"/>
              <a:t>Cross Joins</a:t>
            </a:r>
          </a:p>
          <a:p>
            <a:pPr marL="444500" indent="-444500">
              <a:buFontTx/>
              <a:buAutoNum type="arabicPeriod"/>
            </a:pPr>
            <a:endParaRPr lang="en-US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9480DA-268C-4B60-9BFA-8D101CAECB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38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 Overview (2)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/>
              <a:t>Inner Join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2539996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39996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64396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64396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64396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39996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39996" y="1828800"/>
            <a:ext cx="8534400" cy="4114800"/>
            <a:chOff x="1827212" y="1828800"/>
            <a:chExt cx="8534400" cy="41148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cxnSp>
        <p:nvCxnSpPr>
          <p:cNvPr id="27" name="Straight Arrow Connector 26"/>
          <p:cNvCxnSpPr>
            <a:cxnSpLocks/>
          </p:cNvCxnSpPr>
          <p:nvPr/>
        </p:nvCxnSpPr>
        <p:spPr>
          <a:xfrm>
            <a:off x="6045196" y="2971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>
            <a:off x="6045196" y="38862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/>
          </p:cNvCxnSpPr>
          <p:nvPr/>
        </p:nvCxnSpPr>
        <p:spPr>
          <a:xfrm>
            <a:off x="6045196" y="52578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23369F9D-EC76-45B5-922F-A0CA90888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22104"/>
            <a:ext cx="1987306" cy="1252867"/>
          </a:xfrm>
          <a:prstGeom prst="rect">
            <a:avLst/>
          </a:prstGeom>
        </p:spPr>
      </p:pic>
      <p:sp>
        <p:nvSpPr>
          <p:cNvPr id="50" name="Slide Number">
            <a:extLst>
              <a:ext uri="{FF2B5EF4-FFF2-40B4-BE49-F238E27FC236}">
                <a16:creationId xmlns:a16="http://schemas.microsoft.com/office/drawing/2014/main" id="{3D712FBB-96E7-46A9-971F-E795330AD7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38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(3)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3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3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3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3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3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3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3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3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3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3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7278913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6059713" y="2971800"/>
            <a:ext cx="1066800" cy="2286000"/>
            <a:chOff x="5332412" y="2971800"/>
            <a:chExt cx="1066800" cy="2286000"/>
          </a:xfrm>
        </p:grpSpPr>
        <p:cxnSp>
          <p:nvCxnSpPr>
            <p:cNvPr id="65" name="Straight Arrow Connector 64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9" name="Picture 68">
            <a:extLst>
              <a:ext uri="{FF2B5EF4-FFF2-40B4-BE49-F238E27FC236}">
                <a16:creationId xmlns:a16="http://schemas.microsoft.com/office/drawing/2014/main" id="{6BCDAF7B-6E91-4E35-A089-5066DBC2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000" y="246572"/>
            <a:ext cx="1997640" cy="1228400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C081CF0-DF1E-4F8F-BCBB-0B7BCA0B4246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AC4D9EF-323E-4FA5-98D3-99083A8190C3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F6E5612-4B04-4622-BC06-2CE279504428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lide Number">
            <a:extLst>
              <a:ext uri="{FF2B5EF4-FFF2-40B4-BE49-F238E27FC236}">
                <a16:creationId xmlns:a16="http://schemas.microsoft.com/office/drawing/2014/main" id="{110D7BE9-0070-4528-808E-422C07EE4A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8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(4)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69034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69034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569034" y="2286000"/>
            <a:ext cx="3276600" cy="3657600"/>
            <a:chOff x="1827212" y="2286000"/>
            <a:chExt cx="3276600" cy="3657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827212" y="2286000"/>
              <a:ext cx="3276600" cy="457200"/>
              <a:chOff x="1827212" y="2590800"/>
              <a:chExt cx="3276600" cy="4572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827212" y="2590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Sally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960812" y="2590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13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1827212" y="4572000"/>
              <a:ext cx="3276600" cy="457200"/>
              <a:chOff x="1827212" y="4876800"/>
              <a:chExt cx="3276600" cy="4572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1827212" y="48768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608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11</a:t>
                </a: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1827212" y="5486400"/>
              <a:ext cx="3276600" cy="457200"/>
              <a:chOff x="1827212" y="5334000"/>
              <a:chExt cx="3276600" cy="457200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1827212" y="53340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Jessica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3960812" y="53340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15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7293434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93434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7293434" y="4114800"/>
            <a:ext cx="3810000" cy="457200"/>
            <a:chOff x="6551612" y="4419600"/>
            <a:chExt cx="3810000" cy="457200"/>
          </a:xfrm>
        </p:grpSpPr>
        <p:sp>
          <p:nvSpPr>
            <p:cNvPr id="18" name="Rectangle 17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93434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7293434" y="1828800"/>
            <a:ext cx="3810000" cy="457200"/>
            <a:chOff x="6551612" y="2133600"/>
            <a:chExt cx="3810000" cy="457200"/>
          </a:xfrm>
        </p:grpSpPr>
        <p:sp>
          <p:nvSpPr>
            <p:cNvPr id="52" name="Rectangle 51"/>
            <p:cNvSpPr/>
            <p:nvPr/>
          </p:nvSpPr>
          <p:spPr>
            <a:xfrm flipH="1">
              <a:off x="7694612" y="2133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Accounting</a:t>
              </a:r>
            </a:p>
          </p:txBody>
        </p:sp>
        <p:sp>
          <p:nvSpPr>
            <p:cNvPr id="53" name="Rectangle 52"/>
            <p:cNvSpPr/>
            <p:nvPr/>
          </p:nvSpPr>
          <p:spPr>
            <a:xfrm flipH="1">
              <a:off x="6551612" y="2133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18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69034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93434" y="3200400"/>
            <a:ext cx="3810000" cy="457200"/>
            <a:chOff x="6551612" y="4419600"/>
            <a:chExt cx="3810000" cy="457200"/>
          </a:xfrm>
        </p:grpSpPr>
        <p:sp>
          <p:nvSpPr>
            <p:cNvPr id="59" name="Rectangle 58"/>
            <p:cNvSpPr/>
            <p:nvPr/>
          </p:nvSpPr>
          <p:spPr>
            <a:xfrm flipH="1">
              <a:off x="7694612" y="44196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HR</a:t>
              </a:r>
            </a:p>
          </p:txBody>
        </p:sp>
        <p:sp>
          <p:nvSpPr>
            <p:cNvPr id="60" name="Rectangle 59"/>
            <p:cNvSpPr/>
            <p:nvPr/>
          </p:nvSpPr>
          <p:spPr>
            <a:xfrm flipH="1">
              <a:off x="6551612" y="44196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74234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569034" y="1828801"/>
            <a:ext cx="3276600" cy="2743197"/>
            <a:chOff x="1827212" y="1828800"/>
            <a:chExt cx="3276600" cy="2743197"/>
          </a:xfrm>
        </p:grpSpPr>
        <p:grpSp>
          <p:nvGrpSpPr>
            <p:cNvPr id="46" name="Group 45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1D651457-2E0C-4D75-881B-97E37B71E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000" y="239546"/>
            <a:ext cx="1873935" cy="1198853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C17A58-D063-41C1-BA43-495CD4332057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01917CF-7703-4405-B5FF-6583521B0D8F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BDB68F9-D045-4279-B439-909D795DADC6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Slide Number">
            <a:extLst>
              <a:ext uri="{FF2B5EF4-FFF2-40B4-BE49-F238E27FC236}">
                <a16:creationId xmlns:a16="http://schemas.microsoft.com/office/drawing/2014/main" id="{94FBC0D6-E9E3-4D2C-93D6-E96D443195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29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Overview (5)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554512" y="2743200"/>
            <a:ext cx="3276600" cy="457200"/>
            <a:chOff x="1827212" y="3048000"/>
            <a:chExt cx="32766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7212" y="3048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John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9608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54512" y="2286000"/>
            <a:ext cx="3276600" cy="457200"/>
            <a:chOff x="1827212" y="2590800"/>
            <a:chExt cx="3276600" cy="457200"/>
          </a:xfrm>
        </p:grpSpPr>
        <p:sp>
          <p:nvSpPr>
            <p:cNvPr id="6" name="Rectangle 5"/>
            <p:cNvSpPr/>
            <p:nvPr/>
          </p:nvSpPr>
          <p:spPr>
            <a:xfrm>
              <a:off x="1827212" y="2590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Sally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0812" y="2590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554512" y="3657600"/>
            <a:ext cx="3276600" cy="457200"/>
            <a:chOff x="1827212" y="3962400"/>
            <a:chExt cx="3276600" cy="457200"/>
          </a:xfrm>
        </p:grpSpPr>
        <p:sp>
          <p:nvSpPr>
            <p:cNvPr id="7" name="Rectangle 6"/>
            <p:cNvSpPr/>
            <p:nvPr/>
          </p:nvSpPr>
          <p:spPr>
            <a:xfrm>
              <a:off x="1827212" y="39624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Michael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08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2554512" y="4572000"/>
            <a:ext cx="3276600" cy="457200"/>
            <a:chOff x="1827212" y="4876800"/>
            <a:chExt cx="3276600" cy="457200"/>
          </a:xfrm>
        </p:grpSpPr>
        <p:sp>
          <p:nvSpPr>
            <p:cNvPr id="8" name="Rectangle 7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Bob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11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54512" y="5486400"/>
            <a:ext cx="3276600" cy="457200"/>
            <a:chOff x="1827212" y="5334000"/>
            <a:chExt cx="3276600" cy="457200"/>
          </a:xfrm>
        </p:grpSpPr>
        <p:sp>
          <p:nvSpPr>
            <p:cNvPr id="9" name="Rectangle 8"/>
            <p:cNvSpPr/>
            <p:nvPr/>
          </p:nvSpPr>
          <p:spPr>
            <a:xfrm>
              <a:off x="1827212" y="53340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Jessica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60812" y="5334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15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278912" y="2743200"/>
            <a:ext cx="3810000" cy="457200"/>
            <a:chOff x="6551612" y="3048000"/>
            <a:chExt cx="3810000" cy="457200"/>
          </a:xfrm>
        </p:grpSpPr>
        <p:sp>
          <p:nvSpPr>
            <p:cNvPr id="16" name="Rectangle 15"/>
            <p:cNvSpPr/>
            <p:nvPr/>
          </p:nvSpPr>
          <p:spPr>
            <a:xfrm flipH="1">
              <a:off x="7694612" y="30480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Marketing</a:t>
              </a:r>
            </a:p>
          </p:txBody>
        </p:sp>
        <p:sp>
          <p:nvSpPr>
            <p:cNvPr id="21" name="Rectangle 20"/>
            <p:cNvSpPr/>
            <p:nvPr/>
          </p:nvSpPr>
          <p:spPr>
            <a:xfrm flipH="1">
              <a:off x="6551612" y="30480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278912" y="3657600"/>
            <a:ext cx="3810000" cy="457200"/>
            <a:chOff x="6551612" y="3962400"/>
            <a:chExt cx="3810000" cy="457200"/>
          </a:xfrm>
        </p:grpSpPr>
        <p:sp>
          <p:nvSpPr>
            <p:cNvPr id="17" name="Rectangle 16"/>
            <p:cNvSpPr/>
            <p:nvPr/>
          </p:nvSpPr>
          <p:spPr>
            <a:xfrm flipH="1">
              <a:off x="7694612" y="39624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Engineering</a:t>
              </a:r>
            </a:p>
          </p:txBody>
        </p:sp>
        <p:sp>
          <p:nvSpPr>
            <p:cNvPr id="22" name="Rectangle 21"/>
            <p:cNvSpPr/>
            <p:nvPr/>
          </p:nvSpPr>
          <p:spPr>
            <a:xfrm flipH="1">
              <a:off x="6551612" y="39624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22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278912" y="5029200"/>
            <a:ext cx="3810000" cy="457200"/>
            <a:chOff x="6551612" y="4876800"/>
            <a:chExt cx="3810000" cy="457200"/>
          </a:xfrm>
        </p:grpSpPr>
        <p:sp>
          <p:nvSpPr>
            <p:cNvPr id="19" name="Rectangle 18"/>
            <p:cNvSpPr/>
            <p:nvPr/>
          </p:nvSpPr>
          <p:spPr>
            <a:xfrm flipH="1">
              <a:off x="7694612" y="4876800"/>
              <a:ext cx="2667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Executive</a:t>
              </a:r>
            </a:p>
          </p:txBody>
        </p:sp>
        <p:sp>
          <p:nvSpPr>
            <p:cNvPr id="24" name="Rectangle 23"/>
            <p:cNvSpPr/>
            <p:nvPr/>
          </p:nvSpPr>
          <p:spPr>
            <a:xfrm flipH="1">
              <a:off x="65516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2554512" y="5029200"/>
            <a:ext cx="3276600" cy="457200"/>
            <a:chOff x="1827212" y="4876800"/>
            <a:chExt cx="3276600" cy="457200"/>
          </a:xfrm>
        </p:grpSpPr>
        <p:sp>
          <p:nvSpPr>
            <p:cNvPr id="56" name="Rectangle 55"/>
            <p:cNvSpPr/>
            <p:nvPr/>
          </p:nvSpPr>
          <p:spPr>
            <a:xfrm>
              <a:off x="1827212" y="4876800"/>
              <a:ext cx="21336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>
                  <a:solidFill>
                    <a:schemeClr val="tx1"/>
                  </a:solidFill>
                </a:rPr>
                <a:t>Robin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3960812" y="4876800"/>
              <a:ext cx="1143000" cy="457200"/>
            </a:xfrm>
            <a:prstGeom prst="rect">
              <a:avLst/>
            </a:prstGeom>
            <a:solidFill>
              <a:srgbClr val="D9D5C7">
                <a:alpha val="20000"/>
              </a:srgb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7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8912" y="1828800"/>
            <a:ext cx="3810000" cy="2743200"/>
            <a:chOff x="6551612" y="1828800"/>
            <a:chExt cx="3810000" cy="2743200"/>
          </a:xfrm>
        </p:grpSpPr>
        <p:grpSp>
          <p:nvGrpSpPr>
            <p:cNvPr id="39" name="Group 38"/>
            <p:cNvGrpSpPr/>
            <p:nvPr/>
          </p:nvGrpSpPr>
          <p:grpSpPr>
            <a:xfrm>
              <a:off x="6551612" y="4114800"/>
              <a:ext cx="3810000" cy="457200"/>
              <a:chOff x="6551612" y="4419600"/>
              <a:chExt cx="3810000" cy="457200"/>
            </a:xfrm>
          </p:grpSpPr>
          <p:sp>
            <p:nvSpPr>
              <p:cNvPr id="18" name="Rectangle 17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Sales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8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6551612" y="1828800"/>
              <a:ext cx="3810000" cy="457200"/>
              <a:chOff x="6551612" y="2133600"/>
              <a:chExt cx="3810000" cy="457200"/>
            </a:xfrm>
          </p:grpSpPr>
          <p:sp>
            <p:nvSpPr>
              <p:cNvPr id="52" name="Rectangle 51"/>
              <p:cNvSpPr/>
              <p:nvPr/>
            </p:nvSpPr>
            <p:spPr>
              <a:xfrm flipH="1">
                <a:off x="7694612" y="2133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Accounting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>
              <a:xfrm flipH="1">
                <a:off x="6551612" y="2133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18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551612" y="3200400"/>
              <a:ext cx="3810000" cy="457200"/>
              <a:chOff x="6551612" y="4419600"/>
              <a:chExt cx="3810000" cy="457200"/>
            </a:xfrm>
          </p:grpSpPr>
          <p:sp>
            <p:nvSpPr>
              <p:cNvPr id="59" name="Rectangle 58"/>
              <p:cNvSpPr/>
              <p:nvPr/>
            </p:nvSpPr>
            <p:spPr>
              <a:xfrm flipH="1">
                <a:off x="7694612" y="44196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HR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 flipH="1">
                <a:off x="6551612" y="44196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12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6059712" y="2971800"/>
            <a:ext cx="1066800" cy="2286000"/>
            <a:chOff x="5332412" y="2971800"/>
            <a:chExt cx="1066800" cy="2286000"/>
          </a:xfrm>
        </p:grpSpPr>
        <p:cxnSp>
          <p:nvCxnSpPr>
            <p:cNvPr id="42" name="Straight Arrow Connector 41"/>
            <p:cNvCxnSpPr>
              <a:cxnSpLocks/>
            </p:cNvCxnSpPr>
            <p:nvPr/>
          </p:nvCxnSpPr>
          <p:spPr>
            <a:xfrm>
              <a:off x="5332412" y="2971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cxnSpLocks/>
            </p:cNvCxnSpPr>
            <p:nvPr/>
          </p:nvCxnSpPr>
          <p:spPr>
            <a:xfrm>
              <a:off x="5332412" y="38862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cxnSpLocks/>
            </p:cNvCxnSpPr>
            <p:nvPr/>
          </p:nvCxnSpPr>
          <p:spPr>
            <a:xfrm>
              <a:off x="5332412" y="5257800"/>
              <a:ext cx="1066800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278912" y="2286000"/>
            <a:ext cx="3810000" cy="3657600"/>
            <a:chOff x="6551612" y="2286000"/>
            <a:chExt cx="3810000" cy="3657600"/>
          </a:xfrm>
        </p:grpSpPr>
        <p:grpSp>
          <p:nvGrpSpPr>
            <p:cNvPr id="46" name="Group 45"/>
            <p:cNvGrpSpPr/>
            <p:nvPr/>
          </p:nvGrpSpPr>
          <p:grpSpPr>
            <a:xfrm>
              <a:off x="6551612" y="2286000"/>
              <a:ext cx="3810000" cy="457200"/>
              <a:chOff x="6551612" y="4876800"/>
              <a:chExt cx="3810000" cy="457200"/>
            </a:xfrm>
          </p:grpSpPr>
          <p:sp>
            <p:nvSpPr>
              <p:cNvPr id="47" name="Rectangle 46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551612" y="4572000"/>
              <a:ext cx="3810000" cy="457200"/>
              <a:chOff x="6551612" y="4876800"/>
              <a:chExt cx="3810000" cy="457200"/>
            </a:xfrm>
          </p:grpSpPr>
          <p:sp>
            <p:nvSpPr>
              <p:cNvPr id="50" name="Rectangle 49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54" name="Rectangle 53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6551612" y="5486400"/>
              <a:ext cx="3810000" cy="457200"/>
              <a:chOff x="6551612" y="4876800"/>
              <a:chExt cx="3810000" cy="457200"/>
            </a:xfrm>
          </p:grpSpPr>
          <p:sp>
            <p:nvSpPr>
              <p:cNvPr id="62" name="Rectangle 61"/>
              <p:cNvSpPr/>
              <p:nvPr/>
            </p:nvSpPr>
            <p:spPr>
              <a:xfrm flipH="1">
                <a:off x="7694612" y="4876800"/>
                <a:ext cx="2667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 flipH="1">
                <a:off x="6551612" y="48768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grpSp>
        <p:nvGrpSpPr>
          <p:cNvPr id="64" name="Group 63"/>
          <p:cNvGrpSpPr/>
          <p:nvPr/>
        </p:nvGrpSpPr>
        <p:grpSpPr>
          <a:xfrm>
            <a:off x="2554512" y="1828801"/>
            <a:ext cx="3276600" cy="2743197"/>
            <a:chOff x="1827212" y="1828800"/>
            <a:chExt cx="3276600" cy="2743197"/>
          </a:xfrm>
        </p:grpSpPr>
        <p:grpSp>
          <p:nvGrpSpPr>
            <p:cNvPr id="65" name="Group 64"/>
            <p:cNvGrpSpPr/>
            <p:nvPr/>
          </p:nvGrpSpPr>
          <p:grpSpPr>
            <a:xfrm>
              <a:off x="1827212" y="1828800"/>
              <a:ext cx="3276600" cy="457200"/>
              <a:chOff x="1827212" y="3962400"/>
              <a:chExt cx="3276600" cy="457200"/>
            </a:xfrm>
          </p:grpSpPr>
          <p:sp>
            <p:nvSpPr>
              <p:cNvPr id="72" name="Rectangle 71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>
              <a:off x="1827212" y="3200397"/>
              <a:ext cx="3276600" cy="457200"/>
              <a:chOff x="1827212" y="3962400"/>
              <a:chExt cx="3276600" cy="457200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1827212" y="4114797"/>
              <a:ext cx="3276600" cy="457200"/>
              <a:chOff x="1827212" y="3962400"/>
              <a:chExt cx="3276600" cy="457200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1827212" y="3962400"/>
                <a:ext cx="21336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3960812" y="3962400"/>
                <a:ext cx="1143000" cy="457200"/>
              </a:xfrm>
              <a:prstGeom prst="rect">
                <a:avLst/>
              </a:prstGeom>
              <a:solidFill>
                <a:srgbClr val="D9D5C7">
                  <a:alpha val="20000"/>
                </a:srgbClr>
              </a:solidFill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FF0000"/>
                    </a:solidFill>
                  </a:rPr>
                  <a:t>NULL</a:t>
                </a:r>
              </a:p>
            </p:txBody>
          </p:sp>
        </p:grpSp>
      </p:grpSp>
      <p:pic>
        <p:nvPicPr>
          <p:cNvPr id="75" name="Picture 74">
            <a:extLst>
              <a:ext uri="{FF2B5EF4-FFF2-40B4-BE49-F238E27FC236}">
                <a16:creationId xmlns:a16="http://schemas.microsoft.com/office/drawing/2014/main" id="{555CD1C8-C829-461C-9E30-48E01B2F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10" y="250762"/>
            <a:ext cx="1869790" cy="1170804"/>
          </a:xfrm>
          <a:prstGeom prst="rect">
            <a:avLst/>
          </a:prstGeom>
        </p:spPr>
      </p:pic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F81E07A-2282-43D9-9E07-95974863D6D0}"/>
              </a:ext>
            </a:extLst>
          </p:cNvPr>
          <p:cNvCxnSpPr>
            <a:cxnSpLocks/>
          </p:cNvCxnSpPr>
          <p:nvPr/>
        </p:nvCxnSpPr>
        <p:spPr>
          <a:xfrm>
            <a:off x="6074234" y="20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7DB138C-1FA3-4AD3-BDFF-A5D6E53AAE89}"/>
              </a:ext>
            </a:extLst>
          </p:cNvPr>
          <p:cNvCxnSpPr>
            <a:cxnSpLocks/>
          </p:cNvCxnSpPr>
          <p:nvPr/>
        </p:nvCxnSpPr>
        <p:spPr>
          <a:xfrm>
            <a:off x="6074234" y="34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FE6669DF-C328-469F-8055-336E5F225A6C}"/>
              </a:ext>
            </a:extLst>
          </p:cNvPr>
          <p:cNvCxnSpPr>
            <a:cxnSpLocks/>
          </p:cNvCxnSpPr>
          <p:nvPr/>
        </p:nvCxnSpPr>
        <p:spPr>
          <a:xfrm>
            <a:off x="6074234" y="43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677E7A5-D97E-4136-905E-B127BB48540E}"/>
              </a:ext>
            </a:extLst>
          </p:cNvPr>
          <p:cNvCxnSpPr>
            <a:cxnSpLocks/>
          </p:cNvCxnSpPr>
          <p:nvPr/>
        </p:nvCxnSpPr>
        <p:spPr>
          <a:xfrm>
            <a:off x="6059713" y="252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5A279C-0196-480C-A764-97AF2057A134}"/>
              </a:ext>
            </a:extLst>
          </p:cNvPr>
          <p:cNvCxnSpPr>
            <a:cxnSpLocks/>
          </p:cNvCxnSpPr>
          <p:nvPr/>
        </p:nvCxnSpPr>
        <p:spPr>
          <a:xfrm>
            <a:off x="6059713" y="4779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4DACC62-D74D-4D2E-B6FA-701836221C91}"/>
              </a:ext>
            </a:extLst>
          </p:cNvPr>
          <p:cNvCxnSpPr>
            <a:cxnSpLocks/>
          </p:cNvCxnSpPr>
          <p:nvPr/>
        </p:nvCxnSpPr>
        <p:spPr>
          <a:xfrm>
            <a:off x="6059713" y="5724000"/>
            <a:ext cx="1066800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Slide Number">
            <a:extLst>
              <a:ext uri="{FF2B5EF4-FFF2-40B4-BE49-F238E27FC236}">
                <a16:creationId xmlns:a16="http://schemas.microsoft.com/office/drawing/2014/main" id="{7638E794-3086-40D9-99FF-9E59E47FBF2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63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Display </a:t>
            </a:r>
            <a:r>
              <a:rPr lang="en-US" b="1" dirty="0">
                <a:solidFill>
                  <a:schemeClr val="bg1"/>
                </a:solidFill>
              </a:rPr>
              <a:t>address information </a:t>
            </a:r>
            <a:r>
              <a:rPr lang="en-US" dirty="0"/>
              <a:t>of all employees in 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 Select </a:t>
            </a:r>
            <a:r>
              <a:rPr lang="en-US" b="1" dirty="0">
                <a:solidFill>
                  <a:schemeClr val="bg1"/>
                </a:solidFill>
              </a:rPr>
              <a:t>first 50 employees</a:t>
            </a:r>
            <a:endParaRPr lang="en-US" dirty="0"/>
          </a:p>
          <a:p>
            <a:pPr lvl="1"/>
            <a:r>
              <a:rPr lang="en-US" dirty="0"/>
              <a:t>The exact format of data is shown below</a:t>
            </a:r>
          </a:p>
          <a:p>
            <a:pPr lvl="1"/>
            <a:r>
              <a:rPr lang="en-US" dirty="0"/>
              <a:t>Order them by </a:t>
            </a:r>
            <a:r>
              <a:rPr lang="en-US" noProof="1"/>
              <a:t>FirstName, then by LastName</a:t>
            </a:r>
            <a:r>
              <a:rPr lang="bg-BG" noProof="1"/>
              <a:t> (</a:t>
            </a:r>
            <a:r>
              <a:rPr lang="en-US" noProof="1"/>
              <a:t>ascending</a:t>
            </a:r>
            <a:r>
              <a:rPr lang="bg-BG" noProof="1"/>
              <a:t>)</a:t>
            </a:r>
            <a:endParaRPr lang="en-US" dirty="0"/>
          </a:p>
          <a:p>
            <a:pPr lvl="2"/>
            <a:r>
              <a:rPr lang="en-US" dirty="0"/>
              <a:t>Hint: </a:t>
            </a:r>
            <a:r>
              <a:rPr lang="en-US" b="1" dirty="0">
                <a:solidFill>
                  <a:schemeClr val="bg1"/>
                </a:solidFill>
              </a:rPr>
              <a:t>Use three-way join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Addresses with Towns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358073"/>
            <a:ext cx="7411390" cy="148618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FAF5EB04-F395-4822-B5D1-8EA6ED805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136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Solution: Addresses with Towns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722312" y="2133600"/>
            <a:ext cx="10747376" cy="3170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e.FirstName, e.LastName,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t.Name as Town, a.AddressText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a.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t.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TownID</a:t>
            </a:r>
            <a:endParaRPr lang="bg-BG" sz="32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e.FirstName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e.LastName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408D96C-F5BD-4C6A-B530-705526E3E4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941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Find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 are in the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. Use </a:t>
            </a:r>
            <a:br>
              <a:rPr lang="en-US" dirty="0"/>
            </a:br>
            <a:r>
              <a:rPr lang="en-US" dirty="0"/>
              <a:t>"</a:t>
            </a:r>
            <a:r>
              <a:rPr lang="en-US" b="1" noProof="1">
                <a:solidFill>
                  <a:schemeClr val="bg1"/>
                </a:solidFill>
              </a:rPr>
              <a:t>SoftUni</a:t>
            </a:r>
            <a:r>
              <a:rPr lang="en-US" dirty="0"/>
              <a:t>"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Follow the specified format: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Order them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Sales Employees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63981"/>
            <a:ext cx="7315200" cy="2004447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D0197D18-2A6D-4963-B0B2-D4C21DCDE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992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Sales Employees</a:t>
            </a:r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921602" y="1732718"/>
            <a:ext cx="10348799" cy="368806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e.EmployeeID, e.FirstName, e.LastName,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DepartmentName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=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WHERE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55379" y="2667001"/>
            <a:ext cx="3276600" cy="558485"/>
          </a:xfrm>
          <a:prstGeom prst="wedgeRoundRectCallout">
            <a:avLst>
              <a:gd name="adj1" fmla="val -42507"/>
              <a:gd name="adj2" fmla="val 856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Departments Table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30C17A9-A302-434E-9753-26BDA3FDC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045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b="1" dirty="0">
                <a:solidFill>
                  <a:schemeClr val="bg1"/>
                </a:solidFill>
              </a:rPr>
              <a:t>all employees </a:t>
            </a:r>
            <a:r>
              <a:rPr lang="en-US" dirty="0"/>
              <a:t>that:</a:t>
            </a:r>
          </a:p>
          <a:p>
            <a:pPr lvl="1"/>
            <a:r>
              <a:rPr lang="en-US" dirty="0"/>
              <a:t>Are </a:t>
            </a:r>
            <a:r>
              <a:rPr lang="en-US" b="1" dirty="0">
                <a:solidFill>
                  <a:schemeClr val="bg1"/>
                </a:solidFill>
              </a:rPr>
              <a:t>hired after </a:t>
            </a:r>
            <a:r>
              <a:rPr lang="en-US" dirty="0"/>
              <a:t>1/1/1999</a:t>
            </a:r>
          </a:p>
          <a:p>
            <a:pPr lvl="1"/>
            <a:r>
              <a:rPr lang="en-US" dirty="0"/>
              <a:t>Are either 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"</a:t>
            </a:r>
            <a:r>
              <a:rPr lang="en-US" b="1" dirty="0">
                <a:solidFill>
                  <a:schemeClr val="bg1"/>
                </a:solidFill>
              </a:rPr>
              <a:t>Sales</a:t>
            </a:r>
            <a:r>
              <a:rPr lang="en-US" dirty="0"/>
              <a:t>" or "</a:t>
            </a:r>
            <a:r>
              <a:rPr lang="en-US" b="1" dirty="0">
                <a:solidFill>
                  <a:schemeClr val="bg1"/>
                </a:solidFill>
              </a:rPr>
              <a:t>Finance</a:t>
            </a:r>
            <a:r>
              <a:rPr lang="en-US" dirty="0"/>
              <a:t>" department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Sorted by </a:t>
            </a:r>
            <a:r>
              <a:rPr lang="en-US" b="1" noProof="1">
                <a:solidFill>
                  <a:schemeClr val="bg1"/>
                </a:solidFill>
              </a:rPr>
              <a:t>HireDate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ascending</a:t>
            </a:r>
            <a:r>
              <a:rPr lang="en-US" dirty="0"/>
              <a:t>).</a:t>
            </a:r>
          </a:p>
        </p:txBody>
      </p:sp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Hired After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3476658"/>
            <a:ext cx="7529023" cy="1623907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AC1B128-F355-4E08-ADFE-EC12B837C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938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Employees Hired After</a:t>
            </a:r>
          </a:p>
        </p:txBody>
      </p:sp>
      <p:sp>
        <p:nvSpPr>
          <p:cNvPr id="1186820" name="Rectangle 4"/>
          <p:cNvSpPr>
            <a:spLocks noChangeArrowheads="1"/>
          </p:cNvSpPr>
          <p:nvPr/>
        </p:nvSpPr>
        <p:spPr bwMode="auto">
          <a:xfrm>
            <a:off x="1181101" y="1524001"/>
            <a:ext cx="9829798" cy="42051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SELECT e.FirstName, e.LastName, e.HireDate,</a:t>
            </a:r>
            <a:br>
              <a:rPr lang="en-US" sz="3200" b="1" noProof="1">
                <a:latin typeface="Consolas" pitchFamily="49" charset="0"/>
                <a:cs typeface="Consolas" pitchFamily="49" charset="0"/>
              </a:rPr>
            </a:br>
            <a:r>
              <a:rPr lang="en-US" sz="3200" b="1" noProof="1">
                <a:latin typeface="Consolas" pitchFamily="49" charset="0"/>
                <a:cs typeface="Consolas" pitchFamily="49" charset="0"/>
              </a:rPr>
              <a:t>  d.Name as DeptName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FROM Employees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Departments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d.DepartmentId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/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1999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AND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d.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('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Sales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', '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Finance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'))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ORDER BY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e.HireDate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67C8B2-9642-4D88-A93B-E489B6BC03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362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25FA-62A4-4A92-B86D-FC682EEBE5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Gathering Data from Multiple Tables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4" y="1238856"/>
            <a:ext cx="2709031" cy="270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06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>
          <a:xfrm>
            <a:off x="190406" y="1145149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Display information about </a:t>
            </a:r>
            <a:r>
              <a:rPr lang="en-US" b="1" dirty="0">
                <a:solidFill>
                  <a:schemeClr val="bg1"/>
                </a:solidFill>
              </a:rPr>
              <a:t>employee's manager </a:t>
            </a:r>
            <a:r>
              <a:rPr lang="en-US" dirty="0"/>
              <a:t>and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employee's department 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Show only </a:t>
            </a:r>
            <a:r>
              <a:rPr lang="en-US" b="1" dirty="0">
                <a:solidFill>
                  <a:schemeClr val="bg1"/>
                </a:solidFill>
              </a:rPr>
              <a:t>the first 50 </a:t>
            </a:r>
            <a:r>
              <a:rPr lang="en-US" dirty="0"/>
              <a:t>employees.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exact format is shown below: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Sort by </a:t>
            </a:r>
            <a:r>
              <a:rPr lang="en-US" b="1" noProof="1">
                <a:solidFill>
                  <a:schemeClr val="bg1"/>
                </a:solidFill>
              </a:rPr>
              <a:t>EmployeeID</a:t>
            </a:r>
            <a:r>
              <a:rPr lang="en-US" noProof="1"/>
              <a:t> (</a:t>
            </a:r>
            <a:r>
              <a:rPr lang="en-US" b="1" noProof="1">
                <a:solidFill>
                  <a:schemeClr val="bg1"/>
                </a:solidFill>
              </a:rPr>
              <a:t>ascending</a:t>
            </a:r>
            <a:r>
              <a:rPr lang="en-US" noProof="1"/>
              <a:t>)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 Summary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000" y="3699000"/>
            <a:ext cx="6609551" cy="1757363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7795A3AA-61C6-465F-9658-19A4B1F2B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453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Employee Summary</a:t>
            </a:r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914400" y="1328624"/>
            <a:ext cx="103632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TOP 50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e.EmployeeID,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e.FirstName + ' ' + e.LastName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m.FirstName + ' ' + m. LastName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ManagerName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d.Name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FROM 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ManagerID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JOIN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Departments AS d ON d.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br>
              <a:rPr lang="en-US" sz="2800" b="1" noProof="1"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latin typeface="Consolas" pitchFamily="49" charset="0"/>
                <a:cs typeface="Consolas" pitchFamily="49" charset="0"/>
              </a:rPr>
              <a:t>    e.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ORDER BY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e.EmployeeID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ASC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525000" y="3250311"/>
            <a:ext cx="1828800" cy="482285"/>
          </a:xfrm>
          <a:prstGeom prst="wedgeRoundRectCallout">
            <a:avLst>
              <a:gd name="adj1" fmla="val -45949"/>
              <a:gd name="adj2" fmla="val 856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Self-join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5410200" y="1393372"/>
            <a:ext cx="3719286" cy="522515"/>
          </a:xfrm>
          <a:prstGeom prst="wedgeRoundRectCallout">
            <a:avLst>
              <a:gd name="adj1" fmla="val -43720"/>
              <a:gd name="adj2" fmla="val 10272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Cross Table Selection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72252" y="5459558"/>
            <a:ext cx="3124200" cy="484667"/>
          </a:xfrm>
          <a:prstGeom prst="wedgeRoundRectCallout">
            <a:avLst>
              <a:gd name="adj1" fmla="val -59679"/>
              <a:gd name="adj2" fmla="val -95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Departments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34DF23AE-BC94-4BDE-94C3-7F578F1FD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13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99284" y="1758207"/>
            <a:ext cx="800048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indent="-444500">
              <a:lnSpc>
                <a:spcPct val="100000"/>
              </a:lnSpc>
              <a:buClr>
                <a:schemeClr val="bg2"/>
              </a:buClr>
              <a:buFontTx/>
              <a:buAutoNum type="arabicPeriod"/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Joins</a:t>
            </a: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br>
              <a:rPr lang="en-US" sz="2800" dirty="0">
                <a:solidFill>
                  <a:schemeClr val="bg2"/>
                </a:solidFill>
              </a:rPr>
            </a:b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1215720" y="2279467"/>
            <a:ext cx="6800409" cy="16031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0" lvl="2"/>
            <a:r>
              <a:rPr lang="en-US" sz="3000" b="1" dirty="0">
                <a:solidFill>
                  <a:schemeClr val="bg2"/>
                </a:solidFill>
                <a:latin typeface="Consolas" panose="020B0609020204030204" pitchFamily="49" charset="0"/>
              </a:rPr>
              <a:t>SELECT * FROM Employees AS </a:t>
            </a: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</a:p>
          <a:p>
            <a:pPr marL="0" lvl="2"/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JOIN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Departments AS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 ON</a:t>
            </a:r>
            <a:b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d.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3000" b="1" noProof="1">
                <a:solidFill>
                  <a:schemeClr val="bg2"/>
                </a:solidFill>
                <a:latin typeface="Consolas" panose="020B0609020204030204" pitchFamily="49" charset="0"/>
              </a:rPr>
              <a:t> e.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DepartmentID</a:t>
            </a:r>
            <a:endParaRPr lang="en-US" sz="3000" noProof="1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B846D097-2EFF-490A-8025-9D1E51FA1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219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0829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89D43E-5FB5-4656-A4BC-E567B970863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72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5231E6C-9C7A-416F-A1CE-DECDD4D3F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379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0527246" y="4403802"/>
            <a:ext cx="647700" cy="1218018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995556" y="3946602"/>
            <a:ext cx="673690" cy="1540014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 dirty="0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 dirty="0"/>
            </a:p>
          </p:txBody>
        </p:sp>
      </p:grpSp>
      <p:sp>
        <p:nvSpPr>
          <p:cNvPr id="521225" name="Rectangle 9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Sometimes you need data from </a:t>
            </a:r>
            <a:r>
              <a:rPr lang="en-US" b="1" dirty="0">
                <a:solidFill>
                  <a:schemeClr val="bg1"/>
                </a:solidFill>
              </a:rPr>
              <a:t>several tables</a:t>
            </a:r>
            <a:r>
              <a:rPr lang="en-US" dirty="0"/>
              <a:t>:</a:t>
            </a:r>
          </a:p>
        </p:txBody>
      </p: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from Multiple Tables</a:t>
            </a:r>
            <a:endParaRPr lang="en-US" dirty="0"/>
          </a:p>
        </p:txBody>
      </p:sp>
      <p:graphicFrame>
        <p:nvGraphicFramePr>
          <p:cNvPr id="14" name="Table 1"/>
          <p:cNvGraphicFramePr>
            <a:graphicFrameLocks noGrp="1"/>
          </p:cNvGraphicFramePr>
          <p:nvPr/>
        </p:nvGraphicFramePr>
        <p:xfrm>
          <a:off x="2297646" y="2575002"/>
          <a:ext cx="4343400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90156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05324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 anchor="ctr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John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sp>
        <p:nvSpPr>
          <p:cNvPr id="15" name="TextBox 12"/>
          <p:cNvSpPr txBox="1"/>
          <p:nvPr/>
        </p:nvSpPr>
        <p:spPr>
          <a:xfrm>
            <a:off x="3514846" y="194111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7025677" y="2575002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7" name="TextBox 17"/>
          <p:cNvSpPr txBox="1"/>
          <p:nvPr/>
        </p:nvSpPr>
        <p:spPr>
          <a:xfrm>
            <a:off x="8252712" y="191404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3669246" y="5177725"/>
          <a:ext cx="6858000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277774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65625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514601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Edward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Sales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20" name="Slide Number">
            <a:extLst>
              <a:ext uri="{FF2B5EF4-FFF2-40B4-BE49-F238E27FC236}">
                <a16:creationId xmlns:a16="http://schemas.microsoft.com/office/drawing/2014/main" id="{FA748728-C658-4DA8-9ACF-E5AC05C283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92957" y="1006065"/>
            <a:ext cx="10129234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full outer </a:t>
            </a:r>
            <a:r>
              <a:rPr lang="en-US" dirty="0"/>
              <a:t>joins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joins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Joins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3240891" y="3407889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092166" y="3443517"/>
            <a:ext cx="2771776" cy="2224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5364669" y="3925044"/>
            <a:ext cx="111902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7585132" y="3891810"/>
            <a:ext cx="111437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750668" y="3628485"/>
            <a:ext cx="813813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6425294" y="4268311"/>
            <a:ext cx="1238248" cy="11556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2F01202A-03E3-413C-BC19-F9264BDD8A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483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1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DC9614-4A72-4831-81D0-019B042053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221" y="1272446"/>
            <a:ext cx="12013271" cy="552876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15000"/>
              </a:lnSpc>
            </a:pPr>
            <a:r>
              <a:rPr lang="en-US" sz="3200" dirty="0"/>
              <a:t>Join of two tables returning </a:t>
            </a:r>
            <a:r>
              <a:rPr lang="en-US" sz="3200" b="1" dirty="0">
                <a:solidFill>
                  <a:schemeClr val="bg1"/>
                </a:solidFill>
              </a:rPr>
              <a:t>only rows matching </a:t>
            </a:r>
            <a:r>
              <a:rPr lang="en-US" sz="3200" dirty="0"/>
              <a:t>the join </a:t>
            </a:r>
            <a:r>
              <a:rPr lang="en-US" sz="3200" b="1" dirty="0">
                <a:solidFill>
                  <a:schemeClr val="bg1"/>
                </a:solidFill>
              </a:rPr>
              <a:t>condition</a:t>
            </a:r>
          </a:p>
          <a:p>
            <a:pPr marL="456915" lvl="1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Left</a:t>
            </a:r>
            <a:r>
              <a:rPr lang="en-US" sz="3398" dirty="0"/>
              <a:t> (or </a:t>
            </a:r>
            <a:r>
              <a:rPr lang="en-US" sz="3398" b="1" dirty="0">
                <a:solidFill>
                  <a:schemeClr val="bg1"/>
                </a:solidFill>
              </a:rPr>
              <a:t>right</a:t>
            </a:r>
            <a:r>
              <a:rPr lang="en-US" sz="3398" dirty="0"/>
              <a:t>) </a:t>
            </a:r>
            <a:r>
              <a:rPr lang="en-US" sz="3398" b="1" dirty="0">
                <a:solidFill>
                  <a:schemeClr val="bg1"/>
                </a:solidFill>
              </a:rPr>
              <a:t>outer</a:t>
            </a:r>
            <a:r>
              <a:rPr lang="en-US" sz="3398" dirty="0"/>
              <a:t> 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the inner join as well as unmatched rows          from the left (or right) table</a:t>
            </a:r>
          </a:p>
          <a:p>
            <a:pPr marL="456915" lvl="2" indent="-456915">
              <a:lnSpc>
                <a:spcPct val="115000"/>
              </a:lnSpc>
              <a:buClr>
                <a:schemeClr val="tx1"/>
              </a:buClr>
            </a:pPr>
            <a:r>
              <a:rPr lang="en-US" sz="3398" b="1" dirty="0">
                <a:solidFill>
                  <a:schemeClr val="bg1"/>
                </a:solidFill>
              </a:rPr>
              <a:t>Full outer </a:t>
            </a:r>
            <a:r>
              <a:rPr lang="en-US" sz="3398" dirty="0"/>
              <a:t>join</a:t>
            </a:r>
          </a:p>
          <a:p>
            <a:pPr marL="989982" lvl="2" indent="-456915">
              <a:lnSpc>
                <a:spcPct val="115000"/>
              </a:lnSpc>
            </a:pPr>
            <a:r>
              <a:rPr lang="en-US" sz="3200" dirty="0"/>
              <a:t>Returns the results of an </a:t>
            </a:r>
            <a:r>
              <a:rPr lang="en-US" sz="3200" b="1" dirty="0">
                <a:solidFill>
                  <a:schemeClr val="bg1"/>
                </a:solidFill>
              </a:rPr>
              <a:t>inner join </a:t>
            </a:r>
            <a:r>
              <a:rPr lang="en-US" sz="3200" dirty="0"/>
              <a:t>along with all </a:t>
            </a:r>
            <a:r>
              <a:rPr lang="en-US" sz="3200" b="1" dirty="0">
                <a:solidFill>
                  <a:schemeClr val="bg1"/>
                </a:solidFill>
              </a:rPr>
              <a:t>unmatched rows</a:t>
            </a:r>
            <a:endParaRPr lang="en-US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673304A-A666-4FF5-9A85-F11FBA8C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vs. OUTER Joins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7817C5-08FB-4A48-9B8A-F281FDEC2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2285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Inner Join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91026" y="210077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263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3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270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effectLst/>
                        </a:rPr>
                        <a:t>NULL</a:t>
                      </a:r>
                      <a:endParaRPr lang="en-US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5030016" y="274319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76565" y="1447798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842146" y="207944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E0E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953829" y="1371598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Departments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82492"/>
              </p:ext>
            </p:extLst>
          </p:nvPr>
        </p:nvGraphicFramePr>
        <p:xfrm>
          <a:off x="1658470" y="4695521"/>
          <a:ext cx="8563265" cy="9144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12926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10426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29487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011921" y="4172301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noProof="1"/>
              <a:t>Result</a:t>
            </a:r>
          </a:p>
        </p:txBody>
      </p:sp>
      <p:sp>
        <p:nvSpPr>
          <p:cNvPr id="12" name="Rectangle: Rounded Corners 14"/>
          <p:cNvSpPr/>
          <p:nvPr/>
        </p:nvSpPr>
        <p:spPr>
          <a:xfrm>
            <a:off x="2525218" y="2494239"/>
            <a:ext cx="2168680" cy="53355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4" name="Rectangle: Rounded Corners 14"/>
          <p:cNvSpPr/>
          <p:nvPr/>
        </p:nvSpPr>
        <p:spPr>
          <a:xfrm>
            <a:off x="6842146" y="2525921"/>
            <a:ext cx="2102283" cy="54541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0DC4-EDC6-4F38-82BB-B607C76A9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000" y="1273031"/>
            <a:ext cx="1987306" cy="1252867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6C610B33-02D9-46F3-B1B9-695BB3A49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83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22376" y="2644932"/>
            <a:ext cx="9674224" cy="17455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108000" rIns="0" bIns="108000" rtlCol="0">
            <a:spAutoFit/>
          </a:bodyPr>
          <a:lstStyle/>
          <a:p>
            <a:pPr marL="0" lvl="2"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 * FROM Employees AS e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INNER JOIN </a:t>
            </a:r>
            <a:r>
              <a:rPr lang="en-US" sz="3200" b="1" noProof="1">
                <a:latin typeface="Consolas" panose="020B0609020204030204" pitchFamily="49" charset="0"/>
              </a:rPr>
              <a:t>Departments AS d</a:t>
            </a:r>
          </a:p>
          <a:p>
            <a:pPr marL="0" lvl="2"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d.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DepartmentID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Syntax</a:t>
            </a:r>
            <a:endParaRPr lang="bg-BG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166000" y="3069000"/>
            <a:ext cx="2932706" cy="558487"/>
          </a:xfrm>
          <a:prstGeom prst="wedgeRoundRectCallout">
            <a:avLst>
              <a:gd name="adj1" fmla="val -55018"/>
              <a:gd name="adj2" fmla="val 33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Depatments Table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4251000" y="4390511"/>
            <a:ext cx="2349229" cy="576747"/>
          </a:xfrm>
          <a:prstGeom prst="wedgeRoundRectCallout">
            <a:avLst>
              <a:gd name="adj1" fmla="val 20895"/>
              <a:gd name="adj2" fmla="val -6857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 Condition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421AC6C-AD76-4483-BD37-E04A64225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1962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  <a:endParaRPr lang="bg-BG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718456" y="1825007"/>
          <a:ext cx="3962402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31474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230928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63411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957446" y="2467428"/>
            <a:ext cx="1476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03995" y="1280457"/>
            <a:ext cx="17589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Employees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769576" y="1803677"/>
          <a:ext cx="4722815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45341">
                  <a:extLst>
                    <a:ext uri="{9D8B030D-6E8A-4147-A177-3AD203B41FA5}">
                      <a16:colId xmlns:a16="http://schemas.microsoft.com/office/drawing/2014/main" val="1594468805"/>
                    </a:ext>
                  </a:extLst>
                </a:gridCol>
                <a:gridCol w="2577474">
                  <a:extLst>
                    <a:ext uri="{9D8B030D-6E8A-4147-A177-3AD203B41FA5}">
                      <a16:colId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Marketing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465357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Purchasing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73780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7881259" y="1232052"/>
            <a:ext cx="2101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Departments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957446" y="3000828"/>
            <a:ext cx="714013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22268" y="2739218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722261"/>
              </p:ext>
            </p:extLst>
          </p:nvPr>
        </p:nvGraphicFramePr>
        <p:xfrm>
          <a:off x="1641689" y="4452750"/>
          <a:ext cx="8763348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752949">
                  <a:extLst>
                    <a:ext uri="{9D8B030D-6E8A-4147-A177-3AD203B41FA5}">
                      <a16:colId xmlns:a16="http://schemas.microsoft.com/office/drawing/2014/main" val="18728556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8485579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774347793"/>
                    </a:ext>
                  </a:extLst>
                </a:gridCol>
                <a:gridCol w="2895599">
                  <a:extLst>
                    <a:ext uri="{9D8B030D-6E8A-4147-A177-3AD203B41FA5}">
                      <a16:colId xmlns:a16="http://schemas.microsoft.com/office/drawing/2014/main" val="171930601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DepartmentID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  <a:effectLst/>
                        </a:rPr>
                        <a:t>DepartmentName</a:t>
                      </a:r>
                      <a:endParaRPr lang="en-US" i="0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25315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263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Sales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43253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270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NULL</a:t>
                      </a:r>
                      <a:endParaRPr lang="bg-BG" i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7398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481324" y="3929530"/>
            <a:ext cx="1084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C97C57-444F-46BC-B42D-ECA5E2471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000" y="1154908"/>
            <a:ext cx="1952640" cy="1200728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8D81250-9522-4B15-B5A1-517C29915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943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3278</TotalTime>
  <Words>2465</Words>
  <Application>Microsoft Office PowerPoint</Application>
  <PresentationFormat>Widescreen</PresentationFormat>
  <Paragraphs>639</Paragraphs>
  <Slides>35</Slides>
  <Notes>28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Wingdings 2</vt:lpstr>
      <vt:lpstr>SoftUni</vt:lpstr>
      <vt:lpstr>JOINs</vt:lpstr>
      <vt:lpstr>Table of Contents</vt:lpstr>
      <vt:lpstr>Gathering Data from Multiple Tables</vt:lpstr>
      <vt:lpstr>Data from Multiple Tables</vt:lpstr>
      <vt:lpstr>Types of Joins</vt:lpstr>
      <vt:lpstr>INNER vs. OUTER Joins</vt:lpstr>
      <vt:lpstr>Inner Join</vt:lpstr>
      <vt:lpstr>Inner Join Syntax</vt:lpstr>
      <vt:lpstr>Left Outer Join</vt:lpstr>
      <vt:lpstr>Left Outer Join Syntax</vt:lpstr>
      <vt:lpstr>Right Outer Join</vt:lpstr>
      <vt:lpstr>Right Outer Join Syntax</vt:lpstr>
      <vt:lpstr>Full Join</vt:lpstr>
      <vt:lpstr>Full Join Syntax</vt:lpstr>
      <vt:lpstr>Cartesian Product (1)</vt:lpstr>
      <vt:lpstr>Cartesian Product (2)</vt:lpstr>
      <vt:lpstr>Cross Join</vt:lpstr>
      <vt:lpstr>Cross Join Syntax</vt:lpstr>
      <vt:lpstr>Join Overview</vt:lpstr>
      <vt:lpstr>Join Overview (2)</vt:lpstr>
      <vt:lpstr>Join Overview (3)</vt:lpstr>
      <vt:lpstr>Join Overview (4)</vt:lpstr>
      <vt:lpstr>Join Overview (5)</vt:lpstr>
      <vt:lpstr>Problem: Addresses with Towns</vt:lpstr>
      <vt:lpstr>Solution: Addresses with Towns</vt:lpstr>
      <vt:lpstr>Problem: Sales Employees</vt:lpstr>
      <vt:lpstr>Solution: Sales Employees</vt:lpstr>
      <vt:lpstr>Problem: Employees Hired After</vt:lpstr>
      <vt:lpstr>Solution: Employees Hired After</vt:lpstr>
      <vt:lpstr>Problem: Employee Summary</vt:lpstr>
      <vt:lpstr>Solution: Employee Summary</vt:lpstr>
      <vt:lpstr>Summary</vt:lpstr>
      <vt:lpstr>Questions?</vt:lpstr>
      <vt:lpstr>Trainings @ Software University (SoftUni)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Subquieries-and-Joins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2021-09-03T08:07:28Z</dcterms:modified>
  <cp:category>db;databases;sql;programming;computer programming;software development</cp:category>
</cp:coreProperties>
</file>