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8"/>
  </p:notesMasterIdLst>
  <p:handoutMasterIdLst>
    <p:handoutMasterId r:id="rId39"/>
  </p:handoutMasterIdLst>
  <p:sldIdLst>
    <p:sldId id="798" r:id="rId2"/>
    <p:sldId id="799" r:id="rId3"/>
    <p:sldId id="841" r:id="rId4"/>
    <p:sldId id="842" r:id="rId5"/>
    <p:sldId id="843" r:id="rId6"/>
    <p:sldId id="849" r:id="rId7"/>
    <p:sldId id="844" r:id="rId8"/>
    <p:sldId id="845" r:id="rId9"/>
    <p:sldId id="846" r:id="rId10"/>
    <p:sldId id="847" r:id="rId11"/>
    <p:sldId id="848" r:id="rId12"/>
    <p:sldId id="808" r:id="rId13"/>
    <p:sldId id="809" r:id="rId14"/>
    <p:sldId id="810" r:id="rId15"/>
    <p:sldId id="811" r:id="rId16"/>
    <p:sldId id="812" r:id="rId17"/>
    <p:sldId id="813" r:id="rId18"/>
    <p:sldId id="814" r:id="rId19"/>
    <p:sldId id="815" r:id="rId20"/>
    <p:sldId id="816" r:id="rId21"/>
    <p:sldId id="817" r:id="rId22"/>
    <p:sldId id="818" r:id="rId23"/>
    <p:sldId id="819" r:id="rId24"/>
    <p:sldId id="820" r:id="rId25"/>
    <p:sldId id="821" r:id="rId26"/>
    <p:sldId id="822" r:id="rId27"/>
    <p:sldId id="823" r:id="rId28"/>
    <p:sldId id="833" r:id="rId29"/>
    <p:sldId id="824" r:id="rId30"/>
    <p:sldId id="825" r:id="rId31"/>
    <p:sldId id="826" r:id="rId32"/>
    <p:sldId id="827" r:id="rId33"/>
    <p:sldId id="801" r:id="rId34"/>
    <p:sldId id="401" r:id="rId35"/>
    <p:sldId id="405" r:id="rId36"/>
    <p:sldId id="4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B610DC2-3F4D-4F35-973A-C54992FF755A}">
          <p14:sldIdLst>
            <p14:sldId id="798"/>
            <p14:sldId id="799"/>
          </p14:sldIdLst>
        </p14:section>
        <p14:section name="Indices" id="{0E48410F-D3AD-403F-971B-74F84421A378}">
          <p14:sldIdLst>
            <p14:sldId id="841"/>
            <p14:sldId id="842"/>
            <p14:sldId id="843"/>
            <p14:sldId id="849"/>
            <p14:sldId id="844"/>
            <p14:sldId id="845"/>
            <p14:sldId id="846"/>
            <p14:sldId id="847"/>
          </p14:sldIdLst>
        </p14:section>
        <p14:section name="Grouping" id="{7C378C84-A40B-4CDE-82BB-6799264F4893}">
          <p14:sldIdLst>
            <p14:sldId id="848"/>
            <p14:sldId id="808"/>
            <p14:sldId id="809"/>
            <p14:sldId id="810"/>
            <p14:sldId id="811"/>
          </p14:sldIdLst>
        </p14:section>
        <p14:section name="Aggregate Functions" id="{E410BBFC-4F4B-4676-BAA8-958AB7B953D8}">
          <p14:sldIdLst>
            <p14:sldId id="812"/>
            <p14:sldId id="813"/>
            <p14:sldId id="814"/>
            <p14:sldId id="815"/>
            <p14:sldId id="816"/>
            <p14:sldId id="817"/>
            <p14:sldId id="818"/>
            <p14:sldId id="819"/>
            <p14:sldId id="820"/>
            <p14:sldId id="821"/>
            <p14:sldId id="822"/>
            <p14:sldId id="823"/>
            <p14:sldId id="833"/>
          </p14:sldIdLst>
        </p14:section>
        <p14:section name="Having" id="{AAC079E0-AD5D-4561-BBF7-3925AC9582AC}">
          <p14:sldIdLst>
            <p14:sldId id="824"/>
            <p14:sldId id="825"/>
            <p14:sldId id="826"/>
            <p14:sldId id="827"/>
          </p14:sldIdLst>
        </p14:section>
        <p14:section name="Conclusion" id="{CD374264-5F88-4505-A95F-455C66B54321}">
          <p14:sldIdLst>
            <p14:sldId id="801"/>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95" d="100"/>
          <a:sy n="95" d="100"/>
        </p:scale>
        <p:origin x="158" y="48"/>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2400" y="77"/>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3.9.2021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375D14CA-AB2E-43CB-8E19-82DE07CFCED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76291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a16="http://schemas.microsoft.com/office/drawing/2014/main" id="{84A59825-6760-4D40-B984-89F1D7C91CD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95396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7" name="Footer Placeholder 7">
            <a:extLst>
              <a:ext uri="{FF2B5EF4-FFF2-40B4-BE49-F238E27FC236}">
                <a16:creationId xmlns:a16="http://schemas.microsoft.com/office/drawing/2014/main" id="{6AD615E1-E1BA-4053-A8AB-CB80F644D3A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3834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17</a:t>
            </a:fld>
            <a:endParaRPr lang="en-US" dirty="0"/>
          </a:p>
        </p:txBody>
      </p:sp>
      <p:sp>
        <p:nvSpPr>
          <p:cNvPr id="7" name="Footer Placeholder 7">
            <a:extLst>
              <a:ext uri="{FF2B5EF4-FFF2-40B4-BE49-F238E27FC236}">
                <a16:creationId xmlns:a16="http://schemas.microsoft.com/office/drawing/2014/main" id="{B0E9AC7F-0C70-49C6-8012-0F87FD51440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07127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a16="http://schemas.microsoft.com/office/drawing/2014/main" id="{05B9A286-8432-402C-99C4-9EF7C64EFE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55179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a16="http://schemas.microsoft.com/office/drawing/2014/main" id="{D11DEF6E-A5AD-4214-86ED-DA02319B77E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24289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7" name="Footer Placeholder 7">
            <a:extLst>
              <a:ext uri="{FF2B5EF4-FFF2-40B4-BE49-F238E27FC236}">
                <a16:creationId xmlns:a16="http://schemas.microsoft.com/office/drawing/2014/main" id="{1FFC5B71-6C00-4F1B-A8F2-8DC5F6FC63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00723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a16="http://schemas.microsoft.com/office/drawing/2014/main" id="{5458F7F4-D9D7-4618-9D37-3BE17C90C6E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81284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a16="http://schemas.microsoft.com/office/drawing/2014/main" id="{B224D500-5ADB-4DEB-9FA4-0E1FAF82D78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66766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8A3B1629-733E-43D9-AA27-8C524B8C7A3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73459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7" name="Footer Placeholder 7">
            <a:extLst>
              <a:ext uri="{FF2B5EF4-FFF2-40B4-BE49-F238E27FC236}">
                <a16:creationId xmlns:a16="http://schemas.microsoft.com/office/drawing/2014/main" id="{37A524B8-A20A-4D75-9B15-E98879B3613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3189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504EF88B-8B47-487D-8F47-6F6E0BABE81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198322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7" name="Footer Placeholder 7">
            <a:extLst>
              <a:ext uri="{FF2B5EF4-FFF2-40B4-BE49-F238E27FC236}">
                <a16:creationId xmlns:a16="http://schemas.microsoft.com/office/drawing/2014/main" id="{F548C123-DC38-4448-B738-37567266F32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24589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id="{9111FC71-A41C-4910-8E02-D4540FB7DDC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05096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7" name="Footer Placeholder 7">
            <a:extLst>
              <a:ext uri="{FF2B5EF4-FFF2-40B4-BE49-F238E27FC236}">
                <a16:creationId xmlns:a16="http://schemas.microsoft.com/office/drawing/2014/main" id="{77386143-3FB8-4463-916E-4DCDE9C6190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87272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id="{3F03D159-EE39-436B-81FF-47A530B5A46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99743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id="{AA3B7A7E-2B82-4758-A57E-3300A91165D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26679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7" name="Footer Placeholder 7">
            <a:extLst>
              <a:ext uri="{FF2B5EF4-FFF2-40B4-BE49-F238E27FC236}">
                <a16:creationId xmlns:a16="http://schemas.microsoft.com/office/drawing/2014/main" id="{981CB61F-1423-4CCC-A526-00D6E57B10E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64327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7" name="Footer Placeholder 7">
            <a:extLst>
              <a:ext uri="{FF2B5EF4-FFF2-40B4-BE49-F238E27FC236}">
                <a16:creationId xmlns:a16="http://schemas.microsoft.com/office/drawing/2014/main" id="{C7544008-3344-47E5-A077-8AE5A2B8D23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3353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7" name="Footer Placeholder 7">
            <a:extLst>
              <a:ext uri="{FF2B5EF4-FFF2-40B4-BE49-F238E27FC236}">
                <a16:creationId xmlns:a16="http://schemas.microsoft.com/office/drawing/2014/main" id="{34183827-A2A1-4C0E-A49B-D85BDB5B13E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65092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a16="http://schemas.microsoft.com/office/drawing/2014/main" id="{E38CCD46-F137-4248-9F90-3A2D2129245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6910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07C32B6E-B118-4FD3-AAA5-042DA79B7D2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51331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
        <p:nvSpPr>
          <p:cNvPr id="7" name="Footer Placeholder 7">
            <a:extLst>
              <a:ext uri="{FF2B5EF4-FFF2-40B4-BE49-F238E27FC236}">
                <a16:creationId xmlns:a16="http://schemas.microsoft.com/office/drawing/2014/main" id="{D75EAA19-31A9-4DCC-9367-F266AF9F11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69827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29DEAF18-E770-44A4-B64E-C9BAC82D449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0615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6A63490A-1F97-4399-BCCB-E48F182F32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7060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4</a:t>
            </a:fld>
            <a:endParaRPr lang="en-US" dirty="0"/>
          </a:p>
        </p:txBody>
      </p:sp>
      <p:sp>
        <p:nvSpPr>
          <p:cNvPr id="6" name="Footer Placeholder 7">
            <a:extLst>
              <a:ext uri="{FF2B5EF4-FFF2-40B4-BE49-F238E27FC236}">
                <a16:creationId xmlns:a16="http://schemas.microsoft.com/office/drawing/2014/main" id="{3F037305-352B-48FE-922D-0EA316B8FF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474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a16="http://schemas.microsoft.com/office/drawing/2014/main" id="{77AEB02F-E939-498A-A9CE-A9E040E5AD7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6976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7" name="Footer Placeholder 7">
            <a:extLst>
              <a:ext uri="{FF2B5EF4-FFF2-40B4-BE49-F238E27FC236}">
                <a16:creationId xmlns:a16="http://schemas.microsoft.com/office/drawing/2014/main" id="{0663C773-B889-41BF-9577-D88D4CFFA34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608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7" name="Footer Placeholder 7">
            <a:extLst>
              <a:ext uri="{FF2B5EF4-FFF2-40B4-BE49-F238E27FC236}">
                <a16:creationId xmlns:a16="http://schemas.microsoft.com/office/drawing/2014/main" id="{ECF83B8B-BDAB-46CF-9191-3EE5974A3D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34507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7" name="Footer Placeholder 7">
            <a:extLst>
              <a:ext uri="{FF2B5EF4-FFF2-40B4-BE49-F238E27FC236}">
                <a16:creationId xmlns:a16="http://schemas.microsoft.com/office/drawing/2014/main" id="{6F2DE0F0-E95A-45EF-A0C2-1E10F6A3726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42109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id="{5A6E5386-2868-4886-BA5C-41F29972C93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9045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7" name="Slide Body Text">
            <a:extLst>
              <a:ext uri="{FF2B5EF4-FFF2-40B4-BE49-F238E27FC236}">
                <a16:creationId xmlns:a16="http://schemas.microsoft.com/office/drawing/2014/main" id="{1E60575F-8475-4C78-97A7-27D7891D2770}"/>
              </a:ext>
            </a:extLst>
          </p:cNvPr>
          <p:cNvSpPr>
            <a:spLocks noGrp="1"/>
          </p:cNvSpPr>
          <p:nvPr>
            <p:ph type="body" sz="quarter" idx="12"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This is a code example</a:t>
            </a:r>
          </a:p>
        </p:txBody>
      </p:sp>
      <p:sp>
        <p:nvSpPr>
          <p:cNvPr id="15" name="Code Box">
            <a:extLst>
              <a:ext uri="{FF2B5EF4-FFF2-40B4-BE49-F238E27FC236}">
                <a16:creationId xmlns:a16="http://schemas.microsoft.com/office/drawing/2014/main" id="{29C63EC2-5578-406B-8C2A-23FDE6C14C82}"/>
              </a:ext>
            </a:extLst>
          </p:cNvPr>
          <p:cNvSpPr>
            <a:spLocks noGrp="1"/>
          </p:cNvSpPr>
          <p:nvPr>
            <p:ph type="body" sz="quarter" idx="11" hasCustomPrompt="1"/>
          </p:nvPr>
        </p:nvSpPr>
        <p:spPr>
          <a:xfrm>
            <a:off x="674683" y="2034000"/>
            <a:ext cx="10836275" cy="2318684"/>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lnSpc>
                <a:spcPct val="110000"/>
              </a:lnSpc>
              <a:spcBef>
                <a:spcPts val="0"/>
              </a:spcBef>
              <a:spcAft>
                <a:spcPts val="0"/>
              </a:spcAft>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7" r:id="rId4"/>
    <p:sldLayoutId id="2147483679" r:id="rId5"/>
    <p:sldLayoutId id="2147483680" r:id="rId6"/>
    <p:sldLayoutId id="2147483688" r:id="rId7"/>
    <p:sldLayoutId id="2147483684" r:id="rId8"/>
    <p:sldLayoutId id="2147483690" r:id="rId9"/>
    <p:sldLayoutId id="2147483683" r:id="rId10"/>
    <p:sldLayoutId id="2147483685" r:id="rId11"/>
    <p:sldLayoutId id="2147483686" r:id="rId12"/>
    <p:sldLayoutId id="2147483687"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normAutofit/>
          </a:bodyPr>
          <a:lstStyle/>
          <a:p>
            <a:r>
              <a:rPr lang="en-US" dirty="0"/>
              <a:t>Indices and Data Aggregation</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36272731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
        <p:nvSpPr>
          <p:cNvPr id="5" name="Title 4">
            <a:extLst>
              <a:ext uri="{FF2B5EF4-FFF2-40B4-BE49-F238E27FC236}">
                <a16:creationId xmlns:a16="http://schemas.microsoft.com/office/drawing/2014/main" id="{1772395C-79AF-492C-9068-AC158878F13F}"/>
              </a:ext>
            </a:extLst>
          </p:cNvPr>
          <p:cNvSpPr>
            <a:spLocks noGrp="1"/>
          </p:cNvSpPr>
          <p:nvPr>
            <p:ph type="title" sz="quarter" idx="10"/>
          </p:nvPr>
        </p:nvSpPr>
        <p:spPr/>
        <p:txBody>
          <a:bodyPr/>
          <a:lstStyle/>
          <a:p>
            <a:r>
              <a:rPr lang="en-GB"/>
              <a:t>Demo: Index Performance</a:t>
            </a:r>
          </a:p>
        </p:txBody>
      </p:sp>
      <p:sp>
        <p:nvSpPr>
          <p:cNvPr id="7" name="Subtitle 6">
            <a:extLst>
              <a:ext uri="{FF2B5EF4-FFF2-40B4-BE49-F238E27FC236}">
                <a16:creationId xmlns:a16="http://schemas.microsoft.com/office/drawing/2014/main" id="{4F3467A1-F145-4BB6-8336-935A1432F133}"/>
              </a:ext>
            </a:extLst>
          </p:cNvPr>
          <p:cNvSpPr>
            <a:spLocks noGrp="1"/>
          </p:cNvSpPr>
          <p:nvPr>
            <p:ph type="subTitle" sz="quarter" idx="11"/>
          </p:nvPr>
        </p:nvSpPr>
        <p:spPr/>
        <p:txBody>
          <a:bodyPr/>
          <a:lstStyle/>
          <a:p>
            <a:r>
              <a:rPr lang="en-GB"/>
              <a:t>Live Demo</a:t>
            </a:r>
          </a:p>
        </p:txBody>
      </p:sp>
    </p:spTree>
    <p:extLst>
      <p:ext uri="{BB962C8B-B14F-4D97-AF65-F5344CB8AC3E}">
        <p14:creationId xmlns:p14="http://schemas.microsoft.com/office/powerpoint/2010/main" val="13305580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A8A2-1552-47FC-BAA6-2507D0EBD7BF}"/>
              </a:ext>
            </a:extLst>
          </p:cNvPr>
          <p:cNvSpPr>
            <a:spLocks noGrp="1"/>
          </p:cNvSpPr>
          <p:nvPr>
            <p:ph type="title" sz="quarter" idx="10"/>
          </p:nvPr>
        </p:nvSpPr>
        <p:spPr/>
        <p:txBody>
          <a:bodyPr/>
          <a:lstStyle/>
          <a:p>
            <a:r>
              <a:rPr lang="en-US"/>
              <a:t>Consolidating Data Based On Criteria</a:t>
            </a:r>
            <a:endParaRPr lang="en-US" dirty="0"/>
          </a:p>
        </p:txBody>
      </p:sp>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3728090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a:xfrm>
            <a:off x="1807503" y="1004560"/>
            <a:ext cx="10129234" cy="5546589"/>
          </a:xfrm>
        </p:spPr>
        <p:txBody>
          <a:bodyPr/>
          <a:lstStyle/>
          <a:p>
            <a:pPr>
              <a:buClr>
                <a:schemeClr val="tx1"/>
              </a:buClr>
            </a:pPr>
            <a:r>
              <a:rPr lang="en-US" b="1">
                <a:solidFill>
                  <a:schemeClr val="bg1"/>
                </a:solidFill>
              </a:rPr>
              <a:t>Grouping </a:t>
            </a:r>
            <a:r>
              <a:rPr lang="en-US"/>
              <a:t>allows receiving data into separate groups </a:t>
            </a:r>
            <a:br>
              <a:rPr lang="en-US"/>
            </a:br>
            <a:r>
              <a:rPr lang="en-US"/>
              <a:t>based on a common property</a:t>
            </a:r>
            <a:endParaRPr lang="en-US" dirty="0"/>
          </a:p>
        </p:txBody>
      </p:sp>
      <p:sp>
        <p:nvSpPr>
          <p:cNvPr id="465922" name="Rectangle 2"/>
          <p:cNvSpPr>
            <a:spLocks noGrp="1" noChangeArrowheads="1"/>
          </p:cNvSpPr>
          <p:nvPr>
            <p:ph type="title"/>
          </p:nvPr>
        </p:nvSpPr>
        <p:spPr/>
        <p:txBody>
          <a:bodyPr/>
          <a:lstStyle/>
          <a:p>
            <a:r>
              <a:rPr lang="en-US"/>
              <a:t>Grouping</a:t>
            </a:r>
            <a:r>
              <a:rPr lang="bg-BG"/>
              <a:t> (1)</a:t>
            </a:r>
            <a:endParaRPr lang="bg-BG" dirty="0"/>
          </a:p>
        </p:txBody>
      </p:sp>
      <p:sp>
        <p:nvSpPr>
          <p:cNvPr id="49" name="Rectangle 48"/>
          <p:cNvSpPr/>
          <p:nvPr/>
        </p:nvSpPr>
        <p:spPr>
          <a:xfrm>
            <a:off x="5458275" y="3004362"/>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458275" y="4133075"/>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458275" y="5814238"/>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ext uri="{D42A27DB-BD31-4B8C-83A1-F6EECF244321}">
                <p14:modId xmlns:p14="http://schemas.microsoft.com/office/powerpoint/2010/main" val="2356526475"/>
              </p:ext>
            </p:extLst>
          </p:nvPr>
        </p:nvGraphicFramePr>
        <p:xfrm>
          <a:off x="3675512" y="2408335"/>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675512" y="2997212"/>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675512" y="4125928"/>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780312" y="2997212"/>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780312" y="4125928"/>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461112" y="2997212"/>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461112" y="3561570"/>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461112" y="4125928"/>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461112" y="4690286"/>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461112" y="5254644"/>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675512" y="5819002"/>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675512" y="3561570"/>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675512" y="4690286"/>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675512" y="5254644"/>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2040088" y="3573408"/>
            <a:ext cx="1600706" cy="552520"/>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196195" y="1989000"/>
            <a:ext cx="2624805" cy="43104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201194" y="3698999"/>
            <a:ext cx="1735544" cy="847883"/>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Can be aggregated</a:t>
            </a:r>
          </a:p>
        </p:txBody>
      </p:sp>
      <p:sp>
        <p:nvSpPr>
          <p:cNvPr id="35" name="Slide Number">
            <a:extLst>
              <a:ext uri="{FF2B5EF4-FFF2-40B4-BE49-F238E27FC236}">
                <a16:creationId xmlns:a16="http://schemas.microsoft.com/office/drawing/2014/main" id="{8E612CA2-355D-4DEC-9E64-2D10DBE7950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12</a:t>
            </a:fld>
            <a:endParaRPr lang="en-US" dirty="0"/>
          </a:p>
        </p:txBody>
      </p:sp>
    </p:spTree>
    <p:extLst>
      <p:ext uri="{BB962C8B-B14F-4D97-AF65-F5344CB8AC3E}">
        <p14:creationId xmlns:p14="http://schemas.microsoft.com/office/powerpoint/2010/main" val="22542579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1" name="Slide Number">
            <a:extLst>
              <a:ext uri="{FF2B5EF4-FFF2-40B4-BE49-F238E27FC236}">
                <a16:creationId xmlns:a16="http://schemas.microsoft.com/office/drawing/2014/main" id="{A17EC92E-5C0F-4BC5-8623-F23A30FF175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463784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graphicFrame>
        <p:nvGraphicFramePr>
          <p:cNvPr id="11" name="Table 2"/>
          <p:cNvGraphicFramePr>
            <a:graphicFrameLocks noGrp="1"/>
          </p:cNvGraphicFramePr>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Slide Number">
            <a:extLst>
              <a:ext uri="{FF2B5EF4-FFF2-40B4-BE49-F238E27FC236}">
                <a16:creationId xmlns:a16="http://schemas.microsoft.com/office/drawing/2014/main" id="{1C9BC084-E16C-4ADB-889C-7AE7C39565F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8883066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6" name="Slide Number">
            <a:extLst>
              <a:ext uri="{FF2B5EF4-FFF2-40B4-BE49-F238E27FC236}">
                <a16:creationId xmlns:a16="http://schemas.microsoft.com/office/drawing/2014/main" id="{2F580B7F-B5B1-4C3C-8070-65D0AAF36A4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556851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
        <p:nvSpPr>
          <p:cNvPr id="5" name="Title 4">
            <a:extLst>
              <a:ext uri="{FF2B5EF4-FFF2-40B4-BE49-F238E27FC236}">
                <a16:creationId xmlns:a16="http://schemas.microsoft.com/office/drawing/2014/main" id="{98822B48-AEB9-44B8-A2EF-8B080CC1A498}"/>
              </a:ext>
            </a:extLst>
          </p:cNvPr>
          <p:cNvSpPr>
            <a:spLocks noGrp="1"/>
          </p:cNvSpPr>
          <p:nvPr>
            <p:ph type="title" sz="quarter" idx="10"/>
          </p:nvPr>
        </p:nvSpPr>
        <p:spPr/>
        <p:txBody>
          <a:bodyPr/>
          <a:lstStyle/>
          <a:p>
            <a:r>
              <a:rPr lang="en-GB"/>
              <a:t>Aggregate Functions</a:t>
            </a:r>
          </a:p>
        </p:txBody>
      </p:sp>
      <p:sp>
        <p:nvSpPr>
          <p:cNvPr id="7" name="Subtitle 6">
            <a:extLst>
              <a:ext uri="{FF2B5EF4-FFF2-40B4-BE49-F238E27FC236}">
                <a16:creationId xmlns:a16="http://schemas.microsoft.com/office/drawing/2014/main" id="{06B241CF-DC57-4512-A8A2-B89547E994DB}"/>
              </a:ext>
            </a:extLst>
          </p:cNvPr>
          <p:cNvSpPr>
            <a:spLocks noGrp="1"/>
          </p:cNvSpPr>
          <p:nvPr>
            <p:ph type="subTitle" sz="quarter" idx="11"/>
          </p:nvPr>
        </p:nvSpPr>
        <p:spPr/>
        <p:txBody>
          <a:bodyPr/>
          <a:lstStyle/>
          <a:p>
            <a:r>
              <a:rPr lang="en-GB" dirty="0"/>
              <a:t>COUNT, SUM, MAX, MIN, AVG…</a:t>
            </a:r>
          </a:p>
        </p:txBody>
      </p:sp>
    </p:spTree>
    <p:extLst>
      <p:ext uri="{BB962C8B-B14F-4D97-AF65-F5344CB8AC3E}">
        <p14:creationId xmlns:p14="http://schemas.microsoft.com/office/powerpoint/2010/main" val="783343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6000" y="3429000"/>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49820" y="4280358"/>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3511" y="3146325"/>
            <a:ext cx="3003637" cy="2317091"/>
          </a:xfrm>
          <a:prstGeom prst="rect">
            <a:avLst/>
          </a:prstGeom>
        </p:spPr>
      </p:pic>
      <p:sp>
        <p:nvSpPr>
          <p:cNvPr id="8" name="Slide Number">
            <a:extLst>
              <a:ext uri="{FF2B5EF4-FFF2-40B4-BE49-F238E27FC236}">
                <a16:creationId xmlns:a16="http://schemas.microsoft.com/office/drawing/2014/main" id="{3EAE6B28-AD6B-4414-90DF-EE4B5243FA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07512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graphicFrame>
        <p:nvGraphicFramePr>
          <p:cNvPr id="10" name="Table 9"/>
          <p:cNvGraphicFramePr>
            <a:graphicFrameLocks noGrp="1"/>
          </p:cNvGraphicFramePr>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Slide Number">
            <a:extLst>
              <a:ext uri="{FF2B5EF4-FFF2-40B4-BE49-F238E27FC236}">
                <a16:creationId xmlns:a16="http://schemas.microsoft.com/office/drawing/2014/main" id="{B2D757D8-BC8E-4620-9424-722607D22B6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318358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1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1" name="Slide Number">
            <a:extLst>
              <a:ext uri="{FF2B5EF4-FFF2-40B4-BE49-F238E27FC236}">
                <a16:creationId xmlns:a16="http://schemas.microsoft.com/office/drawing/2014/main" id="{73E2F8DF-2BF0-46EE-A5DD-F55C4D3BA73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34971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lstStyle/>
          <a:p>
            <a:r>
              <a:rPr lang="en-US" dirty="0"/>
              <a:t>Indices</a:t>
            </a:r>
          </a:p>
          <a:p>
            <a:r>
              <a:rPr lang="en-US" dirty="0"/>
              <a:t>Grouping</a:t>
            </a:r>
          </a:p>
          <a:p>
            <a:r>
              <a:rPr lang="en-US" dirty="0"/>
              <a:t>Aggregate Functions</a:t>
            </a:r>
          </a:p>
          <a:p>
            <a:r>
              <a:rPr lang="en-US"/>
              <a:t>Having Clause</a:t>
            </a:r>
            <a:endParaRPr lang="en-US" dirty="0"/>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6" name="Slide Number">
            <a:extLst>
              <a:ext uri="{FF2B5EF4-FFF2-40B4-BE49-F238E27FC236}">
                <a16:creationId xmlns:a16="http://schemas.microsoft.com/office/drawing/2014/main" id="{2F3CCF2D-8F5C-4251-BB8A-85C74F82F83C}"/>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8379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a:t>
            </a:r>
            <a:r>
              <a:rPr lang="bg-BG" dirty="0"/>
              <a:t>-</a:t>
            </a:r>
            <a:r>
              <a:rPr lang="en-US" dirty="0"/>
              <a:t>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A90E649A-C239-4A6F-80BD-49050BE4343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251272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1" name="Slide Number">
            <a:extLst>
              <a:ext uri="{FF2B5EF4-FFF2-40B4-BE49-F238E27FC236}">
                <a16:creationId xmlns:a16="http://schemas.microsoft.com/office/drawing/2014/main" id="{4E81D371-A4B2-436E-B2D5-118CC5F348F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3931852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5E2AA234-2745-4710-BD76-2ED244E7F9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489595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1" name="Slide Number">
            <a:extLst>
              <a:ext uri="{FF2B5EF4-FFF2-40B4-BE49-F238E27FC236}">
                <a16:creationId xmlns:a16="http://schemas.microsoft.com/office/drawing/2014/main" id="{2BEBF034-7C2C-44A5-97B6-3C0EBE9838A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2839879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graphicFrame>
        <p:nvGraphicFramePr>
          <p:cNvPr id="6" name="Table 5"/>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595666DE-015E-4A9A-86AD-62B17DE0D6F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766343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
        <p:nvSpPr>
          <p:cNvPr id="9" name="Slide Number">
            <a:extLst>
              <a:ext uri="{FF2B5EF4-FFF2-40B4-BE49-F238E27FC236}">
                <a16:creationId xmlns:a16="http://schemas.microsoft.com/office/drawing/2014/main" id="{C1CF0F14-239D-4FE3-9742-909DADA7C4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846815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11BF748-8D96-41A5-9D33-F7469F2CBD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105717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8" name="Slide Number">
            <a:extLst>
              <a:ext uri="{FF2B5EF4-FFF2-40B4-BE49-F238E27FC236}">
                <a16:creationId xmlns:a16="http://schemas.microsoft.com/office/drawing/2014/main" id="{A3B6628F-8F97-43A2-987A-41BE7B484F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900824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STRING_AGG</a:t>
            </a:r>
            <a:r>
              <a:rPr lang="en-US" dirty="0"/>
              <a:t> - Concatenates the values of string expressions </a:t>
            </a:r>
            <a:br>
              <a:rPr lang="en-US" dirty="0"/>
            </a:br>
            <a:r>
              <a:rPr lang="en-US" dirty="0"/>
              <a:t>and places separator values between them. The separator is </a:t>
            </a:r>
            <a:br>
              <a:rPr lang="en-US" dirty="0"/>
            </a:br>
            <a:r>
              <a:rPr lang="en-US" dirty="0"/>
              <a:t>not added at the end of string</a:t>
            </a:r>
          </a:p>
        </p:txBody>
      </p:sp>
      <p:sp>
        <p:nvSpPr>
          <p:cNvPr id="465922" name="Rectangle 2"/>
          <p:cNvSpPr>
            <a:spLocks noGrp="1" noChangeArrowheads="1"/>
          </p:cNvSpPr>
          <p:nvPr>
            <p:ph type="title"/>
          </p:nvPr>
        </p:nvSpPr>
        <p:spPr/>
        <p:txBody>
          <a:bodyPr/>
          <a:lstStyle/>
          <a:p>
            <a:r>
              <a:rPr lang="en-US" dirty="0"/>
              <a:t>Aggregate Functions: STRING_AGG</a:t>
            </a:r>
            <a:endParaRPr lang="bg-BG"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solidFill>
                  <a:schemeClr val="bg1"/>
                </a:solidFill>
                <a:latin typeface="Consolas" pitchFamily="49" charset="0"/>
                <a:cs typeface="Consolas" pitchFamily="49" charset="0"/>
              </a:rPr>
              <a:t>STRING_AGG</a:t>
            </a:r>
            <a:r>
              <a:rPr lang="en-US" sz="2800" b="1" dirty="0">
                <a:latin typeface="Consolas" pitchFamily="49" charset="0"/>
                <a:cs typeface="Consolas" pitchFamily="49" charset="0"/>
              </a:rPr>
              <a:t> ( expression, separator ) </a:t>
            </a:r>
          </a:p>
          <a:p>
            <a:pPr>
              <a:lnSpc>
                <a:spcPct val="105000"/>
              </a:lnSpc>
            </a:pPr>
            <a:r>
              <a:rPr lang="en-US" sz="2800" b="1" dirty="0">
                <a:latin typeface="Consolas" pitchFamily="49" charset="0"/>
                <a:cs typeface="Consolas" pitchFamily="49" charset="0"/>
              </a:rPr>
              <a:t>  [WITHIN GROUP ( ORDER BY expression [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lumMod val="60000"/>
                    <a:lumOff val="40000"/>
                  </a:schemeClr>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
        <p:nvSpPr>
          <p:cNvPr id="8" name="Slide Number">
            <a:extLst>
              <a:ext uri="{FF2B5EF4-FFF2-40B4-BE49-F238E27FC236}">
                <a16:creationId xmlns:a16="http://schemas.microsoft.com/office/drawing/2014/main" id="{DAF528E2-3469-4685-B68B-55812310E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20971871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
        <p:nvSpPr>
          <p:cNvPr id="5" name="Title 4">
            <a:extLst>
              <a:ext uri="{FF2B5EF4-FFF2-40B4-BE49-F238E27FC236}">
                <a16:creationId xmlns:a16="http://schemas.microsoft.com/office/drawing/2014/main" id="{5A27310D-879B-4DE4-A782-E6A68FACF944}"/>
              </a:ext>
            </a:extLst>
          </p:cNvPr>
          <p:cNvSpPr>
            <a:spLocks noGrp="1"/>
          </p:cNvSpPr>
          <p:nvPr>
            <p:ph type="title" sz="quarter" idx="10"/>
          </p:nvPr>
        </p:nvSpPr>
        <p:spPr/>
        <p:txBody>
          <a:bodyPr/>
          <a:lstStyle/>
          <a:p>
            <a:r>
              <a:rPr lang="en-GB"/>
              <a:t>Having</a:t>
            </a:r>
          </a:p>
        </p:txBody>
      </p:sp>
      <p:sp>
        <p:nvSpPr>
          <p:cNvPr id="8" name="Subtitle 7">
            <a:extLst>
              <a:ext uri="{FF2B5EF4-FFF2-40B4-BE49-F238E27FC236}">
                <a16:creationId xmlns:a16="http://schemas.microsoft.com/office/drawing/2014/main" id="{034E539A-78C3-4A78-9F31-6047DED017B8}"/>
              </a:ext>
            </a:extLst>
          </p:cNvPr>
          <p:cNvSpPr>
            <a:spLocks noGrp="1"/>
          </p:cNvSpPr>
          <p:nvPr>
            <p:ph type="subTitle" sz="quarter" idx="11"/>
          </p:nvPr>
        </p:nvSpPr>
        <p:spPr/>
        <p:txBody>
          <a:bodyPr/>
          <a:lstStyle/>
          <a:p>
            <a:r>
              <a:rPr lang="en-GB"/>
              <a:t>Using Predicates While Grouping</a:t>
            </a:r>
          </a:p>
        </p:txBody>
      </p:sp>
    </p:spTree>
    <p:extLst>
      <p:ext uri="{BB962C8B-B14F-4D97-AF65-F5344CB8AC3E}">
        <p14:creationId xmlns:p14="http://schemas.microsoft.com/office/powerpoint/2010/main" val="905995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
        <p:nvSpPr>
          <p:cNvPr id="4" name="Title 3">
            <a:extLst>
              <a:ext uri="{FF2B5EF4-FFF2-40B4-BE49-F238E27FC236}">
                <a16:creationId xmlns:a16="http://schemas.microsoft.com/office/drawing/2014/main" id="{5848DAD1-21BF-45C0-984E-0E1A84C31AD9}"/>
              </a:ext>
            </a:extLst>
          </p:cNvPr>
          <p:cNvSpPr>
            <a:spLocks noGrp="1"/>
          </p:cNvSpPr>
          <p:nvPr>
            <p:ph type="title" sz="quarter" idx="10"/>
          </p:nvPr>
        </p:nvSpPr>
        <p:spPr/>
        <p:txBody>
          <a:bodyPr/>
          <a:lstStyle/>
          <a:p>
            <a:r>
              <a:rPr lang="en-GB"/>
              <a:t>Indices</a:t>
            </a:r>
          </a:p>
        </p:txBody>
      </p:sp>
      <p:sp>
        <p:nvSpPr>
          <p:cNvPr id="7" name="Subtitle 6">
            <a:extLst>
              <a:ext uri="{FF2B5EF4-FFF2-40B4-BE49-F238E27FC236}">
                <a16:creationId xmlns:a16="http://schemas.microsoft.com/office/drawing/2014/main" id="{9018C505-CBDF-403A-ABAA-8592744E8539}"/>
              </a:ext>
            </a:extLst>
          </p:cNvPr>
          <p:cNvSpPr>
            <a:spLocks noGrp="1"/>
          </p:cNvSpPr>
          <p:nvPr>
            <p:ph type="subTitle" sz="quarter" idx="11"/>
          </p:nvPr>
        </p:nvSpPr>
        <p:spPr/>
        <p:txBody>
          <a:bodyPr/>
          <a:lstStyle/>
          <a:p>
            <a:r>
              <a:rPr lang="en-GB"/>
              <a:t>Clustered and Non-Clustered Indexes</a:t>
            </a:r>
          </a:p>
        </p:txBody>
      </p:sp>
    </p:spTree>
    <p:extLst>
      <p:ext uri="{BB962C8B-B14F-4D97-AF65-F5344CB8AC3E}">
        <p14:creationId xmlns:p14="http://schemas.microsoft.com/office/powerpoint/2010/main" val="17728048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a:xfrm>
            <a:off x="1991210" y="1108911"/>
            <a:ext cx="10129234" cy="5546589"/>
          </a:xfrm>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5" name="Slide Number">
            <a:extLst>
              <a:ext uri="{FF2B5EF4-FFF2-40B4-BE49-F238E27FC236}">
                <a16:creationId xmlns:a16="http://schemas.microsoft.com/office/drawing/2014/main" id="{10003D05-9F79-4315-9282-27DCD4ADF10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30</a:t>
            </a:fld>
            <a:endParaRPr lang="en-US" dirty="0"/>
          </a:p>
        </p:txBody>
      </p:sp>
    </p:spTree>
    <p:extLst>
      <p:ext uri="{BB962C8B-B14F-4D97-AF65-F5344CB8AC3E}">
        <p14:creationId xmlns:p14="http://schemas.microsoft.com/office/powerpoint/2010/main" val="3691353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Slide Number">
            <a:extLst>
              <a:ext uri="{FF2B5EF4-FFF2-40B4-BE49-F238E27FC236}">
                <a16:creationId xmlns:a16="http://schemas.microsoft.com/office/drawing/2014/main" id="{36A9A078-9BE1-409B-99FA-6507CF1E706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742879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5" name="Slide Number">
            <a:extLst>
              <a:ext uri="{FF2B5EF4-FFF2-40B4-BE49-F238E27FC236}">
                <a16:creationId xmlns:a16="http://schemas.microsoft.com/office/drawing/2014/main" id="{E5C6DD82-71A3-480E-A2F1-BCD8620B81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841635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031873"/>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lumMod val="60000"/>
                    <a:lumOff val="40000"/>
                  </a:schemeClr>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lumMod val="60000"/>
                    <a:lumOff val="40000"/>
                  </a:schemeClr>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lumMod val="60000"/>
                    <a:lumOff val="40000"/>
                  </a:schemeClr>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lumMod val="60000"/>
                    <a:lumOff val="40000"/>
                  </a:schemeClr>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lumMod val="60000"/>
                    <a:lumOff val="40000"/>
                  </a:schemeClr>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lumMod val="60000"/>
                    <a:lumOff val="40000"/>
                  </a:schemeClr>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
        <p:nvSpPr>
          <p:cNvPr id="18" name="Slide Number">
            <a:extLst>
              <a:ext uri="{FF2B5EF4-FFF2-40B4-BE49-F238E27FC236}">
                <a16:creationId xmlns:a16="http://schemas.microsoft.com/office/drawing/2014/main" id="{48B2871D-4999-4EF4-8D37-198E9F48141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449075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5427717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8053ECC-2059-41B5-93F2-F9FDB632E0D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dirty="0"/>
          </a:p>
        </p:txBody>
      </p:sp>
    </p:spTree>
    <p:extLst>
      <p:ext uri="{BB962C8B-B14F-4D97-AF65-F5344CB8AC3E}">
        <p14:creationId xmlns:p14="http://schemas.microsoft.com/office/powerpoint/2010/main" val="39364613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B285E675-5D7A-4394-A948-F33B2C9076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4237451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500 000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
        <p:nvSpPr>
          <p:cNvPr id="6" name="Slide Number">
            <a:extLst>
              <a:ext uri="{FF2B5EF4-FFF2-40B4-BE49-F238E27FC236}">
                <a16:creationId xmlns:a16="http://schemas.microsoft.com/office/drawing/2014/main" id="{A38F4373-605C-4AFB-993B-CA605F7A5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91359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dirty="0"/>
              <a:t>Clustered Indexes</a:t>
            </a:r>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Slide Number">
            <a:extLst>
              <a:ext uri="{FF2B5EF4-FFF2-40B4-BE49-F238E27FC236}">
                <a16:creationId xmlns:a16="http://schemas.microsoft.com/office/drawing/2014/main" id="{D5C78711-0C0B-4882-A062-D7578ACB0DB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1898683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BFE639-4548-4EC8-A200-37274734E00D}"/>
              </a:ext>
            </a:extLst>
          </p:cNvPr>
          <p:cNvSpPr>
            <a:spLocks noGrp="1"/>
          </p:cNvSpPr>
          <p:nvPr>
            <p:ph type="title"/>
          </p:nvPr>
        </p:nvSpPr>
        <p:spPr/>
        <p:txBody>
          <a:bodyPr/>
          <a:lstStyle/>
          <a:p>
            <a:r>
              <a:rPr lang="en-US" dirty="0"/>
              <a:t>Clustered Indexes (2)</a:t>
            </a:r>
          </a:p>
        </p:txBody>
      </p:sp>
      <p:pic>
        <p:nvPicPr>
          <p:cNvPr id="1026" name="Picture 2" descr="How to get an Index's Root Page, Intermediate Pages and Leaf Pages ...">
            <a:extLst>
              <a:ext uri="{FF2B5EF4-FFF2-40B4-BE49-F238E27FC236}">
                <a16:creationId xmlns:a16="http://schemas.microsoft.com/office/drawing/2014/main" id="{7B33D91E-35AD-4B75-AC79-FE14AC6AE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174110"/>
            <a:ext cx="9410700" cy="55911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a:extLst>
              <a:ext uri="{FF2B5EF4-FFF2-40B4-BE49-F238E27FC236}">
                <a16:creationId xmlns:a16="http://schemas.microsoft.com/office/drawing/2014/main" id="{326EC64A-A33D-45FA-8907-956752C07B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3803423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range of 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dirty="0"/>
              <a:t>Non</a:t>
            </a:r>
            <a:r>
              <a:rPr lang="bg-BG" dirty="0"/>
              <a:t>-</a:t>
            </a:r>
            <a:r>
              <a:rPr lang="en-US" dirty="0"/>
              <a:t>Clustered Indexes</a:t>
            </a:r>
          </a:p>
        </p:txBody>
      </p:sp>
      <p:sp>
        <p:nvSpPr>
          <p:cNvPr id="6" name="Slide Number">
            <a:extLst>
              <a:ext uri="{FF2B5EF4-FFF2-40B4-BE49-F238E27FC236}">
                <a16:creationId xmlns:a16="http://schemas.microsoft.com/office/drawing/2014/main" id="{C04E52E5-E9B9-47FF-8C9E-5A45492C757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24986049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grpSp>
        <p:nvGrpSpPr>
          <p:cNvPr id="2" name="Group 1"/>
          <p:cNvGrpSpPr/>
          <p:nvPr/>
        </p:nvGrpSpPr>
        <p:grpSpPr>
          <a:xfrm>
            <a:off x="335278" y="2803521"/>
            <a:ext cx="11049000" cy="2764996"/>
            <a:chOff x="335278" y="2803521"/>
            <a:chExt cx="11049000" cy="2764996"/>
          </a:xfrm>
        </p:grpSpPr>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57" name="Slide Number">
            <a:extLst>
              <a:ext uri="{FF2B5EF4-FFF2-40B4-BE49-F238E27FC236}">
                <a16:creationId xmlns:a16="http://schemas.microsoft.com/office/drawing/2014/main" id="{34C7D0C8-9AEC-46A5-B7B5-65D83C1734D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810076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
        <p:nvSpPr>
          <p:cNvPr id="12" name="Slide Number">
            <a:extLst>
              <a:ext uri="{FF2B5EF4-FFF2-40B4-BE49-F238E27FC236}">
                <a16:creationId xmlns:a16="http://schemas.microsoft.com/office/drawing/2014/main" id="{D26FAA7A-C8AB-4FB2-B901-8B5ADAB1756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37615036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theme/theme1.xml><?xml version="1.0" encoding="utf-8"?>
<a:theme xmlns:a="http://schemas.openxmlformats.org/drawingml/2006/main" name="SoftUni">
  <a:themeElements>
    <a:clrScheme name="Custom 28">
      <a:dk1>
        <a:srgbClr val="234465"/>
      </a:dk1>
      <a:lt1>
        <a:srgbClr val="FFA000"/>
      </a:lt1>
      <a:dk2>
        <a:srgbClr val="234465"/>
      </a:dk2>
      <a:lt2>
        <a:srgbClr val="FFFFFF"/>
      </a:lt2>
      <a:accent1>
        <a:srgbClr val="F296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3276</TotalTime>
  <Words>2590</Words>
  <Application>Microsoft Office PowerPoint</Application>
  <PresentationFormat>Widescreen</PresentationFormat>
  <Paragraphs>541</Paragraphs>
  <Slides>36</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Wingdings</vt:lpstr>
      <vt:lpstr>Wingdings 2</vt:lpstr>
      <vt:lpstr>SoftUni</vt:lpstr>
      <vt:lpstr>Indices and Data Aggregation</vt:lpstr>
      <vt:lpstr>Table of Contents</vt:lpstr>
      <vt:lpstr>Indices</vt:lpstr>
      <vt:lpstr>Indices</vt:lpstr>
      <vt:lpstr>Clustered Indexes</vt:lpstr>
      <vt:lpstr>Clustered Indexes (2)</vt:lpstr>
      <vt:lpstr>Non-Clustered Indexes</vt:lpstr>
      <vt:lpstr>Non-Clustered Indexes (2)</vt:lpstr>
      <vt:lpstr>Indices Syntax</vt:lpstr>
      <vt:lpstr>Demo: Index Performance</vt:lpstr>
      <vt:lpstr>Consolidating Data Based On Criteria</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Having</vt:lpstr>
      <vt:lpstr>Having Clause</vt:lpstr>
      <vt:lpstr>HAVING Clause: Example</vt:lpstr>
      <vt:lpstr>HAVING Syntax</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Angel Georgiev</cp:lastModifiedBy>
  <cp:revision>11</cp:revision>
  <dcterms:created xsi:type="dcterms:W3CDTF">2018-05-23T13:08:44Z</dcterms:created>
  <dcterms:modified xsi:type="dcterms:W3CDTF">2021-09-03T08:13:00Z</dcterms:modified>
  <cp:category>db;databases;sql;programming;computer programming;software development</cp:category>
</cp:coreProperties>
</file>