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9"/>
  </p:notesMasterIdLst>
  <p:handoutMasterIdLst>
    <p:handoutMasterId r:id="rId30"/>
  </p:handoutMasterIdLst>
  <p:sldIdLst>
    <p:sldId id="1012" r:id="rId2"/>
    <p:sldId id="1013" r:id="rId3"/>
    <p:sldId id="1023" r:id="rId4"/>
    <p:sldId id="1024" r:id="rId5"/>
    <p:sldId id="1075" r:id="rId6"/>
    <p:sldId id="1025" r:id="rId7"/>
    <p:sldId id="1026" r:id="rId8"/>
    <p:sldId id="1027" r:id="rId9"/>
    <p:sldId id="1028" r:id="rId10"/>
    <p:sldId id="1029" r:id="rId11"/>
    <p:sldId id="1030" r:id="rId12"/>
    <p:sldId id="1031" r:id="rId13"/>
    <p:sldId id="1032" r:id="rId14"/>
    <p:sldId id="1033" r:id="rId15"/>
    <p:sldId id="1077" r:id="rId16"/>
    <p:sldId id="1086" r:id="rId17"/>
    <p:sldId id="1083" r:id="rId18"/>
    <p:sldId id="1079" r:id="rId19"/>
    <p:sldId id="1080" r:id="rId20"/>
    <p:sldId id="1078" r:id="rId21"/>
    <p:sldId id="1034" r:id="rId22"/>
    <p:sldId id="1035" r:id="rId23"/>
    <p:sldId id="1036" r:id="rId24"/>
    <p:sldId id="1005" r:id="rId25"/>
    <p:sldId id="401" r:id="rId26"/>
    <p:sldId id="493" r:id="rId27"/>
    <p:sldId id="405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2F552CF-E371-4057-B820-C9F05A1C82BA}">
          <p14:sldIdLst>
            <p14:sldId id="1012"/>
            <p14:sldId id="1013"/>
          </p14:sldIdLst>
        </p14:section>
        <p14:section name="Stored Procedures" id="{205D02D0-6164-4D57-83B8-EEA211139E36}">
          <p14:sldIdLst>
            <p14:sldId id="1023"/>
            <p14:sldId id="1024"/>
            <p14:sldId id="1075"/>
            <p14:sldId id="1025"/>
            <p14:sldId id="1026"/>
            <p14:sldId id="1027"/>
            <p14:sldId id="1028"/>
          </p14:sldIdLst>
        </p14:section>
        <p14:section name="Stored Procedures with Parameters" id="{B84C03AC-732D-4A69-91B8-82F0A34CED53}">
          <p14:sldIdLst>
            <p14:sldId id="1029"/>
            <p14:sldId id="1030"/>
            <p14:sldId id="1031"/>
            <p14:sldId id="1032"/>
            <p14:sldId id="1033"/>
            <p14:sldId id="1077"/>
          </p14:sldIdLst>
        </p14:section>
        <p14:section name="Error Handling" id="{4B7F2108-D014-464A-A7AF-36A8C2AEFDF9}">
          <p14:sldIdLst>
            <p14:sldId id="1086"/>
            <p14:sldId id="1083"/>
            <p14:sldId id="1079"/>
            <p14:sldId id="1080"/>
            <p14:sldId id="1078"/>
            <p14:sldId id="1034"/>
            <p14:sldId id="1035"/>
            <p14:sldId id="1036"/>
          </p14:sldIdLst>
        </p14:section>
        <p14:section name="Conclusion" id="{CF3A7807-B370-42C5-A90A-534E60E360D2}">
          <p14:sldIdLst>
            <p14:sldId id="1005"/>
            <p14:sldId id="401"/>
            <p14:sldId id="493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95" d="100"/>
          <a:sy n="95" d="100"/>
        </p:scale>
        <p:origin x="158" y="4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2400" y="77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3.9.2021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B7DCA0-42A4-4B69-AB47-E63FF8410D8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912759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9B03E506-9F15-4596-9019-2FE5C107F4E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553311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FEBF30E-DD42-49E0-A609-F9FD98B1D0B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203818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1E8D4E0-04CB-4637-A7BB-387A60A941D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686850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21A79E-954F-4C09-9194-EBF18835565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91029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F5BD4C5-C626-4F2C-BB0E-0CEA4DC694D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809494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4A168B-E675-4B5B-A100-7BE280D1D07A}" type="slidenum">
              <a:rPr lang="en-US"/>
              <a:pPr/>
              <a:t>3</a:t>
            </a:fld>
            <a:r>
              <a:rPr lang="en-US" dirty="0"/>
              <a:t>##</a:t>
            </a:r>
          </a:p>
        </p:txBody>
      </p:sp>
      <p:sp>
        <p:nvSpPr>
          <p:cNvPr id="437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BEDD9E-CBB6-47A5-A614-39561A818EF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788869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23C69E0-8C33-4147-A3B9-B40298776C0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828660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B7ACF5F-68C3-44EB-8CA1-DB388052C05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879982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577010-E72C-43E2-A3EA-4608701522CE}" type="slidenum">
              <a:rPr lang="en-US"/>
              <a:pPr/>
              <a:t>10</a:t>
            </a:fld>
            <a:r>
              <a:rPr lang="en-US" dirty="0"/>
              <a:t>##</a:t>
            </a:r>
          </a:p>
        </p:txBody>
      </p:sp>
      <p:sp>
        <p:nvSpPr>
          <p:cNvPr id="488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8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3B2F7D-507E-4E31-9ACF-77DF5BF7C37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673135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577010-E72C-43E2-A3EA-4608701522CE}" type="slidenum">
              <a:rPr lang="en-US"/>
              <a:pPr/>
              <a:t>16</a:t>
            </a:fld>
            <a:r>
              <a:rPr lang="en-US" dirty="0"/>
              <a:t>##</a:t>
            </a:r>
          </a:p>
        </p:txBody>
      </p:sp>
      <p:sp>
        <p:nvSpPr>
          <p:cNvPr id="488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8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73668E-AAF4-482B-92E9-1459A495E2D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322232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987A4341-5FF9-4FAF-82C6-C55ED644794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957187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B379014-FB98-476B-9857-F7B54A18E43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8741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7" name="Slide Body Text">
            <a:extLst>
              <a:ext uri="{FF2B5EF4-FFF2-40B4-BE49-F238E27FC236}">
                <a16:creationId xmlns:a16="http://schemas.microsoft.com/office/drawing/2014/main" id="{1E60575F-8475-4C78-97A7-27D7891D27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15" name="Code Box">
            <a:extLst>
              <a:ext uri="{FF2B5EF4-FFF2-40B4-BE49-F238E27FC236}">
                <a16:creationId xmlns:a16="http://schemas.microsoft.com/office/drawing/2014/main" id="{29C63EC2-5578-406B-8C2A-23FDE6C14C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318684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7" r:id="rId4"/>
    <p:sldLayoutId id="2147483679" r:id="rId5"/>
    <p:sldLayoutId id="2147483680" r:id="rId6"/>
    <p:sldLayoutId id="2147483688" r:id="rId7"/>
    <p:sldLayoutId id="2147483684" r:id="rId8"/>
    <p:sldLayoutId id="2147483690" r:id="rId9"/>
    <p:sldLayoutId id="2147483683" r:id="rId10"/>
    <p:sldLayoutId id="2147483685" r:id="rId11"/>
    <p:sldLayoutId id="2147483686" r:id="rId12"/>
    <p:sldLayoutId id="214748368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hyperlink" Target="https://softuni.bg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softuni.org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9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/>
              <a:t>Database Programmability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Stored Procedures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Software University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https://about.softuni.bg/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/>
              <a:t>SoftUni Team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Technical Trainers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5713" y="1459154"/>
            <a:ext cx="4140574" cy="4140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410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6877" y="1385340"/>
            <a:ext cx="2557073" cy="255707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A480FC0-4B01-4DCE-8F68-2D0F5481479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Stored Procedures with Parameters</a:t>
            </a:r>
          </a:p>
        </p:txBody>
      </p:sp>
    </p:spTree>
    <p:extLst>
      <p:ext uri="{BB962C8B-B14F-4D97-AF65-F5344CB8AC3E}">
        <p14:creationId xmlns:p14="http://schemas.microsoft.com/office/powerpoint/2010/main" val="3662322712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3" name="Rectangle 3"/>
          <p:cNvSpPr>
            <a:spLocks noGrp="1" noChangeArrowheads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/>
              <a:t>To define a </a:t>
            </a:r>
            <a:r>
              <a:rPr lang="en-US" altLang="en-US" sz="3200" b="1" dirty="0">
                <a:solidFill>
                  <a:schemeClr val="bg1"/>
                </a:solidFill>
              </a:rPr>
              <a:t>parameterized procedure </a:t>
            </a:r>
            <a:r>
              <a:rPr lang="en-US" altLang="en-US" sz="3200" dirty="0"/>
              <a:t>use the syntax:</a:t>
            </a:r>
          </a:p>
          <a:p>
            <a:pPr lvl="1"/>
            <a:endParaRPr lang="en-US" sz="2800" dirty="0"/>
          </a:p>
          <a:p>
            <a:pPr marL="609219" lvl="1" indent="0">
              <a:buNone/>
            </a:pPr>
            <a:endParaRPr lang="en-US" sz="2800" dirty="0"/>
          </a:p>
          <a:p>
            <a:endParaRPr lang="en-US" sz="3200" dirty="0"/>
          </a:p>
          <a:p>
            <a:r>
              <a:rPr lang="en-US" sz="3200" dirty="0"/>
              <a:t>Choose the parameter types carefully and provide an </a:t>
            </a:r>
            <a:r>
              <a:rPr lang="en-US" sz="3200" b="1" dirty="0">
                <a:solidFill>
                  <a:schemeClr val="bg1"/>
                </a:solidFill>
              </a:rPr>
              <a:t>appropriate default values</a:t>
            </a:r>
            <a:endParaRPr lang="en-US" altLang="en-US" sz="3200" b="1" dirty="0">
              <a:solidFill>
                <a:schemeClr val="bg1"/>
              </a:solidFill>
            </a:endParaRPr>
          </a:p>
        </p:txBody>
      </p:sp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Defining Parameterized Procedures</a:t>
            </a:r>
            <a:endParaRPr lang="bg-BG" dirty="0"/>
          </a:p>
        </p:txBody>
      </p:sp>
      <p:sp>
        <p:nvSpPr>
          <p:cNvPr id="481284" name="Rectangle 4"/>
          <p:cNvSpPr>
            <a:spLocks noChangeArrowheads="1"/>
          </p:cNvSpPr>
          <p:nvPr/>
        </p:nvSpPr>
        <p:spPr bwMode="auto">
          <a:xfrm>
            <a:off x="2249902" y="1955059"/>
            <a:ext cx="7943852" cy="15546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CREATE PROCEDURE usp_</a:t>
            </a:r>
            <a:r>
              <a:rPr lang="en-US" sz="2800" b="1" noProof="1">
                <a:latin typeface="Consolas" panose="020B0609020204030204" pitchFamily="49" charset="0"/>
              </a:rPr>
              <a:t>ProcedureName 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</a:rPr>
              <a:t>(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@parameter1Name </a:t>
            </a:r>
            <a:r>
              <a:rPr lang="en-US" sz="2800" b="1" noProof="1">
                <a:latin typeface="Consolas" panose="020B0609020204030204" pitchFamily="49" charset="0"/>
              </a:rPr>
              <a:t>parameterType,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@parameter2Name </a:t>
            </a:r>
            <a:r>
              <a:rPr lang="en-US" sz="2800" b="1" noProof="1">
                <a:latin typeface="Consolas" panose="020B0609020204030204" pitchFamily="49" charset="0"/>
              </a:rPr>
              <a:t>parameterType,…)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</a:p>
        </p:txBody>
      </p:sp>
      <p:sp>
        <p:nvSpPr>
          <p:cNvPr id="481285" name="Rectangle 5"/>
          <p:cNvSpPr>
            <a:spLocks noChangeArrowheads="1"/>
          </p:cNvSpPr>
          <p:nvPr/>
        </p:nvSpPr>
        <p:spPr bwMode="auto">
          <a:xfrm>
            <a:off x="2249902" y="4857212"/>
            <a:ext cx="7943852" cy="15546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CREATE PROC usp_</a:t>
            </a:r>
            <a:r>
              <a:rPr lang="en-US" sz="2800" b="1" noProof="1">
                <a:latin typeface="Consolas" panose="020B0609020204030204" pitchFamily="49" charset="0"/>
              </a:rPr>
              <a:t>SelectEmployeesBySeniority(</a:t>
            </a:r>
          </a:p>
          <a:p>
            <a:pPr>
              <a:lnSpc>
                <a:spcPct val="105000"/>
              </a:lnSpc>
            </a:pPr>
            <a:r>
              <a:rPr lang="en-US" sz="2800" b="1" noProof="1">
                <a:latin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@minYearsAtWork int = 5</a:t>
            </a:r>
            <a:r>
              <a:rPr lang="en-US" sz="2800" b="1" noProof="1">
                <a:latin typeface="Consolas" panose="020B0609020204030204" pitchFamily="49" charset="0"/>
              </a:rPr>
              <a:t>)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AS </a:t>
            </a:r>
            <a:r>
              <a:rPr lang="en-US" sz="2800" b="1" noProof="1"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0C528F74-3613-4BCA-857F-39DEC152DB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03175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283" grpId="0" uiExpand="1" build="p"/>
      <p:bldP spid="48128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Parameterized Stored Procedures – Example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81000" y="1722874"/>
            <a:ext cx="11430000" cy="428076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CREATE PROC usp_</a:t>
            </a:r>
            <a:r>
              <a:rPr lang="en-US" sz="2400" b="1" noProof="1">
                <a:latin typeface="Consolas" panose="020B0609020204030204" pitchFamily="49" charset="0"/>
              </a:rPr>
              <a:t>SelectEmployeesBySeniority</a:t>
            </a:r>
            <a:br>
              <a:rPr lang="en-US" sz="2400" b="1" noProof="1">
                <a:latin typeface="Consolas" panose="020B0609020204030204" pitchFamily="49" charset="0"/>
              </a:rPr>
            </a:br>
            <a:r>
              <a:rPr lang="en-US" sz="2400" b="1" noProof="1">
                <a:latin typeface="Consolas" panose="020B0609020204030204" pitchFamily="49" charset="0"/>
              </a:rPr>
              <a:t>	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@minYearsAtWork int = 5</a:t>
            </a:r>
            <a:r>
              <a:rPr lang="en-US" sz="2400" b="1" noProof="1">
                <a:latin typeface="Consolas" panose="020B0609020204030204" pitchFamily="49" charset="0"/>
              </a:rPr>
              <a:t>)</a:t>
            </a:r>
          </a:p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SELECT FirstName, LastName, HireDate,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       DATEDIFF(Year, HireDate, GETDATE()) as Years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  FROM Employees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 WHERE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DATEDIFF(Year, HireDate, GETDATE()) &gt; @minYearsAtWork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 ORDER BY HireDate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GO</a:t>
            </a:r>
          </a:p>
          <a:p>
            <a:endParaRPr lang="en-US" sz="2400" b="1" noProof="1">
              <a:latin typeface="Consolas" panose="020B0609020204030204" pitchFamily="49" charset="0"/>
            </a:endParaRPr>
          </a:p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EXEC</a:t>
            </a:r>
            <a:r>
              <a:rPr lang="en-US" sz="2400" b="1" noProof="1">
                <a:latin typeface="Consolas" panose="020B0609020204030204" pitchFamily="49" charset="0"/>
              </a:rPr>
              <a:t> usp_SelectEmployeesBySeniority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10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6662386" y="2275596"/>
            <a:ext cx="2421708" cy="526714"/>
          </a:xfrm>
          <a:prstGeom prst="wedgeRoundRectCallout">
            <a:avLst>
              <a:gd name="adj1" fmla="val -61335"/>
              <a:gd name="adj2" fmla="val -3834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Procedure Name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328047" y="4747795"/>
            <a:ext cx="2557668" cy="510778"/>
          </a:xfrm>
          <a:prstGeom prst="wedgeRoundRectCallout">
            <a:avLst>
              <a:gd name="adj1" fmla="val -36166"/>
              <a:gd name="adj2" fmla="val -7107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Procedure Logic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7565206" y="5848642"/>
            <a:ext cx="1448165" cy="510778"/>
          </a:xfrm>
          <a:prstGeom prst="wedgeRoundRectCallout">
            <a:avLst>
              <a:gd name="adj1" fmla="val -33869"/>
              <a:gd name="adj2" fmla="val -7059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Usage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7A945D98-F506-4E73-9515-BAC3B41AB5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75267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7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Passing values </a:t>
            </a:r>
            <a:r>
              <a:rPr lang="en-US" b="1" dirty="0">
                <a:solidFill>
                  <a:schemeClr val="bg1"/>
                </a:solidFill>
              </a:rPr>
              <a:t>by parameter name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pPr lvl="3"/>
            <a:endParaRPr lang="en-US" dirty="0"/>
          </a:p>
          <a:p>
            <a:r>
              <a:rPr lang="en-US" dirty="0"/>
              <a:t>Passing values </a:t>
            </a:r>
            <a:r>
              <a:rPr lang="en-US" b="1" dirty="0">
                <a:solidFill>
                  <a:schemeClr val="bg1"/>
                </a:solidFill>
              </a:rPr>
              <a:t>by position</a:t>
            </a:r>
          </a:p>
        </p:txBody>
      </p:sp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Passing Parameter Values</a:t>
            </a:r>
            <a:endParaRPr lang="bg-BG" dirty="0"/>
          </a:p>
        </p:txBody>
      </p:sp>
      <p:sp>
        <p:nvSpPr>
          <p:cNvPr id="482308" name="Rectangle 4"/>
          <p:cNvSpPr>
            <a:spLocks noChangeArrowheads="1"/>
          </p:cNvSpPr>
          <p:nvPr/>
        </p:nvSpPr>
        <p:spPr bwMode="auto">
          <a:xfrm>
            <a:off x="2063750" y="1860590"/>
            <a:ext cx="7182250" cy="25271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EXEC usp_AddCustomer 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@customerID</a:t>
            </a:r>
            <a:r>
              <a:rPr lang="en-US" sz="2400" b="1" noProof="1">
                <a:latin typeface="Consolas" panose="020B0609020204030204" pitchFamily="49" charset="0"/>
              </a:rPr>
              <a:t> = 'ALFKI',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@companyName </a:t>
            </a:r>
            <a:r>
              <a:rPr lang="en-US" sz="2400" b="1" noProof="1">
                <a:latin typeface="Consolas" panose="020B0609020204030204" pitchFamily="49" charset="0"/>
              </a:rPr>
              <a:t>= 'Alfreds Futterkiste',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@address </a:t>
            </a:r>
            <a:r>
              <a:rPr lang="en-US" sz="2400" b="1" noProof="1">
                <a:latin typeface="Consolas" panose="020B0609020204030204" pitchFamily="49" charset="0"/>
              </a:rPr>
              <a:t>= 'Obere Str. 57',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  @city </a:t>
            </a:r>
            <a:r>
              <a:rPr lang="en-US" sz="2400" b="1" noProof="1">
                <a:latin typeface="Consolas" panose="020B0609020204030204" pitchFamily="49" charset="0"/>
              </a:rPr>
              <a:t>= 'Berlin',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@phone </a:t>
            </a:r>
            <a:r>
              <a:rPr lang="en-US" sz="2400" b="1" noProof="1">
                <a:latin typeface="Consolas" panose="020B0609020204030204" pitchFamily="49" charset="0"/>
              </a:rPr>
              <a:t>= '030-0074321' </a:t>
            </a:r>
          </a:p>
        </p:txBody>
      </p:sp>
      <p:sp>
        <p:nvSpPr>
          <p:cNvPr id="482309" name="Rectangle 5"/>
          <p:cNvSpPr>
            <a:spLocks noChangeArrowheads="1"/>
          </p:cNvSpPr>
          <p:nvPr/>
        </p:nvSpPr>
        <p:spPr bwMode="auto">
          <a:xfrm>
            <a:off x="2063750" y="5105400"/>
            <a:ext cx="7182250" cy="136374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EXEC usp_AddCustomer '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ALFKI2</a:t>
            </a:r>
            <a:r>
              <a:rPr lang="en-US" sz="2400" b="1" noProof="1">
                <a:latin typeface="Consolas" panose="020B0609020204030204" pitchFamily="49" charset="0"/>
              </a:rPr>
              <a:t>', '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Alfreds</a:t>
            </a:r>
            <a:r>
              <a:rPr lang="en-US" sz="2400" b="1" noProof="1">
                <a:latin typeface="Consolas" panose="020B0609020204030204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Futterkiste</a:t>
            </a:r>
            <a:r>
              <a:rPr lang="en-US" sz="2400" b="1" noProof="1">
                <a:latin typeface="Consolas" panose="020B0609020204030204" pitchFamily="49" charset="0"/>
              </a:rPr>
              <a:t>', '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Obere Str. 57</a:t>
            </a:r>
            <a:r>
              <a:rPr lang="en-US" sz="2400" b="1" noProof="1">
                <a:latin typeface="Consolas" panose="020B0609020204030204" pitchFamily="49" charset="0"/>
              </a:rPr>
              <a:t>', '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Berlin</a:t>
            </a:r>
            <a:r>
              <a:rPr lang="en-US" sz="2400" b="1" noProof="1">
                <a:latin typeface="Consolas" panose="020B0609020204030204" pitchFamily="49" charset="0"/>
              </a:rPr>
              <a:t>', </a:t>
            </a:r>
            <a:br>
              <a:rPr lang="en-US" sz="2400" b="1" noProof="1">
                <a:latin typeface="Consolas" panose="020B0609020204030204" pitchFamily="49" charset="0"/>
              </a:rPr>
            </a:br>
            <a:r>
              <a:rPr lang="en-US" sz="2400" b="1" noProof="1">
                <a:latin typeface="Consolas" panose="020B0609020204030204" pitchFamily="49" charset="0"/>
              </a:rPr>
              <a:t>'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030-0074321</a:t>
            </a:r>
            <a:r>
              <a:rPr lang="en-US" sz="2400" b="1" noProof="1">
                <a:latin typeface="Consolas" panose="020B0609020204030204" pitchFamily="49" charset="0"/>
              </a:rPr>
              <a:t>'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53E8C553-2587-445D-8485-82540E3B03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483904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2307" grpId="0" uiExpand="1" build="p"/>
      <p:bldP spid="48230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Returning Values Using OUTPUT Parameters</a:t>
            </a:r>
            <a:endParaRPr lang="bg-BG" dirty="0"/>
          </a:p>
        </p:txBody>
      </p:sp>
      <p:sp>
        <p:nvSpPr>
          <p:cNvPr id="483332" name="Rectangle 4"/>
          <p:cNvSpPr>
            <a:spLocks noChangeArrowheads="1"/>
          </p:cNvSpPr>
          <p:nvPr/>
        </p:nvSpPr>
        <p:spPr bwMode="auto">
          <a:xfrm>
            <a:off x="1562100" y="1487576"/>
            <a:ext cx="9067800" cy="501942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CREATE PROCEDURE dbo.usp_AddNumbers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 @firstNumber SMALLINT,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 @secondNumber SMALLINT,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@result INT OUTPUT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AS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SET @result = @firstNumber + @secondNumber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GO</a:t>
            </a:r>
          </a:p>
          <a:p>
            <a:endParaRPr lang="en-US" sz="2400" b="1" noProof="1">
              <a:latin typeface="Consolas" panose="020B0609020204030204" pitchFamily="49" charset="0"/>
            </a:endParaRPr>
          </a:p>
          <a:p>
            <a:r>
              <a:rPr lang="en-US" sz="2400" b="1" noProof="1">
                <a:latin typeface="Consolas" panose="020B0609020204030204" pitchFamily="49" charset="0"/>
              </a:rPr>
              <a:t>DECLARE @answer smallint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EXECUTE usp_AddNumbers 5, 6,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@answer OUTPUT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SELECT '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The result is: </a:t>
            </a:r>
            <a:r>
              <a:rPr lang="en-US" sz="2400" b="1" noProof="1">
                <a:latin typeface="Consolas" panose="020B0609020204030204" pitchFamily="49" charset="0"/>
              </a:rPr>
              <a:t>',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@answer</a:t>
            </a:r>
          </a:p>
          <a:p>
            <a:endParaRPr lang="en-US" sz="2400" b="1" noProof="1">
              <a:latin typeface="Consolas" panose="020B0609020204030204" pitchFamily="49" charset="0"/>
            </a:endParaRPr>
          </a:p>
          <a:p>
            <a:r>
              <a:rPr lang="en-US" sz="2400" b="1" noProof="1">
                <a:solidFill>
                  <a:schemeClr val="accent2"/>
                </a:solidFill>
                <a:latin typeface="Consolas" panose="020B0609020204030204" pitchFamily="49" charset="0"/>
              </a:rPr>
              <a:t>-- The result is: 11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165341" y="1996216"/>
            <a:ext cx="3014616" cy="519613"/>
          </a:xfrm>
          <a:prstGeom prst="wedgeRoundRectCallout">
            <a:avLst>
              <a:gd name="adj1" fmla="val -64368"/>
              <a:gd name="adj2" fmla="val 187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Creating procedure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653396" y="4252288"/>
            <a:ext cx="2894015" cy="510354"/>
          </a:xfrm>
          <a:prstGeom prst="wedgeRoundRectCallout">
            <a:avLst>
              <a:gd name="adj1" fmla="val -66558"/>
              <a:gd name="adj2" fmla="val 5696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Executing procedure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7023827" y="5815186"/>
            <a:ext cx="2536507" cy="510778"/>
          </a:xfrm>
          <a:prstGeom prst="wedgeRoundRectCallout">
            <a:avLst>
              <a:gd name="adj1" fmla="val -31510"/>
              <a:gd name="adj2" fmla="val -832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Display results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A5BAB0AA-7979-4050-8664-6910DFD8E1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006409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Returning Multiple Results</a:t>
            </a:r>
            <a:endParaRPr lang="bg-BG" dirty="0"/>
          </a:p>
        </p:txBody>
      </p:sp>
      <p:sp>
        <p:nvSpPr>
          <p:cNvPr id="483332" name="Rectangle 4"/>
          <p:cNvSpPr>
            <a:spLocks noChangeArrowheads="1"/>
          </p:cNvSpPr>
          <p:nvPr/>
        </p:nvSpPr>
        <p:spPr bwMode="auto">
          <a:xfrm>
            <a:off x="1302250" y="2276763"/>
            <a:ext cx="9881170" cy="369053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CREATE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ALTER PROC </a:t>
            </a:r>
            <a:r>
              <a:rPr lang="en-US" sz="2400" b="1" dirty="0" err="1">
                <a:latin typeface="Consolas" panose="020B0609020204030204" pitchFamily="49" charset="0"/>
              </a:rPr>
              <a:t>usp_MultipleResults</a:t>
            </a:r>
            <a:endParaRPr lang="en-US" sz="2400" b="1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</a:p>
          <a:p>
            <a:pPr>
              <a:lnSpc>
                <a:spcPct val="105000"/>
              </a:lnSpc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SELECT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FirstName, </a:t>
            </a:r>
            <a:r>
              <a:rPr lang="en-US" sz="2400" b="1" dirty="0" err="1">
                <a:latin typeface="Consolas" panose="020B0609020204030204" pitchFamily="49" charset="0"/>
              </a:rPr>
              <a:t>LastName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FROM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Employees</a:t>
            </a:r>
            <a:endParaRPr lang="en-US" sz="2400" dirty="0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SELECT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FirstName, </a:t>
            </a:r>
            <a:r>
              <a:rPr lang="en-US" sz="2400" b="1" dirty="0" err="1">
                <a:latin typeface="Consolas" panose="020B0609020204030204" pitchFamily="49" charset="0"/>
              </a:rPr>
              <a:t>LastName</a:t>
            </a:r>
            <a:r>
              <a:rPr lang="en-US" sz="2400" b="1" dirty="0">
                <a:latin typeface="Consolas" panose="020B0609020204030204" pitchFamily="49" charset="0"/>
              </a:rPr>
              <a:t>, d.[Name]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Department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</a:p>
          <a:p>
            <a:pPr>
              <a:lnSpc>
                <a:spcPct val="105000"/>
              </a:lnSpc>
            </a:pP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FROM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b="1" dirty="0">
                <a:latin typeface="Consolas" panose="020B0609020204030204" pitchFamily="49" charset="0"/>
              </a:rPr>
              <a:t>Employees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b="1" dirty="0">
                <a:latin typeface="Consolas" panose="020B0609020204030204" pitchFamily="49" charset="0"/>
              </a:rPr>
              <a:t>e </a:t>
            </a:r>
          </a:p>
          <a:p>
            <a:pPr>
              <a:lnSpc>
                <a:spcPct val="105000"/>
              </a:lnSpc>
            </a:pP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JOIN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Departments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d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ON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 err="1">
                <a:latin typeface="Consolas" panose="020B0609020204030204" pitchFamily="49" charset="0"/>
              </a:rPr>
              <a:t>e.DepartmentID</a:t>
            </a:r>
            <a:r>
              <a:rPr lang="en-US" sz="2400" b="1" dirty="0">
                <a:latin typeface="Consolas" panose="020B0609020204030204" pitchFamily="49" charset="0"/>
              </a:rPr>
              <a:t> = </a:t>
            </a:r>
            <a:r>
              <a:rPr lang="en-US" sz="2400" b="1" dirty="0" err="1">
                <a:latin typeface="Consolas" panose="020B0609020204030204" pitchFamily="49" charset="0"/>
              </a:rPr>
              <a:t>d.DepartmentID</a:t>
            </a:r>
            <a:r>
              <a:rPr lang="en-US" sz="2400" b="1" dirty="0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5000"/>
              </a:lnSpc>
            </a:pP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GO</a:t>
            </a:r>
          </a:p>
          <a:p>
            <a:pPr>
              <a:lnSpc>
                <a:spcPct val="105000"/>
              </a:lnSpc>
            </a:pPr>
            <a:endParaRPr lang="en-GB" sz="2400" b="1" noProof="1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EXEC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b="1" dirty="0" err="1">
                <a:latin typeface="Consolas" panose="020B0609020204030204" pitchFamily="49" charset="0"/>
              </a:rPr>
              <a:t>usp_MultipleResults</a:t>
            </a:r>
            <a:endParaRPr lang="en-US" sz="2400" b="1" noProof="1">
              <a:latin typeface="Consolas" panose="020B0609020204030204" pitchFamily="49" charset="0"/>
            </a:endParaRP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ECAC301E-8094-4F60-9705-D65650EDF8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6945" y="1241611"/>
            <a:ext cx="4069055" cy="919401"/>
          </a:xfrm>
          <a:prstGeom prst="wedgeRoundRectCallout">
            <a:avLst>
              <a:gd name="adj1" fmla="val -40037"/>
              <a:gd name="adj2" fmla="val 6784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Checks if procedure exists and then Creates or Alters it 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id="{87AA6E07-15E5-4AAD-98F3-5332B7D133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01219" y="2137025"/>
            <a:ext cx="2894015" cy="775362"/>
          </a:xfrm>
          <a:prstGeom prst="wedgeRoundRectCallout">
            <a:avLst>
              <a:gd name="adj1" fmla="val -41157"/>
              <a:gd name="adj2" fmla="val 8500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Multiple </a:t>
            </a:r>
            <a:r>
              <a:rPr lang="en-US" sz="24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 statements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14B95F64-F2C2-4CA0-906D-27C75567B1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99531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51504C2-B9CC-4681-AD2E-80F4EB9E9E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5363" y="954000"/>
            <a:ext cx="4661273" cy="31500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98E590F4-4E44-4268-9708-EBB08728455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Error Handling</a:t>
            </a:r>
          </a:p>
        </p:txBody>
      </p:sp>
    </p:spTree>
    <p:extLst>
      <p:ext uri="{BB962C8B-B14F-4D97-AF65-F5344CB8AC3E}">
        <p14:creationId xmlns:p14="http://schemas.microsoft.com/office/powerpoint/2010/main" val="2302512392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Error Throwing</a:t>
            </a:r>
            <a:endParaRPr lang="bg-BG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7FA011B-CBDB-4250-90F4-5311157D582F}"/>
              </a:ext>
            </a:extLst>
          </p:cNvPr>
          <p:cNvSpPr txBox="1">
            <a:spLocks noChangeArrowheads="1"/>
          </p:cNvSpPr>
          <p:nvPr/>
        </p:nvSpPr>
        <p:spPr>
          <a:xfrm>
            <a:off x="190402" y="1196125"/>
            <a:ext cx="11818096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</a:rPr>
              <a:t>THROW</a:t>
            </a:r>
          </a:p>
          <a:p>
            <a:pPr lvl="1">
              <a:buClr>
                <a:schemeClr val="tx1"/>
              </a:buClr>
            </a:pPr>
            <a:r>
              <a:rPr lang="en-US" sz="3000" noProof="1"/>
              <a:t>Raises an exception and transfers execution to a CATCH block</a:t>
            </a:r>
          </a:p>
          <a:p>
            <a:pPr lvl="1">
              <a:buClr>
                <a:schemeClr val="tx1"/>
              </a:buClr>
            </a:pPr>
            <a:r>
              <a:rPr lang="en-US" sz="3000" noProof="1"/>
              <a:t>Arguments:</a:t>
            </a:r>
          </a:p>
          <a:p>
            <a:pPr lvl="2">
              <a:buClr>
                <a:schemeClr val="tx1"/>
              </a:buClr>
            </a:pPr>
            <a:r>
              <a:rPr lang="en-US" sz="2800" noProof="1"/>
              <a:t>error_number - INT (between </a:t>
            </a:r>
            <a:r>
              <a:rPr lang="en-US" sz="2800" b="1" noProof="1">
                <a:solidFill>
                  <a:schemeClr val="bg1"/>
                </a:solidFill>
              </a:rPr>
              <a:t>50000</a:t>
            </a:r>
            <a:r>
              <a:rPr lang="en-US" sz="2800" noProof="1"/>
              <a:t> and </a:t>
            </a:r>
            <a:r>
              <a:rPr lang="bg-BG" sz="2800" b="1" dirty="0">
                <a:solidFill>
                  <a:schemeClr val="bg1"/>
                </a:solidFill>
              </a:rPr>
              <a:t>2147483647</a:t>
            </a:r>
            <a:r>
              <a:rPr lang="en-US" sz="2800" dirty="0"/>
              <a:t>)</a:t>
            </a:r>
            <a:endParaRPr lang="en-US" sz="2800" noProof="1"/>
          </a:p>
          <a:p>
            <a:pPr lvl="2">
              <a:buClr>
                <a:schemeClr val="tx1"/>
              </a:buClr>
            </a:pPr>
            <a:r>
              <a:rPr lang="en-US" sz="2800" noProof="1"/>
              <a:t>message - </a:t>
            </a:r>
            <a:r>
              <a:rPr lang="en-US" sz="2800" b="1" noProof="1">
                <a:solidFill>
                  <a:schemeClr val="bg1"/>
                </a:solidFill>
              </a:rPr>
              <a:t>NVARCHAR(2048</a:t>
            </a:r>
            <a:r>
              <a:rPr lang="en-US" sz="2800" noProof="1"/>
              <a:t>)</a:t>
            </a:r>
          </a:p>
          <a:p>
            <a:pPr lvl="2">
              <a:buClr>
                <a:schemeClr val="tx1"/>
              </a:buClr>
            </a:pPr>
            <a:r>
              <a:rPr lang="en-US" sz="2800" noProof="1"/>
              <a:t>state - </a:t>
            </a:r>
            <a:r>
              <a:rPr lang="en-US" sz="2800" b="1" noProof="1">
                <a:solidFill>
                  <a:schemeClr val="bg1"/>
                </a:solidFill>
              </a:rPr>
              <a:t>TINYINT</a:t>
            </a:r>
            <a:r>
              <a:rPr lang="en-US" sz="2800" noProof="1"/>
              <a:t> (between 0 and 255)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641000" y="4903958"/>
            <a:ext cx="8389131" cy="175154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IF(@candidateAge &lt; @minimalCandidateAge)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BEGIN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THROW 50001, 'The candidate is too young!', 1;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478B119-A63F-4121-95E5-11562887FF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204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Error Handling</a:t>
            </a:r>
            <a:endParaRPr lang="bg-BG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7FA011B-CBDB-4250-90F4-5311157D582F}"/>
              </a:ext>
            </a:extLst>
          </p:cNvPr>
          <p:cNvSpPr txBox="1">
            <a:spLocks noChangeArrowheads="1"/>
          </p:cNvSpPr>
          <p:nvPr/>
        </p:nvSpPr>
        <p:spPr>
          <a:xfrm>
            <a:off x="190402" y="1196125"/>
            <a:ext cx="11818096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TRY...CATCH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SQL Statements can be enclosed in a </a:t>
            </a:r>
            <a:r>
              <a:rPr lang="en-US" b="1" dirty="0">
                <a:solidFill>
                  <a:schemeClr val="bg1"/>
                </a:solidFill>
              </a:rPr>
              <a:t>TRY</a:t>
            </a:r>
            <a:r>
              <a:rPr lang="en-US" dirty="0"/>
              <a:t> block. 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If an error occurs in the </a:t>
            </a:r>
            <a:r>
              <a:rPr lang="en-US" b="1" dirty="0">
                <a:solidFill>
                  <a:schemeClr val="bg1"/>
                </a:solidFill>
              </a:rPr>
              <a:t>TRY</a:t>
            </a:r>
            <a:r>
              <a:rPr lang="en-US" dirty="0"/>
              <a:t> block, control is passed to another</a:t>
            </a:r>
            <a:br>
              <a:rPr lang="en-US" dirty="0"/>
            </a:br>
            <a:r>
              <a:rPr lang="en-US" dirty="0"/>
              <a:t>group of statements that is enclosed in a </a:t>
            </a:r>
            <a:r>
              <a:rPr lang="en-US" b="1" dirty="0">
                <a:solidFill>
                  <a:schemeClr val="bg1"/>
                </a:solidFill>
              </a:rPr>
              <a:t>CATCH</a:t>
            </a:r>
            <a:r>
              <a:rPr lang="en-US" dirty="0"/>
              <a:t> block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84AECA-3015-485D-B0A7-54A5D10B6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1500" y="3757662"/>
            <a:ext cx="8064500" cy="29149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BEGIN TRY  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     { sql_statement | statement_block }  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END TRY  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BEGIN CATCH  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     [ { sql_statement | statement_block } ]  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END CATCH  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[ ; ] 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60E9CE4-411E-4028-A09C-24D92E530D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20382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Error Handling</a:t>
            </a:r>
            <a:endParaRPr lang="bg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84AECA-3015-485D-B0A7-54A5D10B6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926" y="1249279"/>
            <a:ext cx="11076897" cy="53887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BEGIN TRY</a:t>
            </a: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2400" dirty="0">
                <a:solidFill>
                  <a:srgbClr val="008000"/>
                </a:solidFill>
                <a:latin typeface="Consolas" panose="020B0609020204030204" pitchFamily="49" charset="0"/>
              </a:rPr>
              <a:t>-- Generate a divide-by-zero error.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SELECT</a:t>
            </a:r>
            <a:r>
              <a:rPr lang="en-GB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b="1" dirty="0">
                <a:latin typeface="Consolas" panose="020B0609020204030204" pitchFamily="49" charset="0"/>
              </a:rPr>
              <a:t>1/0</a:t>
            </a:r>
          </a:p>
          <a:p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END TRY</a:t>
            </a:r>
          </a:p>
          <a:p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BEGIN CATCH</a:t>
            </a:r>
          </a:p>
          <a:p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  SELECT</a:t>
            </a: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2400" b="1" dirty="0">
                <a:latin typeface="Consolas" panose="020B0609020204030204" pitchFamily="49" charset="0"/>
              </a:rPr>
              <a:t>ERROR_NUMBER()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b="1" dirty="0" err="1">
                <a:latin typeface="Consolas" panose="020B0609020204030204" pitchFamily="49" charset="0"/>
              </a:rPr>
              <a:t>ErrorNumber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GB" sz="2400" b="1" dirty="0">
                <a:latin typeface="Consolas" panose="020B0609020204030204" pitchFamily="49" charset="0"/>
              </a:rPr>
              <a:t>,ERROR_SEVERITY()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b="1" dirty="0" err="1">
                <a:latin typeface="Consolas" panose="020B0609020204030204" pitchFamily="49" charset="0"/>
              </a:rPr>
              <a:t>ErrorSeverity</a:t>
            </a:r>
            <a:endParaRPr lang="en-GB" sz="2400" dirty="0">
              <a:latin typeface="Consolas" panose="020B0609020204030204" pitchFamily="49" charset="0"/>
            </a:endParaRPr>
          </a:p>
          <a:p>
            <a:r>
              <a:rPr lang="en-GB" sz="2400" b="1" dirty="0">
                <a:latin typeface="Consolas" panose="020B0609020204030204" pitchFamily="49" charset="0"/>
              </a:rPr>
              <a:t>        ,ERROR_STATE()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b="1" dirty="0" err="1">
                <a:latin typeface="Consolas" panose="020B0609020204030204" pitchFamily="49" charset="0"/>
              </a:rPr>
              <a:t>ErrorState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latin typeface="Consolas" panose="020B0609020204030204" pitchFamily="49" charset="0"/>
              </a:rPr>
              <a:t>        ,ERROR_PROCEDURE()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b="1" dirty="0" err="1">
                <a:latin typeface="Consolas" panose="020B0609020204030204" pitchFamily="49" charset="0"/>
              </a:rPr>
              <a:t>ErrorProcedure</a:t>
            </a:r>
            <a:r>
              <a:rPr lang="en-GB" sz="2400" dirty="0">
                <a:latin typeface="Consolas" panose="020B0609020204030204" pitchFamily="49" charset="0"/>
              </a:rPr>
              <a:t> 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</a:t>
            </a:r>
            <a:r>
              <a:rPr lang="en-GB" sz="2400" b="1" dirty="0">
                <a:latin typeface="Consolas" panose="020B0609020204030204" pitchFamily="49" charset="0"/>
              </a:rPr>
              <a:t>,ERROR_LINE()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b="1" dirty="0" err="1">
                <a:latin typeface="Consolas" panose="020B0609020204030204" pitchFamily="49" charset="0"/>
              </a:rPr>
              <a:t>ErrorLine</a:t>
            </a:r>
            <a:endParaRPr lang="en-GB" sz="2400" dirty="0">
              <a:latin typeface="Consolas" panose="020B0609020204030204" pitchFamily="49" charset="0"/>
            </a:endParaRPr>
          </a:p>
          <a:p>
            <a:r>
              <a:rPr lang="en-GB" sz="2400" dirty="0">
                <a:latin typeface="Consolas" panose="020B0609020204030204" pitchFamily="49" charset="0"/>
              </a:rPr>
              <a:t>        </a:t>
            </a:r>
            <a:r>
              <a:rPr lang="en-GB" sz="2400" b="1" dirty="0">
                <a:latin typeface="Consolas" panose="020B0609020204030204" pitchFamily="49" charset="0"/>
              </a:rPr>
              <a:t>,ERROR_MESSAGE()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  <a:r>
              <a:rPr lang="en-GB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400" b="1" dirty="0" err="1">
                <a:latin typeface="Consolas" panose="020B0609020204030204" pitchFamily="49" charset="0"/>
              </a:rPr>
              <a:t>ErrorMessage</a:t>
            </a:r>
            <a:r>
              <a:rPr lang="en-GB" sz="2400" dirty="0">
                <a:latin typeface="Consolas" panose="020B0609020204030204" pitchFamily="49" charset="0"/>
              </a:rPr>
              <a:t>;</a:t>
            </a:r>
            <a:endParaRPr lang="en-GB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END CATCH  </a:t>
            </a:r>
          </a:p>
          <a:p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GO</a:t>
            </a:r>
            <a:endParaRPr lang="en-US" sz="2400" b="1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8087E6F-E045-4BA2-BFCC-F02F1B3798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38551142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Stored Procedures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Stored Procedures with Parameters</a:t>
            </a:r>
          </a:p>
          <a:p>
            <a:pPr marL="444500" indent="-444500">
              <a:lnSpc>
                <a:spcPct val="100000"/>
              </a:lnSpc>
              <a:buFontTx/>
              <a:buAutoNum type="arabicPeriod"/>
            </a:pPr>
            <a:r>
              <a:rPr lang="en-US" sz="3200" dirty="0"/>
              <a:t>Error Handling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of Contents	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F468F4E-63CB-486D-A8C3-5104A6CEE55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283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Error Handling</a:t>
            </a:r>
            <a:endParaRPr lang="bg-BG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7FA011B-CBDB-4250-90F4-5311157D582F}"/>
              </a:ext>
            </a:extLst>
          </p:cNvPr>
          <p:cNvSpPr txBox="1">
            <a:spLocks noChangeArrowheads="1"/>
          </p:cNvSpPr>
          <p:nvPr/>
        </p:nvSpPr>
        <p:spPr>
          <a:xfrm>
            <a:off x="190402" y="1196125"/>
            <a:ext cx="11818096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@@ERROR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Returns 0 if the previous Transact-SQL statement encountered </a:t>
            </a:r>
            <a:br>
              <a:rPr lang="en-US" dirty="0"/>
            </a:br>
            <a:r>
              <a:rPr lang="en-US" dirty="0"/>
              <a:t>no errors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Returns an error number if the previous statement encountered an error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@@ERROR </a:t>
            </a:r>
            <a:r>
              <a:rPr lang="en-US" dirty="0"/>
              <a:t>is cleared and reset on each statement executed, </a:t>
            </a:r>
            <a:br>
              <a:rPr lang="en-US" dirty="0"/>
            </a:br>
            <a:r>
              <a:rPr lang="en-US" dirty="0"/>
              <a:t>check it immediately following the statement being verified, or </a:t>
            </a:r>
            <a:br>
              <a:rPr lang="en-US" dirty="0"/>
            </a:br>
            <a:r>
              <a:rPr lang="en-US" dirty="0"/>
              <a:t>save it to a local variable that can be checked later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C5BA2A9-D5C2-4C3D-AACD-8388743CCF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360107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192001" y="1151122"/>
            <a:ext cx="11804822" cy="557035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alt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en-US" dirty="0"/>
              <a:t>Create a procedure that assigns projects to an employee</a:t>
            </a:r>
          </a:p>
          <a:p>
            <a:pPr lvl="1"/>
            <a:r>
              <a:rPr lang="en-US" altLang="en-US" dirty="0"/>
              <a:t>If the employee has more than 3 projects, throw an exception </a:t>
            </a:r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Employees with Three Projects</a:t>
            </a:r>
            <a:endParaRPr lang="bg-BG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788515887"/>
              </p:ext>
            </p:extLst>
          </p:nvPr>
        </p:nvGraphicFramePr>
        <p:xfrm>
          <a:off x="1775928" y="2778578"/>
          <a:ext cx="8875712" cy="2914971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4437856">
                  <a:extLst>
                    <a:ext uri="{9D8B030D-6E8A-4147-A177-3AD203B41FA5}">
                      <a16:colId xmlns:a16="http://schemas.microsoft.com/office/drawing/2014/main" val="1904328671"/>
                    </a:ext>
                  </a:extLst>
                </a:gridCol>
                <a:gridCol w="4437856">
                  <a:extLst>
                    <a:ext uri="{9D8B030D-6E8A-4147-A177-3AD203B41FA5}">
                      <a16:colId xmlns:a16="http://schemas.microsoft.com/office/drawing/2014/main" val="4248995314"/>
                    </a:ext>
                  </a:extLst>
                </a:gridCol>
              </a:tblGrid>
              <a:tr h="396206">
                <a:tc>
                  <a:txBody>
                    <a:bodyPr/>
                    <a:lstStyle/>
                    <a:p>
                      <a:r>
                        <a:rPr lang="en-US" sz="2200" noProof="1">
                          <a:solidFill>
                            <a:schemeClr val="tx1"/>
                          </a:solidFill>
                          <a:effectLst/>
                        </a:rPr>
                        <a:t>EmployeeID</a:t>
                      </a:r>
                    </a:p>
                  </a:txBody>
                  <a:tcPr marL="91432" marR="91432" marT="30463" marB="30463"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noProof="1">
                          <a:solidFill>
                            <a:schemeClr val="tx1"/>
                          </a:solidFill>
                          <a:effectLst/>
                        </a:rPr>
                        <a:t>ProjectID</a:t>
                      </a:r>
                    </a:p>
                  </a:txBody>
                  <a:tcPr marL="91432" marR="91432" marT="30463" marB="30463"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7964969"/>
                  </a:ext>
                </a:extLst>
              </a:tr>
              <a:tr h="503753">
                <a:tc>
                  <a:txBody>
                    <a:bodyPr/>
                    <a:lstStyle/>
                    <a:p>
                      <a:r>
                        <a:rPr lang="en-US" sz="2900" dirty="0">
                          <a:effectLst/>
                        </a:rPr>
                        <a:t>1</a:t>
                      </a:r>
                      <a:endParaRPr lang="bg-BG" sz="29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32" marR="91432" marT="30463" marB="30463"/>
                </a:tc>
                <a:tc>
                  <a:txBody>
                    <a:bodyPr/>
                    <a:lstStyle/>
                    <a:p>
                      <a:r>
                        <a:rPr lang="en-US" sz="2900" dirty="0">
                          <a:effectLst/>
                        </a:rPr>
                        <a:t>5</a:t>
                      </a:r>
                      <a:endParaRPr lang="bg-BG" sz="29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32" marR="91432" marT="30463" marB="30463"/>
                </a:tc>
                <a:extLst>
                  <a:ext uri="{0D108BD9-81ED-4DB2-BD59-A6C34878D82A}">
                    <a16:rowId xmlns:a16="http://schemas.microsoft.com/office/drawing/2014/main" val="2555094482"/>
                  </a:ext>
                </a:extLst>
              </a:tr>
              <a:tr h="503753">
                <a:tc>
                  <a:txBody>
                    <a:bodyPr/>
                    <a:lstStyle/>
                    <a:p>
                      <a:r>
                        <a:rPr lang="en-US" sz="2900" dirty="0">
                          <a:effectLst/>
                        </a:rPr>
                        <a:t>1</a:t>
                      </a:r>
                      <a:endParaRPr lang="bg-BG" sz="29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32" marR="91432" marT="30463" marB="30463"/>
                </a:tc>
                <a:tc>
                  <a:txBody>
                    <a:bodyPr/>
                    <a:lstStyle/>
                    <a:p>
                      <a:r>
                        <a:rPr lang="en-US" sz="2900" dirty="0">
                          <a:effectLst/>
                        </a:rPr>
                        <a:t>6</a:t>
                      </a:r>
                      <a:endParaRPr lang="bg-BG" sz="29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32" marR="91432" marT="30463" marB="30463"/>
                </a:tc>
                <a:extLst>
                  <a:ext uri="{0D108BD9-81ED-4DB2-BD59-A6C34878D82A}">
                    <a16:rowId xmlns:a16="http://schemas.microsoft.com/office/drawing/2014/main" val="3959265627"/>
                  </a:ext>
                </a:extLst>
              </a:tr>
              <a:tr h="503753">
                <a:tc>
                  <a:txBody>
                    <a:bodyPr/>
                    <a:lstStyle/>
                    <a:p>
                      <a:r>
                        <a:rPr lang="en-US" sz="2900" dirty="0">
                          <a:effectLst/>
                        </a:rPr>
                        <a:t>2</a:t>
                      </a:r>
                      <a:endParaRPr lang="bg-BG" sz="29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32" marR="91432" marT="30463" marB="30463"/>
                </a:tc>
                <a:tc>
                  <a:txBody>
                    <a:bodyPr/>
                    <a:lstStyle/>
                    <a:p>
                      <a:r>
                        <a:rPr lang="en-US" sz="2900" dirty="0">
                          <a:effectLst/>
                        </a:rPr>
                        <a:t>6</a:t>
                      </a:r>
                      <a:endParaRPr lang="bg-BG" sz="29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32" marR="91432" marT="30463" marB="30463"/>
                </a:tc>
                <a:extLst>
                  <a:ext uri="{0D108BD9-81ED-4DB2-BD59-A6C34878D82A}">
                    <a16:rowId xmlns:a16="http://schemas.microsoft.com/office/drawing/2014/main" val="3621730824"/>
                  </a:ext>
                </a:extLst>
              </a:tr>
              <a:tr h="503753">
                <a:tc>
                  <a:txBody>
                    <a:bodyPr/>
                    <a:lstStyle/>
                    <a:p>
                      <a:r>
                        <a:rPr lang="en-US" sz="2900" dirty="0">
                          <a:effectLst/>
                        </a:rPr>
                        <a:t>2</a:t>
                      </a:r>
                      <a:endParaRPr lang="bg-BG" sz="29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32" marR="91432" marT="30463" marB="30463"/>
                </a:tc>
                <a:tc>
                  <a:txBody>
                    <a:bodyPr/>
                    <a:lstStyle/>
                    <a:p>
                      <a:r>
                        <a:rPr lang="en-US" sz="2900" dirty="0">
                          <a:effectLst/>
                        </a:rPr>
                        <a:t>7</a:t>
                      </a:r>
                      <a:endParaRPr lang="bg-BG" sz="29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32" marR="91432" marT="30463" marB="30463"/>
                </a:tc>
                <a:extLst>
                  <a:ext uri="{0D108BD9-81ED-4DB2-BD59-A6C34878D82A}">
                    <a16:rowId xmlns:a16="http://schemas.microsoft.com/office/drawing/2014/main" val="2511813206"/>
                  </a:ext>
                </a:extLst>
              </a:tr>
              <a:tr h="503753">
                <a:tc>
                  <a:txBody>
                    <a:bodyPr/>
                    <a:lstStyle/>
                    <a:p>
                      <a:r>
                        <a:rPr lang="en-US" sz="2900" dirty="0">
                          <a:effectLst/>
                        </a:rPr>
                        <a:t>2</a:t>
                      </a:r>
                      <a:endParaRPr lang="bg-BG" sz="29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32" marR="91432" marT="30463" marB="30463"/>
                </a:tc>
                <a:tc>
                  <a:txBody>
                    <a:bodyPr/>
                    <a:lstStyle/>
                    <a:p>
                      <a:r>
                        <a:rPr lang="en-US" sz="2900" dirty="0">
                          <a:effectLst/>
                        </a:rPr>
                        <a:t>8</a:t>
                      </a:r>
                      <a:endParaRPr lang="bg-BG" sz="29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32" marR="91432" marT="30463" marB="30463"/>
                </a:tc>
                <a:extLst>
                  <a:ext uri="{0D108BD9-81ED-4DB2-BD59-A6C34878D82A}">
                    <a16:rowId xmlns:a16="http://schemas.microsoft.com/office/drawing/2014/main" val="2049470357"/>
                  </a:ext>
                </a:extLst>
              </a:tr>
            </a:tbl>
          </a:graphicData>
        </a:graphic>
      </p:graphicFrame>
      <p:sp>
        <p:nvSpPr>
          <p:cNvPr id="9" name="Slide Number">
            <a:extLst>
              <a:ext uri="{FF2B5EF4-FFF2-40B4-BE49-F238E27FC236}">
                <a16:creationId xmlns:a16="http://schemas.microsoft.com/office/drawing/2014/main" id="{D3A3E200-2AD0-4E4B-B9A9-D633691CE4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30619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4" name="Rectangle 4"/>
          <p:cNvSpPr>
            <a:spLocks noChangeArrowheads="1"/>
          </p:cNvSpPr>
          <p:nvPr/>
        </p:nvSpPr>
        <p:spPr bwMode="auto">
          <a:xfrm>
            <a:off x="765023" y="1620039"/>
            <a:ext cx="10058401" cy="46500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CREATE PROCEDURE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udp_AssignProject</a:t>
            </a:r>
            <a:r>
              <a:rPr lang="en-US" sz="2400" b="1" noProof="1">
                <a:latin typeface="Consolas" panose="020B0609020204030204" pitchFamily="49" charset="0"/>
              </a:rPr>
              <a:t> </a:t>
            </a:r>
            <a:br>
              <a:rPr lang="en-US" sz="2400" b="1" noProof="1">
                <a:latin typeface="Consolas" panose="020B0609020204030204" pitchFamily="49" charset="0"/>
              </a:rPr>
            </a:br>
            <a:r>
              <a:rPr lang="en-US" sz="2400" b="1" noProof="1">
                <a:latin typeface="Consolas" panose="020B0609020204030204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@EmployeeID INT, @ProjectID INT</a:t>
            </a:r>
            <a:r>
              <a:rPr lang="en-US" sz="2400" b="1" noProof="1">
                <a:latin typeface="Consolas" panose="020B0609020204030204" pitchFamily="49" charset="0"/>
              </a:rPr>
              <a:t>)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AS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BEGIN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DECLARE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@maxEmployeeProjectsCount INT = 3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DECLARE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@employeeProjectsCount INT</a:t>
            </a:r>
          </a:p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SET @employeeProjectsCount </a:t>
            </a:r>
            <a:r>
              <a:rPr lang="en-US" sz="2400" b="1" noProof="1">
                <a:latin typeface="Consolas" panose="020B0609020204030204" pitchFamily="49" charset="0"/>
              </a:rPr>
              <a:t>= 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(SELECT COUNT(*) 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 FROM [dbo].[EmployeesProjects] AS ep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 WHERE ep.EmployeeId = @EmployeeID)</a:t>
            </a:r>
            <a:endParaRPr lang="bg-BG" sz="2400" b="1" noProof="1">
              <a:latin typeface="Consolas" panose="020B0609020204030204" pitchFamily="49" charset="0"/>
            </a:endParaRPr>
          </a:p>
          <a:p>
            <a:r>
              <a:rPr lang="bg-BG" sz="2400" b="1" noProof="1">
                <a:latin typeface="Consolas" panose="020B0609020204030204" pitchFamily="49" charset="0"/>
              </a:rPr>
              <a:t>   --</a:t>
            </a:r>
            <a:r>
              <a:rPr lang="en-US" sz="2400" b="1" noProof="1">
                <a:latin typeface="Consolas" panose="020B0609020204030204" pitchFamily="49" charset="0"/>
              </a:rPr>
              <a:t>INSERT NEW DATA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Solution: Employees with Three Projects (1)</a:t>
            </a:r>
            <a:endParaRPr lang="bg-BG" dirty="0"/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4279859" y="1132224"/>
            <a:ext cx="2626141" cy="510778"/>
          </a:xfrm>
          <a:prstGeom prst="wedgeRoundRectCallout">
            <a:avLst>
              <a:gd name="adj1" fmla="val -30893"/>
              <a:gd name="adj2" fmla="val 6275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Procedure Name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468243" y="2500635"/>
            <a:ext cx="2111375" cy="549330"/>
          </a:xfrm>
          <a:prstGeom prst="wedgeRoundRectCallout">
            <a:avLst>
              <a:gd name="adj1" fmla="val -62625"/>
              <a:gd name="adj2" fmla="val -3437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Parameters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591000" y="3945085"/>
            <a:ext cx="2916423" cy="510778"/>
          </a:xfrm>
          <a:prstGeom prst="wedgeRoundRectCallout">
            <a:avLst>
              <a:gd name="adj1" fmla="val -36035"/>
              <a:gd name="adj2" fmla="val -7742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Declare Variables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52E7DC75-8146-4FF3-8CD8-5EC8EAF7B4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284244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Solution: Employees with Three Projects (2)</a:t>
            </a:r>
            <a:endParaRPr lang="bg-BG" dirty="0"/>
          </a:p>
        </p:txBody>
      </p:sp>
      <p:sp>
        <p:nvSpPr>
          <p:cNvPr id="476164" name="Rectangle 4"/>
          <p:cNvSpPr>
            <a:spLocks noChangeArrowheads="1"/>
          </p:cNvSpPr>
          <p:nvPr/>
        </p:nvSpPr>
        <p:spPr bwMode="auto">
          <a:xfrm>
            <a:off x="516000" y="2304000"/>
            <a:ext cx="11353798" cy="317276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IF</a:t>
            </a:r>
            <a:r>
              <a:rPr lang="en-US" sz="2400" b="1" noProof="1">
                <a:latin typeface="Consolas" panose="020B0609020204030204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@employeeProjectsCount &gt;= @maxEmployeeProjectsCount</a:t>
            </a:r>
            <a:r>
              <a:rPr lang="en-US" sz="2400" b="1" noProof="1">
                <a:latin typeface="Consolas" panose="020B0609020204030204" pitchFamily="49" charset="0"/>
              </a:rPr>
              <a:t>)</a:t>
            </a:r>
          </a:p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BEGIN</a:t>
            </a:r>
          </a:p>
          <a:p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   THROW 50001</a:t>
            </a:r>
            <a:r>
              <a:rPr lang="en-US" sz="2400" b="1" dirty="0">
                <a:latin typeface="Consolas" panose="020B0609020204030204" pitchFamily="49" charset="0"/>
              </a:rPr>
              <a:t>, </a:t>
            </a:r>
            <a:r>
              <a:rPr lang="en-US" sz="2400" b="1" noProof="1">
                <a:latin typeface="Consolas" panose="020B0609020204030204" pitchFamily="49" charset="0"/>
              </a:rPr>
              <a:t>'The employee has too many projects!'</a:t>
            </a:r>
            <a:r>
              <a:rPr lang="en-US" sz="2400" b="1" dirty="0">
                <a:latin typeface="Consolas" panose="020B0609020204030204" pitchFamily="49" charset="0"/>
              </a:rPr>
              <a:t>, 1;</a:t>
            </a:r>
            <a:endParaRPr lang="en-US" sz="2400" b="1" noProof="1">
              <a:latin typeface="Consolas" panose="020B0609020204030204" pitchFamily="49" charset="0"/>
            </a:endParaRPr>
          </a:p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END</a:t>
            </a:r>
            <a:endParaRPr lang="bg-BG" sz="2400" b="1" noProof="1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bg-BG" sz="2400" b="1" noProof="1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INSERT</a:t>
            </a:r>
            <a:r>
              <a:rPr lang="en-US" sz="2400" b="1" noProof="1">
                <a:latin typeface="Consolas" panose="020B0609020204030204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INTO</a:t>
            </a:r>
            <a:r>
              <a:rPr lang="en-US" sz="2400" b="1" noProof="1">
                <a:latin typeface="Consolas" panose="020B0609020204030204" pitchFamily="49" charset="0"/>
              </a:rPr>
              <a:t> [dbo].[EmployeesProjects]</a:t>
            </a:r>
            <a:br>
              <a:rPr lang="en-US" sz="2400" b="1" noProof="1">
                <a:latin typeface="Consolas" panose="020B0609020204030204" pitchFamily="49" charset="0"/>
              </a:rPr>
            </a:br>
            <a:r>
              <a:rPr lang="en-US" sz="2400" b="1" noProof="1">
                <a:latin typeface="Consolas" panose="020B0609020204030204" pitchFamily="49" charset="0"/>
              </a:rPr>
              <a:t>  (EmployeeID, ProjectID)</a:t>
            </a:r>
            <a:br>
              <a:rPr lang="en-US" sz="2400" b="1" noProof="1">
                <a:latin typeface="Consolas" panose="020B0609020204030204" pitchFamily="49" charset="0"/>
              </a:rPr>
            </a:b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VALUES</a:t>
            </a:r>
            <a:r>
              <a:rPr lang="en-US" sz="2400" b="1" noProof="1">
                <a:latin typeface="Consolas" panose="020B0609020204030204" pitchFamily="49" charset="0"/>
              </a:rPr>
              <a:t> 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@EmployeeID</a:t>
            </a:r>
            <a:r>
              <a:rPr lang="en-US" sz="2400" b="1" noProof="1"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@ProjectID</a:t>
            </a:r>
            <a:r>
              <a:rPr lang="en-US" sz="2400" b="1" noProof="1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7446000" y="3886297"/>
            <a:ext cx="2967878" cy="510778"/>
          </a:xfrm>
          <a:prstGeom prst="wedgeRoundRectCallout">
            <a:avLst>
              <a:gd name="adj1" fmla="val -32137"/>
              <a:gd name="adj2" fmla="val -7474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Throw Exception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B1DA02F5-5D25-4D1E-8C72-AB84AB3530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55468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6" y="1456911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 dirty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45613" y="1664770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915" marR="0" lvl="0" indent="-456915" algn="l" defTabSz="1218438" rtl="0" eaLnBrk="1" fontAlgn="auto" latinLnBrk="1" hangingPunct="1">
              <a:lnSpc>
                <a:spcPct val="100000"/>
              </a:lnSpc>
              <a:spcBef>
                <a:spcPts val="138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58775" marR="0" lvl="0" indent="-358775" algn="l" defTabSz="1218438" rtl="0" eaLnBrk="1" fontAlgn="auto" latinLnBrk="1" hangingPunct="1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3200" b="1" i="0" u="none" strike="noStrike" kern="120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65416" y="1716562"/>
            <a:ext cx="8134358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Stored Procedures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dirty="0">
                <a:solidFill>
                  <a:schemeClr val="bg2"/>
                </a:solidFill>
              </a:rPr>
              <a:t>allow us to save time by</a:t>
            </a:r>
          </a:p>
          <a:p>
            <a:pPr marL="914400" lvl="1" indent="-45720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</a:rPr>
              <a:t>Shortening code</a:t>
            </a:r>
          </a:p>
          <a:p>
            <a:pPr marL="914400" lvl="1" indent="-457200">
              <a:lnSpc>
                <a:spcPct val="100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2"/>
                </a:solidFill>
              </a:rPr>
              <a:t>Simplifying complex tasks</a:t>
            </a:r>
          </a:p>
          <a:p>
            <a:pPr marL="914400" lvl="1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2"/>
              </a:solidFill>
            </a:endParaRPr>
          </a:p>
          <a:p>
            <a:pPr marL="914400" lvl="1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965650" y="3276641"/>
            <a:ext cx="5475428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CREATE PROC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b="1" noProof="1">
                <a:solidFill>
                  <a:schemeClr val="bg2"/>
                </a:solidFill>
                <a:latin typeface="Consolas" panose="020B0609020204030204" pitchFamily="49" charset="0"/>
              </a:rPr>
              <a:t>usp_ProcedureName</a:t>
            </a:r>
          </a:p>
          <a:p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AS</a:t>
            </a:r>
            <a:r>
              <a:rPr lang="en-US" sz="2400" b="1" noProof="1">
                <a:solidFill>
                  <a:schemeClr val="bg2"/>
                </a:solidFill>
                <a:latin typeface="Consolas" panose="020B0609020204030204" pitchFamily="49" charset="0"/>
              </a:rPr>
              <a:t> …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3FE99BE5-2611-49DE-B637-7D51CEDA01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2359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976171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CB0ED47-6CF8-4159-9E3A-FF47DF62AD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95972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softuni.org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9A21665-0E33-4B70-B1ED-922B50F92EB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509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724" y="1220449"/>
            <a:ext cx="2781925" cy="278192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2E7F66A-0C5E-4968-97F1-0F953DBE971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Stored Procedures</a:t>
            </a:r>
          </a:p>
        </p:txBody>
      </p:sp>
    </p:spTree>
    <p:extLst>
      <p:ext uri="{BB962C8B-B14F-4D97-AF65-F5344CB8AC3E}">
        <p14:creationId xmlns:p14="http://schemas.microsoft.com/office/powerpoint/2010/main" val="2718529835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5" name="Rectangle 3"/>
          <p:cNvSpPr>
            <a:spLocks noGrp="1" noChangeArrowheads="1"/>
          </p:cNvSpPr>
          <p:nvPr>
            <p:ph idx="10"/>
          </p:nvPr>
        </p:nvSpPr>
        <p:spPr>
          <a:xfrm>
            <a:off x="190402" y="1196124"/>
            <a:ext cx="11818096" cy="5561126"/>
          </a:xfrm>
        </p:spPr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altLang="en-US" b="1" dirty="0">
                <a:solidFill>
                  <a:schemeClr val="bg1"/>
                </a:solidFill>
              </a:rPr>
              <a:t>Stored procedures</a:t>
            </a:r>
            <a:r>
              <a:rPr lang="en-US" altLang="en-US" dirty="0"/>
              <a:t> are </a:t>
            </a:r>
            <a:r>
              <a:rPr lang="en-US" altLang="en-US" b="1" dirty="0">
                <a:solidFill>
                  <a:schemeClr val="bg1"/>
                </a:solidFill>
              </a:rPr>
              <a:t>named sequences </a:t>
            </a:r>
            <a:r>
              <a:rPr lang="en-US" altLang="en-US" dirty="0"/>
              <a:t>of </a:t>
            </a:r>
            <a:r>
              <a:rPr lang="en-US" altLang="en-US" b="1" dirty="0">
                <a:solidFill>
                  <a:schemeClr val="bg1"/>
                </a:solidFill>
              </a:rPr>
              <a:t>T-SQL statements</a:t>
            </a:r>
            <a:r>
              <a:rPr lang="bg-BG" altLang="en-US" dirty="0"/>
              <a:t>.</a:t>
            </a:r>
            <a:endParaRPr lang="en-US" alt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Encapsulate</a:t>
            </a:r>
            <a:r>
              <a:rPr lang="en-US" dirty="0"/>
              <a:t> repetitive program </a:t>
            </a:r>
            <a:r>
              <a:rPr lang="en-US" b="1" dirty="0">
                <a:solidFill>
                  <a:schemeClr val="bg1"/>
                </a:solidFill>
              </a:rPr>
              <a:t>logic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Can </a:t>
            </a:r>
            <a:r>
              <a:rPr lang="en-US" b="1" dirty="0">
                <a:solidFill>
                  <a:schemeClr val="bg1"/>
                </a:solidFill>
              </a:rPr>
              <a:t>accept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input parameters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Can </a:t>
            </a:r>
            <a:r>
              <a:rPr lang="en-US" b="1" dirty="0">
                <a:solidFill>
                  <a:schemeClr val="bg1"/>
                </a:solidFill>
              </a:rPr>
              <a:t>return output results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Benefits</a:t>
            </a:r>
            <a:r>
              <a:rPr lang="en-US" dirty="0"/>
              <a:t> of stored procedures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Share</a:t>
            </a:r>
            <a:r>
              <a:rPr lang="en-US" dirty="0"/>
              <a:t> application logic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Improved </a:t>
            </a:r>
            <a:r>
              <a:rPr lang="en-US" b="1" dirty="0">
                <a:solidFill>
                  <a:schemeClr val="bg1"/>
                </a:solidFill>
              </a:rPr>
              <a:t>performance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Reduced</a:t>
            </a:r>
            <a:r>
              <a:rPr lang="en-US" dirty="0"/>
              <a:t> network </a:t>
            </a:r>
            <a:r>
              <a:rPr lang="en-US" b="1" dirty="0">
                <a:solidFill>
                  <a:schemeClr val="bg1"/>
                </a:solidFill>
              </a:rPr>
              <a:t>traffic</a:t>
            </a:r>
          </a:p>
          <a:p>
            <a:pPr lvl="1"/>
            <a:r>
              <a:rPr lang="en-US" dirty="0"/>
              <a:t>They can be used as a </a:t>
            </a:r>
            <a:r>
              <a:rPr lang="en-US" b="1" dirty="0">
                <a:solidFill>
                  <a:schemeClr val="bg1"/>
                </a:solidFill>
              </a:rPr>
              <a:t>security</a:t>
            </a:r>
            <a:r>
              <a:rPr lang="en-US" dirty="0"/>
              <a:t> mechanism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Stored Procedures?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50DE31D-BF63-4028-B265-310C91E23C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140945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4115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5" name="Rectangle 3"/>
          <p:cNvSpPr>
            <a:spLocks noGrp="1" noChangeArrowheads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User-defined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Can be created in a </a:t>
            </a:r>
            <a:r>
              <a:rPr lang="en-US" b="1" dirty="0">
                <a:solidFill>
                  <a:schemeClr val="bg1"/>
                </a:solidFill>
              </a:rPr>
              <a:t>user-defined database </a:t>
            </a:r>
            <a:r>
              <a:rPr lang="en-US" dirty="0"/>
              <a:t>or in all system </a:t>
            </a:r>
            <a:br>
              <a:rPr lang="en-US" dirty="0"/>
            </a:br>
            <a:r>
              <a:rPr lang="en-US" dirty="0"/>
              <a:t>databases except the </a:t>
            </a:r>
            <a:r>
              <a:rPr lang="en-US" b="1" dirty="0">
                <a:solidFill>
                  <a:schemeClr val="bg1"/>
                </a:solidFill>
              </a:rPr>
              <a:t>Resource</a:t>
            </a:r>
            <a:r>
              <a:rPr lang="en-US" dirty="0"/>
              <a:t> database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Can be developed in either </a:t>
            </a:r>
            <a:r>
              <a:rPr lang="en-US" b="1" dirty="0">
                <a:solidFill>
                  <a:schemeClr val="bg1"/>
                </a:solidFill>
              </a:rPr>
              <a:t>Transact-SQL</a:t>
            </a:r>
            <a:r>
              <a:rPr lang="en-US" dirty="0"/>
              <a:t> or as a reference to a </a:t>
            </a:r>
            <a:r>
              <a:rPr lang="en-US" b="1" dirty="0">
                <a:solidFill>
                  <a:schemeClr val="bg1"/>
                </a:solidFill>
              </a:rPr>
              <a:t>Microsoft .NET Framework </a:t>
            </a:r>
            <a:r>
              <a:rPr lang="en-US" dirty="0"/>
              <a:t>method</a:t>
            </a: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Temporary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 form of user-defined procedures stored in </a:t>
            </a:r>
            <a:r>
              <a:rPr lang="en-US" b="1" dirty="0">
                <a:solidFill>
                  <a:schemeClr val="bg1"/>
                </a:solidFill>
              </a:rPr>
              <a:t>tempdb</a:t>
            </a:r>
          </a:p>
        </p:txBody>
      </p:sp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Stored Procedures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F131443-2773-4E5C-874B-4ADB0542D9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325615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3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altLang="en-US" dirty="0"/>
              <a:t>Syntax: </a:t>
            </a:r>
            <a:r>
              <a:rPr lang="en-US" altLang="en-US" b="1" dirty="0">
                <a:solidFill>
                  <a:schemeClr val="bg1"/>
                </a:solidFill>
              </a:rPr>
              <a:t>CREATE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b="1" dirty="0">
                <a:solidFill>
                  <a:schemeClr val="bg1"/>
                </a:solidFill>
              </a:rPr>
              <a:t>PROCEDURE</a:t>
            </a:r>
            <a:r>
              <a:rPr lang="en-US" altLang="en-US" dirty="0">
                <a:solidFill>
                  <a:schemeClr val="bg1"/>
                </a:solidFill>
              </a:rPr>
              <a:t> </a:t>
            </a:r>
            <a:r>
              <a:rPr lang="en-US" altLang="en-US" dirty="0"/>
              <a:t>… </a:t>
            </a:r>
            <a:r>
              <a:rPr lang="en-US" altLang="en-US" b="1" dirty="0">
                <a:solidFill>
                  <a:schemeClr val="bg1"/>
                </a:solidFill>
              </a:rPr>
              <a:t>AS</a:t>
            </a:r>
            <a:r>
              <a:rPr lang="en-US" altLang="en-US" dirty="0"/>
              <a:t> …</a:t>
            </a:r>
          </a:p>
          <a:p>
            <a:r>
              <a:rPr lang="en-US" altLang="en-US" dirty="0"/>
              <a:t>Example:</a:t>
            </a:r>
          </a:p>
        </p:txBody>
      </p:sp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Creating Stored Procedures</a:t>
            </a:r>
            <a:endParaRPr lang="bg-BG" dirty="0"/>
          </a:p>
        </p:txBody>
      </p:sp>
      <p:sp>
        <p:nvSpPr>
          <p:cNvPr id="476164" name="Rectangle 4"/>
          <p:cNvSpPr>
            <a:spLocks noChangeArrowheads="1"/>
          </p:cNvSpPr>
          <p:nvPr/>
        </p:nvSpPr>
        <p:spPr bwMode="auto">
          <a:xfrm>
            <a:off x="1141412" y="2582882"/>
            <a:ext cx="10136188" cy="354209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USE </a:t>
            </a:r>
            <a:r>
              <a:rPr lang="en-GB" sz="2400" b="1" noProof="1">
                <a:latin typeface="Consolas" panose="020B0609020204030204" pitchFamily="49" charset="0"/>
              </a:rPr>
              <a:t>SoftUni</a:t>
            </a:r>
            <a:endParaRPr lang="en-US" sz="2400" b="1" noProof="1">
              <a:latin typeface="Consolas" panose="020B0609020204030204" pitchFamily="49" charset="0"/>
            </a:endParaRPr>
          </a:p>
          <a:p>
            <a:r>
              <a:rPr lang="en-US" sz="2400" b="1" noProof="1">
                <a:latin typeface="Consolas" panose="020B0609020204030204" pitchFamily="49" charset="0"/>
              </a:rPr>
              <a:t>GO</a:t>
            </a:r>
          </a:p>
          <a:p>
            <a:endParaRPr lang="en-US" sz="24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CREATE PROC </a:t>
            </a:r>
            <a:r>
              <a:rPr lang="en-US" sz="2400" b="1" noProof="1">
                <a:latin typeface="Consolas" panose="020B0609020204030204" pitchFamily="49" charset="0"/>
              </a:rPr>
              <a:t>dbo.usp_SelectEmployeesBySeniority </a:t>
            </a:r>
            <a:endParaRPr lang="bg-BG" sz="2400" b="1" noProof="1">
              <a:latin typeface="Consolas" panose="020B0609020204030204" pitchFamily="49" charset="0"/>
            </a:endParaRPr>
          </a:p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</a:p>
          <a:p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noProof="1">
                <a:latin typeface="Consolas" panose="020B0609020204030204" pitchFamily="49" charset="0"/>
              </a:rPr>
              <a:t>SELECT * 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  FROM Employees</a:t>
            </a:r>
          </a:p>
          <a:p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noProof="1">
                <a:latin typeface="Consolas" panose="020B0609020204030204" pitchFamily="49" charset="0"/>
              </a:rPr>
              <a:t>WHERE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DATEDIFF(Year, HireDate, GETDATE()) &gt; 20</a:t>
            </a:r>
          </a:p>
          <a:p>
            <a:r>
              <a:rPr lang="en-US" sz="2400" b="1" noProof="1">
                <a:latin typeface="Consolas" panose="020B0609020204030204" pitchFamily="49" charset="0"/>
              </a:rPr>
              <a:t>GO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887723" y="3004792"/>
            <a:ext cx="2428964" cy="510778"/>
          </a:xfrm>
          <a:prstGeom prst="wedgeRoundRectCallout">
            <a:avLst>
              <a:gd name="adj1" fmla="val -39986"/>
              <a:gd name="adj2" fmla="val 9765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Procedure Name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320601" y="4274432"/>
            <a:ext cx="2375851" cy="544286"/>
          </a:xfrm>
          <a:prstGeom prst="wedgeRoundRectCallout">
            <a:avLst>
              <a:gd name="adj1" fmla="val -45277"/>
              <a:gd name="adj2" fmla="val 10259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Procedure Logic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8667125C-90B5-4120-B02C-25B79DFA55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427737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1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9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Executing a stored procedure by </a:t>
            </a:r>
            <a:r>
              <a:rPr lang="en-US" b="1" dirty="0">
                <a:solidFill>
                  <a:schemeClr val="bg1"/>
                </a:solidFill>
              </a:rPr>
              <a:t>EXEC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Executing a stored procedure within an INSERT statement</a:t>
            </a:r>
            <a:endParaRPr lang="en-US" altLang="en-US" dirty="0"/>
          </a:p>
        </p:txBody>
      </p:sp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Executing Stored Procedures</a:t>
            </a:r>
            <a:endParaRPr lang="bg-BG" dirty="0"/>
          </a:p>
        </p:txBody>
      </p:sp>
      <p:sp>
        <p:nvSpPr>
          <p:cNvPr id="480260" name="Rectangle 4"/>
          <p:cNvSpPr>
            <a:spLocks noChangeArrowheads="1"/>
          </p:cNvSpPr>
          <p:nvPr/>
        </p:nvSpPr>
        <p:spPr bwMode="auto">
          <a:xfrm>
            <a:off x="2054224" y="1946961"/>
            <a:ext cx="6480176" cy="58744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EXEC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noProof="1">
                <a:latin typeface="Consolas" panose="020B0609020204030204" pitchFamily="49" charset="0"/>
              </a:rPr>
              <a:t>usp_SelectEmployeesBySeniority</a:t>
            </a:r>
          </a:p>
        </p:txBody>
      </p:sp>
      <p:sp>
        <p:nvSpPr>
          <p:cNvPr id="480261" name="Rectangle 5"/>
          <p:cNvSpPr>
            <a:spLocks noChangeArrowheads="1"/>
          </p:cNvSpPr>
          <p:nvPr/>
        </p:nvSpPr>
        <p:spPr bwMode="auto">
          <a:xfrm>
            <a:off x="2054224" y="3281804"/>
            <a:ext cx="6480176" cy="9567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INSERT INTO </a:t>
            </a:r>
            <a:r>
              <a:rPr lang="en-US" sz="2400" b="1" noProof="1">
                <a:latin typeface="Consolas" panose="020B0609020204030204" pitchFamily="49" charset="0"/>
              </a:rPr>
              <a:t>Customers</a:t>
            </a:r>
          </a:p>
          <a:p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EXEC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noProof="1">
                <a:latin typeface="Consolas" panose="020B0609020204030204" pitchFamily="49" charset="0"/>
              </a:rPr>
              <a:t>usp_SelectEmployeesBySeniority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59F2A826-A3EE-4432-82B8-F692845D96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858948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026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7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en-US" altLang="en-US" dirty="0"/>
              <a:t>Use the ALTER PROCEDURE statement</a:t>
            </a:r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Altering Stored Procedures</a:t>
            </a:r>
            <a:endParaRPr lang="bg-BG" dirty="0"/>
          </a:p>
        </p:txBody>
      </p:sp>
      <p:sp>
        <p:nvSpPr>
          <p:cNvPr id="477188" name="Rectangle 4"/>
          <p:cNvSpPr>
            <a:spLocks noChangeArrowheads="1"/>
          </p:cNvSpPr>
          <p:nvPr/>
        </p:nvSpPr>
        <p:spPr bwMode="auto">
          <a:xfrm>
            <a:off x="571500" y="2169000"/>
            <a:ext cx="11049000" cy="407833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USE</a:t>
            </a:r>
            <a:r>
              <a:rPr lang="en-GB" sz="2400" b="1" noProof="1">
                <a:latin typeface="Consolas" panose="020B0609020204030204" pitchFamily="49" charset="0"/>
              </a:rPr>
              <a:t> SoftUni</a:t>
            </a:r>
            <a:endParaRPr lang="en-US" sz="2400" b="1" noProof="1">
              <a:latin typeface="Consolas" panose="020B0609020204030204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GO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ALTER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PROC</a:t>
            </a: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usp_SelectEmployeesBySeniority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2400" b="1" noProof="1">
                <a:latin typeface="Consolas" panose="020B0609020204030204" pitchFamily="49" charset="0"/>
              </a:rPr>
              <a:t>SELECT FirstName, LastName, HireDate, 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    DATEDIFF(Year, HireDate, GETDATE()) as Years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  FROM Employees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  WHERE DATEDIFF(Year, HireDate, GETDATE()) &gt; 20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  ORDER BY HireDate</a:t>
            </a:r>
          </a:p>
          <a:p>
            <a:pPr>
              <a:lnSpc>
                <a:spcPct val="105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GO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168242" y="2509441"/>
            <a:ext cx="2692401" cy="510778"/>
          </a:xfrm>
          <a:prstGeom prst="wedgeRoundRectCallout">
            <a:avLst>
              <a:gd name="adj1" fmla="val -58585"/>
              <a:gd name="adj2" fmla="val 3943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Procedure Name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7CDCA4F-E5ED-4A48-99B2-F347179E73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563559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1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altLang="en-US" b="1" dirty="0">
                <a:solidFill>
                  <a:schemeClr val="bg1"/>
                </a:solidFill>
              </a:rPr>
              <a:t>DROP</a:t>
            </a:r>
            <a:r>
              <a:rPr lang="en-US" altLang="en-US" dirty="0"/>
              <a:t> </a:t>
            </a:r>
            <a:r>
              <a:rPr lang="en-US" altLang="en-US" b="1" dirty="0">
                <a:solidFill>
                  <a:schemeClr val="bg1"/>
                </a:solidFill>
              </a:rPr>
              <a:t>PROCEDURE</a:t>
            </a:r>
          </a:p>
          <a:p>
            <a:pPr>
              <a:buClr>
                <a:schemeClr val="tx1"/>
              </a:buClr>
            </a:pPr>
            <a:endParaRPr lang="en-US" alt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altLang="en-US" dirty="0"/>
              <a:t>You could </a:t>
            </a:r>
            <a:r>
              <a:rPr lang="en-US" altLang="en-US" b="1" dirty="0">
                <a:solidFill>
                  <a:schemeClr val="bg1"/>
                </a:solidFill>
              </a:rPr>
              <a:t>check</a:t>
            </a:r>
            <a:r>
              <a:rPr lang="en-US" altLang="en-US" dirty="0"/>
              <a:t> if any objects </a:t>
            </a:r>
            <a:r>
              <a:rPr lang="en-US" altLang="en-US" b="1" dirty="0">
                <a:solidFill>
                  <a:schemeClr val="bg1"/>
                </a:solidFill>
              </a:rPr>
              <a:t>depend</a:t>
            </a:r>
            <a:r>
              <a:rPr lang="en-US" altLang="en-US" dirty="0"/>
              <a:t> on the stored procedure by executing </a:t>
            </a:r>
            <a:r>
              <a:rPr lang="en-US" altLang="en-US" b="1" dirty="0">
                <a:solidFill>
                  <a:schemeClr val="bg1"/>
                </a:solidFill>
              </a:rPr>
              <a:t>the system stored procedure </a:t>
            </a:r>
            <a:r>
              <a:rPr lang="en-US" altLang="en-US" b="1" noProof="1">
                <a:solidFill>
                  <a:schemeClr val="bg1"/>
                </a:solidFill>
              </a:rPr>
              <a:t>sp_depends</a:t>
            </a:r>
          </a:p>
        </p:txBody>
      </p:sp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Dropping Stored Procedures</a:t>
            </a:r>
            <a:endParaRPr lang="bg-BG" dirty="0"/>
          </a:p>
        </p:txBody>
      </p:sp>
      <p:sp>
        <p:nvSpPr>
          <p:cNvPr id="478212" name="Rectangle 4"/>
          <p:cNvSpPr>
            <a:spLocks noChangeArrowheads="1"/>
          </p:cNvSpPr>
          <p:nvPr/>
        </p:nvSpPr>
        <p:spPr bwMode="auto">
          <a:xfrm>
            <a:off x="609600" y="2209801"/>
            <a:ext cx="9733613" cy="648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DROP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PROC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800" b="1" noProof="1">
                <a:latin typeface="Consolas" panose="020B0609020204030204" pitchFamily="49" charset="0"/>
              </a:rPr>
              <a:t>usp_SelectEmployeesBySeniority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09600" y="4881549"/>
            <a:ext cx="9733613" cy="64899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EXEC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sp_depends</a:t>
            </a:r>
            <a:r>
              <a:rPr lang="en-US" sz="28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2800" b="1" noProof="1">
                <a:latin typeface="Consolas" panose="020B0609020204030204" pitchFamily="49" charset="0"/>
              </a:rPr>
              <a:t>'usp_SelectEmployeesBySeniority'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AAE1A7D-28AE-467F-AD7B-1A4AE4315B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668179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8211" grpId="0" uiExpand="1" build="p"/>
      <p:bldP spid="6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8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296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3275</TotalTime>
  <Words>1488</Words>
  <Application>Microsoft Office PowerPoint</Application>
  <PresentationFormat>Widescreen</PresentationFormat>
  <Paragraphs>295</Paragraphs>
  <Slides>27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Consolas</vt:lpstr>
      <vt:lpstr>Wingdings</vt:lpstr>
      <vt:lpstr>Wingdings 2</vt:lpstr>
      <vt:lpstr>SoftUni</vt:lpstr>
      <vt:lpstr>Stored Procedures</vt:lpstr>
      <vt:lpstr>Table of Contents </vt:lpstr>
      <vt:lpstr>Stored Procedures</vt:lpstr>
      <vt:lpstr>What Are Stored Procedures?</vt:lpstr>
      <vt:lpstr>Types of Stored Procedures</vt:lpstr>
      <vt:lpstr>Creating Stored Procedures</vt:lpstr>
      <vt:lpstr>Executing Stored Procedures</vt:lpstr>
      <vt:lpstr>Altering Stored Procedures</vt:lpstr>
      <vt:lpstr>Dropping Stored Procedures</vt:lpstr>
      <vt:lpstr>Stored Procedures with Parameters</vt:lpstr>
      <vt:lpstr>Defining Parameterized Procedures</vt:lpstr>
      <vt:lpstr>Parameterized Stored Procedures – Example</vt:lpstr>
      <vt:lpstr>Passing Parameter Values</vt:lpstr>
      <vt:lpstr>Returning Values Using OUTPUT Parameters</vt:lpstr>
      <vt:lpstr>Returning Multiple Results</vt:lpstr>
      <vt:lpstr>Error Handling</vt:lpstr>
      <vt:lpstr>Error Throwing</vt:lpstr>
      <vt:lpstr>Error Handling</vt:lpstr>
      <vt:lpstr>Error Handling</vt:lpstr>
      <vt:lpstr>Error Handling</vt:lpstr>
      <vt:lpstr>Problem: Employees with Three Projects</vt:lpstr>
      <vt:lpstr>Solution: Employees with Three Projects (1)</vt:lpstr>
      <vt:lpstr>Solution: Employees with Three Projects (2)</vt:lpstr>
      <vt:lpstr>Summary</vt:lpstr>
      <vt:lpstr>Questions?</vt:lpstr>
      <vt:lpstr>License</vt:lpstr>
      <vt:lpstr>Trainings @ Software University (SoftUni)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Database-Programmability</dc:title>
  <dc:subject>Databases Basics - MS SQL Server -  Practical Trainer @ SoftUni</dc:subject>
  <dc:creator>Software University</dc:creator>
  <cp:keywords>Databases; SQL; programming; SoftUni; Software University; programming; software development; software engineering; course; database systems</cp:keywords>
  <dc:description>© SoftUni – https://softuni.org_x000d_
© Software University – https://softuni.bg_x000d_
_x000d_
Copyrighted document. Unauthorized copy, reproduction or use is not permitted.</dc:description>
  <cp:lastModifiedBy>Angel Georgiev</cp:lastModifiedBy>
  <cp:revision>10</cp:revision>
  <dcterms:created xsi:type="dcterms:W3CDTF">2018-05-23T13:08:44Z</dcterms:created>
  <dcterms:modified xsi:type="dcterms:W3CDTF">2021-09-03T08:16:47Z</dcterms:modified>
  <cp:category>db;databases;sql;programming;computer programming;software development</cp:category>
</cp:coreProperties>
</file>