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1012" r:id="rId2"/>
    <p:sldId id="1013" r:id="rId3"/>
    <p:sldId id="1040" r:id="rId4"/>
    <p:sldId id="1041" r:id="rId5"/>
    <p:sldId id="1042" r:id="rId6"/>
    <p:sldId id="1043" r:id="rId7"/>
    <p:sldId id="1046" r:id="rId8"/>
    <p:sldId id="1047" r:id="rId9"/>
    <p:sldId id="1048" r:id="rId10"/>
    <p:sldId id="1044" r:id="rId11"/>
    <p:sldId id="1045" r:id="rId12"/>
    <p:sldId id="1068" r:id="rId13"/>
    <p:sldId id="1050" r:id="rId14"/>
    <p:sldId id="1051" r:id="rId15"/>
    <p:sldId id="1052" r:id="rId16"/>
    <p:sldId id="1053" r:id="rId17"/>
    <p:sldId id="1054" r:id="rId18"/>
    <p:sldId id="1069" r:id="rId19"/>
    <p:sldId id="1056" r:id="rId20"/>
    <p:sldId id="1057" r:id="rId21"/>
    <p:sldId id="1058" r:id="rId22"/>
    <p:sldId id="1060" r:id="rId23"/>
    <p:sldId id="1061" r:id="rId24"/>
    <p:sldId id="1062" r:id="rId25"/>
    <p:sldId id="1063" r:id="rId26"/>
    <p:sldId id="1064" r:id="rId27"/>
    <p:sldId id="1065" r:id="rId28"/>
    <p:sldId id="1006" r:id="rId29"/>
    <p:sldId id="401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1524F61-D539-4AB7-B409-9C6CC0D7B508}">
          <p14:sldIdLst>
            <p14:sldId id="1012"/>
            <p14:sldId id="1013"/>
          </p14:sldIdLst>
        </p14:section>
        <p14:section name="Transactions" id="{182A344A-FA36-439D-A41D-FD0A0F4BF8BE}">
          <p14:sldIdLst>
            <p14:sldId id="1040"/>
            <p14:sldId id="1041"/>
            <p14:sldId id="1042"/>
            <p14:sldId id="1043"/>
            <p14:sldId id="1046"/>
            <p14:sldId id="1047"/>
            <p14:sldId id="1048"/>
            <p14:sldId id="1044"/>
            <p14:sldId id="1045"/>
          </p14:sldIdLst>
        </p14:section>
        <p14:section name="ACID Model" id="{01EF0F3D-0919-48B1-A8E0-8EEE4CD4D3D6}">
          <p14:sldIdLst>
            <p14:sldId id="1068"/>
            <p14:sldId id="1050"/>
            <p14:sldId id="1051"/>
            <p14:sldId id="1052"/>
            <p14:sldId id="1053"/>
            <p14:sldId id="1054"/>
          </p14:sldIdLst>
        </p14:section>
        <p14:section name="Triggers" id="{55694464-72DD-4920-8B77-2A912345AF41}">
          <p14:sldIdLst>
            <p14:sldId id="1069"/>
            <p14:sldId id="1056"/>
            <p14:sldId id="1057"/>
            <p14:sldId id="1058"/>
            <p14:sldId id="1060"/>
            <p14:sldId id="1061"/>
            <p14:sldId id="1062"/>
          </p14:sldIdLst>
        </p14:section>
        <p14:section name="Database Security" id="{2DB2B58B-2A43-408A-8BC4-0218B546DFD5}">
          <p14:sldIdLst>
            <p14:sldId id="1063"/>
            <p14:sldId id="1064"/>
            <p14:sldId id="1065"/>
          </p14:sldIdLst>
        </p14:section>
        <p14:section name="Conclusion" id="{95578AD3-DDE4-4D1E-9068-BFFB22275C8C}">
          <p14:sldIdLst>
            <p14:sldId id="100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228EA1-1B67-4963-A6E1-87E67C7D70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1552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0D3E7-8228-448E-A71C-FED6D43DF855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2BB38FD-3171-4990-B4CA-D494794A6E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503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29D534-1D9E-45C7-A2CD-D95DA71C9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0405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AFF04B-E0C5-470F-9D7A-CEEBEC6143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77494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EAD463-D31D-4251-B84C-637B7F9EAE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6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214C3EA-369D-4A12-A91E-D0FAE023DE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4599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BA650AA-5790-4569-9705-CD1DCEA4F9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729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38EF829-31E1-4552-803F-3F993D131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0815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E91F1F-5C80-466E-8A46-8005DA2123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47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AF5AE7-D50B-4368-B667-C0A892FEAD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7410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3026BA9-806E-4838-AFEA-BFC7063F498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975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8B8F7A-19DC-4AFD-B0DC-46197B70F5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8844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Transaction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sequence of actions</a:t>
            </a:r>
            <a:r>
              <a:rPr lang="bg-BG" dirty="0"/>
              <a:t> (</a:t>
            </a:r>
            <a:r>
              <a:rPr lang="en-US" dirty="0"/>
              <a:t>database operations</a:t>
            </a:r>
            <a:r>
              <a:rPr lang="bg-BG" dirty="0"/>
              <a:t>)</a:t>
            </a:r>
            <a:r>
              <a:rPr lang="en-US" dirty="0"/>
              <a:t> executed as a whole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Either all of them complete successfully</a:t>
            </a:r>
            <a:endParaRPr lang="bg-BG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Or none of the them</a:t>
            </a:r>
            <a:endParaRPr lang="bg-BG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Example of transaction</a:t>
            </a:r>
            <a:r>
              <a:rPr lang="bg-BG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dirty="0"/>
              <a:t>withdrawal</a:t>
            </a:r>
            <a:r>
              <a:rPr lang="bg-BG" dirty="0"/>
              <a:t> + </a:t>
            </a:r>
            <a:r>
              <a:rPr lang="en-US" dirty="0"/>
              <a:t>deposit</a:t>
            </a:r>
            <a:r>
              <a:rPr lang="bg-BG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If either the withdrawal or the deposit fails</a:t>
            </a:r>
            <a:r>
              <a:rPr lang="bg-BG" dirty="0"/>
              <a:t> </a:t>
            </a:r>
            <a:r>
              <a:rPr lang="en-US" dirty="0"/>
              <a:t>the whole operation is cancelled</a:t>
            </a:r>
            <a:endParaRPr lang="bg-BG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15D7E60-A9DE-4715-B13E-491CB0FC9B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5035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8000"/>
              </a:lnSpc>
            </a:pPr>
            <a:r>
              <a:rPr lang="en-US" dirty="0"/>
              <a:t>Start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BEGIN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Consolas" pitchFamily="49" charset="0"/>
              </a:rPr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TRANSACTION</a:t>
            </a:r>
          </a:p>
          <a:p>
            <a:pPr lvl="1">
              <a:lnSpc>
                <a:spcPct val="98000"/>
              </a:lnSpc>
            </a:pPr>
            <a:r>
              <a:rPr lang="en-US" dirty="0"/>
              <a:t>Some RDBMS use implicit start, e.g. Oracle</a:t>
            </a:r>
          </a:p>
          <a:p>
            <a:pPr>
              <a:lnSpc>
                <a:spcPct val="98000"/>
              </a:lnSpc>
            </a:pPr>
            <a:r>
              <a:rPr lang="en-US" dirty="0"/>
              <a:t>Ending a transaction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COMMIT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Complete a successful transaction and persist all changes made</a:t>
            </a:r>
          </a:p>
          <a:p>
            <a:pPr lvl="1">
              <a:lnSpc>
                <a:spcPct val="98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nsolas" pitchFamily="49" charset="0"/>
                <a:cs typeface="Consolas" pitchFamily="49" charset="0"/>
              </a:rPr>
              <a:t>ROLLBACK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“Undo” changes from an aborted transaction</a:t>
            </a:r>
          </a:p>
          <a:p>
            <a:pPr lvl="2">
              <a:lnSpc>
                <a:spcPct val="98000"/>
              </a:lnSpc>
            </a:pPr>
            <a:r>
              <a:rPr lang="en-US" dirty="0"/>
              <a:t>May be done automatically when failure occurs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CE0D3C-4DD8-4379-8912-398820922A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29091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AEB483-406A-4822-8902-01CB83FB83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5651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7829E0-F923-4198-B3E5-4DD2525C58C8}" type="datetime1">
              <a:rPr lang="en-US"/>
              <a:pPr/>
              <a:t>9/3/2021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AD1116-BD6A-4F06-8155-84B4653F15C0}" type="slidenum">
              <a:rPr lang="en-US"/>
              <a:pPr/>
              <a:t>11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" y="750888"/>
            <a:ext cx="6589713" cy="3708400"/>
          </a:xfrm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Use transfer example, not cash machine for failing to complete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080945E-C796-4059-854E-100A3294AB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187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Triggers and Transactions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044" y="1469816"/>
            <a:ext cx="4129912" cy="41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guarantee the </a:t>
            </a: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integrity</a:t>
            </a:r>
            <a:r>
              <a:rPr lang="en-US" dirty="0"/>
              <a:t>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in a transaction </a:t>
            </a:r>
            <a:r>
              <a:rPr lang="en-US" b="1" dirty="0">
                <a:solidFill>
                  <a:schemeClr val="bg1"/>
                </a:solidFill>
              </a:rPr>
              <a:t>are temporary</a:t>
            </a:r>
          </a:p>
          <a:p>
            <a:pPr lvl="1"/>
            <a:r>
              <a:rPr lang="en-US" dirty="0"/>
              <a:t>Changes are </a:t>
            </a:r>
            <a:r>
              <a:rPr lang="en-US" b="1" dirty="0">
                <a:solidFill>
                  <a:schemeClr val="bg1"/>
                </a:solidFill>
              </a:rPr>
              <a:t>persisted</a:t>
            </a:r>
            <a:r>
              <a:rPr lang="en-US" dirty="0"/>
              <a:t> when a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</a:t>
            </a:r>
            <a:r>
              <a:rPr lang="en-US" b="1" dirty="0">
                <a:solidFill>
                  <a:schemeClr val="bg1"/>
                </a:solidFill>
              </a:rPr>
              <a:t>executed</a:t>
            </a:r>
          </a:p>
          <a:p>
            <a:pPr lvl="1"/>
            <a:r>
              <a:rPr lang="en-US" dirty="0"/>
              <a:t>At any time, </a:t>
            </a:r>
            <a:r>
              <a:rPr lang="en-US" b="1" dirty="0">
                <a:solidFill>
                  <a:schemeClr val="bg1"/>
                </a:solidFill>
              </a:rPr>
              <a:t>all changes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canceled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ROLLBACK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All </a:t>
            </a:r>
            <a:r>
              <a:rPr lang="en-US" b="1" dirty="0">
                <a:solidFill>
                  <a:schemeClr val="bg1"/>
                </a:solidFill>
              </a:rPr>
              <a:t>changes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persisted at once</a:t>
            </a:r>
          </a:p>
          <a:p>
            <a:pPr lvl="1"/>
            <a:r>
              <a:rPr lang="en-US" dirty="0"/>
              <a:t>As long as </a:t>
            </a:r>
            <a:r>
              <a:rPr lang="en-US" b="1" dirty="0">
                <a:solidFill>
                  <a:schemeClr val="bg1"/>
                </a:solidFill>
              </a:rPr>
              <a:t>COMMIT</a:t>
            </a:r>
            <a:r>
              <a:rPr lang="en-US" dirty="0"/>
              <a:t> is called</a:t>
            </a:r>
            <a:endParaRPr lang="bg-BG" dirty="0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Behavior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86DFF-C26B-4204-9C30-BF7E185A91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263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7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Some actions </a:t>
            </a:r>
            <a:r>
              <a:rPr lang="en-US" b="1" dirty="0">
                <a:solidFill>
                  <a:schemeClr val="bg1"/>
                </a:solidFill>
              </a:rPr>
              <a:t>fail to complete</a:t>
            </a:r>
          </a:p>
          <a:p>
            <a:pPr lvl="1"/>
            <a:r>
              <a:rPr lang="en-US" dirty="0"/>
              <a:t>The application </a:t>
            </a:r>
            <a:r>
              <a:rPr lang="en-US" b="1" dirty="0">
                <a:solidFill>
                  <a:schemeClr val="bg1"/>
                </a:solidFill>
              </a:rPr>
              <a:t>software</a:t>
            </a:r>
            <a:r>
              <a:rPr lang="en-US" dirty="0"/>
              <a:t> or database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crashes</a:t>
            </a:r>
          </a:p>
          <a:p>
            <a:pPr lvl="1"/>
            <a:r>
              <a:rPr lang="en-US" dirty="0"/>
              <a:t>The user </a:t>
            </a:r>
            <a:r>
              <a:rPr lang="en-US" b="1" dirty="0">
                <a:solidFill>
                  <a:schemeClr val="bg1"/>
                </a:solidFill>
              </a:rPr>
              <a:t>cancels the action </a:t>
            </a:r>
            <a:r>
              <a:rPr lang="en-US" dirty="0"/>
              <a:t>while it’s </a:t>
            </a:r>
            <a:r>
              <a:rPr lang="en-US" b="1" dirty="0">
                <a:solidFill>
                  <a:schemeClr val="bg1"/>
                </a:solidFill>
              </a:rPr>
              <a:t>in progress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Interference</a:t>
            </a:r>
            <a:r>
              <a:rPr lang="en-US" dirty="0"/>
              <a:t> from another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</a:p>
          <a:p>
            <a:pPr lvl="1"/>
            <a:r>
              <a:rPr lang="en-US" dirty="0"/>
              <a:t>What happens if several transfers run for the same account at </a:t>
            </a:r>
            <a:br>
              <a:rPr lang="en-US" dirty="0"/>
            </a:br>
            <a:r>
              <a:rPr lang="en-US" dirty="0"/>
              <a:t>the same time?</a:t>
            </a: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What Can Go Wrong?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96462D0-7FF4-4E07-B73C-F86CD3439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09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CDC1818B-C507-490F-9D34-64708AE65CE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Solving Problems Before They Arise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2074EF-8DAC-4D27-9218-F2135BF8AB6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ACID Models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72" y="1814286"/>
            <a:ext cx="2954765" cy="1625599"/>
          </a:xfrm>
          <a:prstGeom prst="roundRect">
            <a:avLst>
              <a:gd name="adj" fmla="val 5002"/>
            </a:avLst>
          </a:prstGeom>
        </p:spPr>
      </p:pic>
    </p:spTree>
    <p:extLst>
      <p:ext uri="{BB962C8B-B14F-4D97-AF65-F5344CB8AC3E}">
        <p14:creationId xmlns:p14="http://schemas.microsoft.com/office/powerpoint/2010/main" val="365559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DBMS servers have </a:t>
            </a:r>
            <a:r>
              <a:rPr lang="en-US" b="1" dirty="0">
                <a:solidFill>
                  <a:schemeClr val="bg1"/>
                </a:solidFill>
              </a:rPr>
              <a:t>built-in transaction support</a:t>
            </a:r>
          </a:p>
          <a:p>
            <a:pPr lvl="1"/>
            <a:r>
              <a:rPr lang="en-US" dirty="0"/>
              <a:t>Implement "</a:t>
            </a: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transactions</a:t>
            </a:r>
            <a:endParaRPr lang="en-US" dirty="0"/>
          </a:p>
          <a:p>
            <a:pPr lvl="1"/>
            <a:r>
              <a:rPr lang="en-US" dirty="0"/>
              <a:t>MS SQL Server, Oracle, MySQL, PostgreSQL, etc.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ACID</a:t>
            </a:r>
            <a:r>
              <a:rPr lang="en-US" dirty="0"/>
              <a:t> means: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Consistency</a:t>
            </a:r>
            <a:r>
              <a:rPr lang="bg-BG" dirty="0"/>
              <a:t>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Isolation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Durability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 Properties</a:t>
            </a:r>
            <a:endParaRPr lang="bg-BG" dirty="0"/>
          </a:p>
        </p:txBody>
      </p:sp>
      <p:pic>
        <p:nvPicPr>
          <p:cNvPr id="1026" name="Picture 2" descr="T-SQL Transactions - javatpoin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9"/>
          <a:stretch/>
        </p:blipFill>
        <p:spPr bwMode="auto">
          <a:xfrm>
            <a:off x="5069319" y="3500661"/>
            <a:ext cx="6334701" cy="300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C938145-5525-424C-A1AE-D91AF02C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9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Atomicity</a:t>
            </a:r>
            <a:r>
              <a:rPr lang="en-US" dirty="0"/>
              <a:t> means that</a:t>
            </a:r>
            <a:r>
              <a:rPr lang="bg-BG" dirty="0"/>
              <a:t>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Transactions</a:t>
            </a:r>
            <a:r>
              <a:rPr lang="en-US" dirty="0"/>
              <a:t> execute as a </a:t>
            </a:r>
            <a:r>
              <a:rPr lang="en-US" b="1" dirty="0">
                <a:solidFill>
                  <a:schemeClr val="bg1"/>
                </a:solidFill>
              </a:rPr>
              <a:t>whole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DBMS guarantees that </a:t>
            </a:r>
            <a:r>
              <a:rPr lang="en-US" b="1" dirty="0">
                <a:solidFill>
                  <a:schemeClr val="bg1"/>
                </a:solidFill>
              </a:rPr>
              <a:t>either all </a:t>
            </a:r>
            <a:r>
              <a:rPr lang="en-US" dirty="0"/>
              <a:t>of the</a:t>
            </a:r>
            <a:br>
              <a:rPr lang="en-US" dirty="0"/>
            </a:br>
            <a:r>
              <a:rPr lang="en-US" dirty="0"/>
              <a:t>operations are performed </a:t>
            </a:r>
            <a:r>
              <a:rPr lang="en-US" b="1" dirty="0">
                <a:solidFill>
                  <a:schemeClr val="bg1"/>
                </a:solidFill>
              </a:rPr>
              <a:t>or none </a:t>
            </a:r>
            <a:r>
              <a:rPr lang="en-US" dirty="0"/>
              <a:t>of them</a:t>
            </a:r>
          </a:p>
          <a:p>
            <a:r>
              <a:rPr lang="en-US" dirty="0"/>
              <a:t>Example: Transferring funds between bank accounts</a:t>
            </a:r>
          </a:p>
          <a:p>
            <a:pPr lvl="1"/>
            <a:r>
              <a:rPr lang="en-US" dirty="0"/>
              <a:t>Either withdraw + deposit both succeed, or none of them do</a:t>
            </a:r>
          </a:p>
          <a:p>
            <a:pPr lvl="1"/>
            <a:r>
              <a:rPr lang="en-US" dirty="0"/>
              <a:t>In case of failure, the database stays unchanged</a:t>
            </a:r>
            <a:endParaRPr lang="bg-BG" dirty="0"/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Atomicity</a:t>
            </a:r>
            <a:endParaRPr lang="bg-BG"/>
          </a:p>
        </p:txBody>
      </p:sp>
      <p:pic>
        <p:nvPicPr>
          <p:cNvPr id="5122" name="Picture 2" descr="http://mail.colonial.net/~hkaiter/astronomyimages1011/John-Dalton-Atomic-Model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1" y="1600201"/>
            <a:ext cx="2729287" cy="2050465"/>
          </a:xfrm>
          <a:prstGeom prst="roundRect">
            <a:avLst>
              <a:gd name="adj" fmla="val 516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773DED2-67F3-4952-A5D3-ECEC667A9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95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3" name="Rectangle 3"/>
          <p:cNvSpPr>
            <a:spLocks noGrp="1" noChangeArrowheads="1"/>
          </p:cNvSpPr>
          <p:nvPr>
            <p:ph idx="10"/>
          </p:nvPr>
        </p:nvSpPr>
        <p:spPr>
          <a:xfrm>
            <a:off x="71556" y="1228484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Consistency</a:t>
            </a:r>
            <a:r>
              <a:rPr lang="en-US" sz="3600" dirty="0"/>
              <a:t> means that</a:t>
            </a:r>
            <a:r>
              <a:rPr lang="bg-BG" sz="3600" dirty="0"/>
              <a:t>:</a:t>
            </a:r>
            <a:endParaRPr lang="en-US" sz="3600" dirty="0"/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The database has a legal state in both the </a:t>
            </a:r>
            <a:r>
              <a:rPr lang="en-US" sz="3400" b="1" dirty="0">
                <a:solidFill>
                  <a:schemeClr val="bg1"/>
                </a:solidFill>
              </a:rPr>
              <a:t>transaction’s beginning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its end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Only </a:t>
            </a:r>
            <a:r>
              <a:rPr lang="en-US" sz="3400" b="1" dirty="0">
                <a:solidFill>
                  <a:schemeClr val="bg1"/>
                </a:solidFill>
              </a:rPr>
              <a:t>valid data </a:t>
            </a:r>
            <a:r>
              <a:rPr lang="en-US" sz="3400" dirty="0"/>
              <a:t>will be </a:t>
            </a:r>
            <a:r>
              <a:rPr lang="en-US" sz="3400" b="1" dirty="0">
                <a:solidFill>
                  <a:schemeClr val="bg1"/>
                </a:solidFill>
              </a:rPr>
              <a:t>written</a:t>
            </a:r>
            <a:r>
              <a:rPr lang="en-US" sz="3400" dirty="0"/>
              <a:t> to the DB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Transaction </a:t>
            </a:r>
            <a:r>
              <a:rPr lang="en-US" sz="3400" b="1" dirty="0">
                <a:solidFill>
                  <a:schemeClr val="bg1"/>
                </a:solidFill>
              </a:rPr>
              <a:t>cannot break the rules </a:t>
            </a:r>
            <a:r>
              <a:rPr lang="en-US" sz="3400" dirty="0"/>
              <a:t>of the database</a:t>
            </a:r>
          </a:p>
          <a:p>
            <a:pPr lvl="2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Primary keys, foreign keys, check constraints, data types…</a:t>
            </a:r>
          </a:p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600" dirty="0"/>
              <a:t>Consistency example:</a:t>
            </a:r>
          </a:p>
          <a:p>
            <a:pPr lvl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dirty="0"/>
              <a:t>Transaction </a:t>
            </a:r>
            <a:r>
              <a:rPr lang="en-US" sz="3400" b="1" dirty="0">
                <a:solidFill>
                  <a:schemeClr val="bg1"/>
                </a:solidFill>
              </a:rPr>
              <a:t>cannot end with a duplicate primary key </a:t>
            </a:r>
            <a:r>
              <a:rPr lang="en-US" sz="3400" dirty="0"/>
              <a:t>in a table</a:t>
            </a:r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Consistency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B8AE07-49B3-4AB9-8D54-DEF41A543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59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Isolation</a:t>
            </a:r>
            <a:r>
              <a:rPr lang="en-US" sz="3400" dirty="0"/>
              <a:t> means that</a:t>
            </a:r>
            <a:r>
              <a:rPr lang="bg-BG" sz="3400" dirty="0"/>
              <a:t>:</a:t>
            </a:r>
            <a:endParaRPr lang="en-US" sz="3400" dirty="0"/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Multiple transactions </a:t>
            </a:r>
            <a:r>
              <a:rPr lang="en-US" sz="3200" dirty="0"/>
              <a:t>running at the same time </a:t>
            </a:r>
            <a:r>
              <a:rPr lang="en-US" sz="3200" b="1" dirty="0">
                <a:solidFill>
                  <a:schemeClr val="bg1"/>
                </a:solidFill>
              </a:rPr>
              <a:t>do not impact each other's execution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Transactions </a:t>
            </a:r>
            <a:r>
              <a:rPr lang="en-US" sz="3200" b="1" dirty="0">
                <a:solidFill>
                  <a:schemeClr val="bg1"/>
                </a:solidFill>
              </a:rPr>
              <a:t>don’t see </a:t>
            </a:r>
            <a:r>
              <a:rPr lang="en-US" sz="3200" dirty="0"/>
              <a:t>other transactions’ </a:t>
            </a:r>
            <a:r>
              <a:rPr lang="en-US" sz="3200" b="1" dirty="0">
                <a:solidFill>
                  <a:schemeClr val="bg1"/>
                </a:solidFill>
              </a:rPr>
              <a:t>uncommitted changes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Isolation level defines how deep transactions </a:t>
            </a:r>
            <a:r>
              <a:rPr lang="en-US" sz="3200" b="1" dirty="0">
                <a:solidFill>
                  <a:schemeClr val="bg1"/>
                </a:solidFill>
              </a:rPr>
              <a:t>isolate from one another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400" dirty="0"/>
              <a:t>Isolation example: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3200" dirty="0"/>
              <a:t>If two or more people try to buy the last copy of a product, only one of them will succeed</a:t>
            </a:r>
          </a:p>
        </p:txBody>
      </p:sp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Isolation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BBBFCE-EC58-4694-8CCD-FFFF26046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870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7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Durability</a:t>
            </a:r>
            <a:r>
              <a:rPr lang="en-US" sz="3600" dirty="0"/>
              <a:t> means that</a:t>
            </a:r>
            <a:r>
              <a:rPr lang="bg-BG" sz="3600" dirty="0"/>
              <a:t>: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en-US" sz="3400" dirty="0"/>
              <a:t>If a transaction is </a:t>
            </a:r>
            <a:r>
              <a:rPr lang="en-US" sz="3400" b="1" dirty="0">
                <a:solidFill>
                  <a:schemeClr val="bg1"/>
                </a:solidFill>
              </a:rPr>
              <a:t>committed</a:t>
            </a:r>
            <a:r>
              <a:rPr lang="en-US" sz="3400" dirty="0"/>
              <a:t> it becomes </a:t>
            </a:r>
            <a:r>
              <a:rPr lang="en-US" sz="3400" b="1" dirty="0">
                <a:solidFill>
                  <a:schemeClr val="bg1"/>
                </a:solidFill>
              </a:rPr>
              <a:t>persistent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be </a:t>
            </a:r>
            <a:r>
              <a:rPr lang="en-US" sz="3200" b="1" dirty="0">
                <a:solidFill>
                  <a:schemeClr val="bg1"/>
                </a:solidFill>
              </a:rPr>
              <a:t>lost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undone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Ensured by the use of </a:t>
            </a:r>
            <a:r>
              <a:rPr lang="en-US" sz="3400" b="1" dirty="0">
                <a:solidFill>
                  <a:schemeClr val="bg1"/>
                </a:solidFill>
              </a:rPr>
              <a:t>database transaction logs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Durability example: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After funds are transferred and committed, the power supply at the DB server is lost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Transaction stays persistent (</a:t>
            </a:r>
            <a:r>
              <a:rPr lang="en-US" sz="3400" b="1" dirty="0">
                <a:solidFill>
                  <a:schemeClr val="bg1"/>
                </a:solidFill>
              </a:rPr>
              <a:t>no data is lost</a:t>
            </a:r>
            <a:r>
              <a:rPr lang="en-US" sz="3400" dirty="0"/>
              <a:t>)</a:t>
            </a:r>
          </a:p>
        </p:txBody>
      </p:sp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Durability</a:t>
            </a:r>
            <a:endParaRPr lang="bg-BG"/>
          </a:p>
        </p:txBody>
      </p:sp>
      <p:pic>
        <p:nvPicPr>
          <p:cNvPr id="6146" name="Picture 2" descr="http://toxipedia.org/download/attachments/3255/554px-Hexachlorobenzene-3D-vdW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96930" y="2299551"/>
            <a:ext cx="1668791" cy="18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B58F13B3-B8A9-426F-90AE-E2D645E5E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4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Automatically executed SQL code in response to event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5D5A2-607B-45A4-9994-DAF6B1A41B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en-US" dirty="0"/>
              <a:t>Triggers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449000"/>
            <a:ext cx="3118266" cy="275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6764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Triggers</a:t>
            </a:r>
            <a:r>
              <a:rPr lang="en-US" sz="3600" dirty="0"/>
              <a:t> are very much like </a:t>
            </a:r>
            <a:r>
              <a:rPr lang="en-US" sz="3600" b="1" dirty="0">
                <a:solidFill>
                  <a:schemeClr val="bg1"/>
                </a:solidFill>
              </a:rPr>
              <a:t>stored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procedures</a:t>
            </a:r>
            <a:endParaRPr lang="en-US" sz="3600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400" dirty="0"/>
              <a:t>Called </a:t>
            </a:r>
            <a:r>
              <a:rPr lang="en-US" sz="3400" b="1" dirty="0">
                <a:solidFill>
                  <a:schemeClr val="bg1"/>
                </a:solidFill>
              </a:rPr>
              <a:t>in case of a specific event</a:t>
            </a:r>
          </a:p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600" dirty="0"/>
              <a:t>We do </a:t>
            </a:r>
            <a:r>
              <a:rPr lang="en-US" sz="3600" b="1" dirty="0">
                <a:solidFill>
                  <a:schemeClr val="bg1"/>
                </a:solidFill>
              </a:rPr>
              <a:t>not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call</a:t>
            </a:r>
            <a:r>
              <a:rPr lang="en-US" sz="3600" dirty="0"/>
              <a:t> triggers </a:t>
            </a:r>
            <a:r>
              <a:rPr lang="en-US" sz="3600" b="1" dirty="0">
                <a:solidFill>
                  <a:schemeClr val="bg1"/>
                </a:solidFill>
              </a:rPr>
              <a:t>explicitly</a:t>
            </a: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Triggers are attached to a table</a:t>
            </a:r>
            <a:endParaRPr lang="en-US" sz="3400" dirty="0"/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400" dirty="0"/>
              <a:t>Triggers are fired </a:t>
            </a:r>
            <a:r>
              <a:rPr lang="en-US" sz="3400" b="1" dirty="0">
                <a:solidFill>
                  <a:schemeClr val="bg1"/>
                </a:solidFill>
              </a:rPr>
              <a:t>when a certain SQL statement is executed </a:t>
            </a:r>
            <a:r>
              <a:rPr lang="en-US" sz="3400" dirty="0"/>
              <a:t>against the contents of the table</a:t>
            </a: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3400" dirty="0"/>
              <a:t>Syntax:</a:t>
            </a:r>
          </a:p>
          <a:p>
            <a:pPr lvl="2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AFTER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INSERT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UPDATE</a:t>
            </a:r>
            <a:r>
              <a:rPr lang="en-US" sz="3200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  <a:p>
            <a:pPr lvl="2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INSTEAD OF INSERT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UPDATE</a:t>
            </a:r>
            <a:r>
              <a:rPr lang="en-US" sz="3200" b="1" dirty="0"/>
              <a:t>/</a:t>
            </a:r>
            <a:r>
              <a:rPr lang="en-US" sz="3200" b="1" dirty="0">
                <a:solidFill>
                  <a:schemeClr val="bg1"/>
                </a:solidFill>
              </a:rPr>
              <a:t>DELETE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Triggers?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8877D54-CD11-4AA7-AE7B-9333948FB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491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Transactions</a:t>
            </a:r>
          </a:p>
          <a:p>
            <a:r>
              <a:rPr lang="en-US" sz="3200" dirty="0"/>
              <a:t>ACID Model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Triggers</a:t>
            </a:r>
          </a:p>
          <a:p>
            <a:pPr marL="444500" indent="-444500">
              <a:buFontTx/>
              <a:buAutoNum type="arabicPeriod"/>
            </a:pPr>
            <a:r>
              <a:rPr lang="en-US" sz="3200" dirty="0"/>
              <a:t>Database Security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F8EBD4A-44CE-4FB8-BE99-9ACB981EAE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98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AFTER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 is executed </a:t>
            </a:r>
            <a:r>
              <a:rPr lang="en-US" b="1" dirty="0">
                <a:solidFill>
                  <a:schemeClr val="bg1"/>
                </a:solidFill>
              </a:rPr>
              <a:t>right after an event is fired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After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2725200" y="3352800"/>
            <a:ext cx="1872000" cy="187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26" name="Rectangle 13"/>
          <p:cNvSpPr/>
          <p:nvPr/>
        </p:nvSpPr>
        <p:spPr>
          <a:xfrm>
            <a:off x="7821087" y="3352800"/>
            <a:ext cx="1872000" cy="18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grpSp>
        <p:nvGrpSpPr>
          <p:cNvPr id="8" name="Групиране 7"/>
          <p:cNvGrpSpPr/>
          <p:nvPr/>
        </p:nvGrpSpPr>
        <p:grpSpPr>
          <a:xfrm>
            <a:off x="5087400" y="3186507"/>
            <a:ext cx="2242800" cy="2242800"/>
            <a:chOff x="3790412" y="3777000"/>
            <a:chExt cx="2242800" cy="2242800"/>
          </a:xfrm>
        </p:grpSpPr>
        <p:sp>
          <p:nvSpPr>
            <p:cNvPr id="28" name="Diamond 15"/>
            <p:cNvSpPr/>
            <p:nvPr/>
          </p:nvSpPr>
          <p:spPr>
            <a:xfrm>
              <a:off x="3790412" y="3777000"/>
              <a:ext cx="2242800" cy="2242800"/>
            </a:xfrm>
            <a:prstGeom prst="diamond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/>
            <p:cNvSpPr txBox="1"/>
            <p:nvPr/>
          </p:nvSpPr>
          <p:spPr>
            <a:xfrm>
              <a:off x="4067414" y="4617683"/>
              <a:ext cx="1688796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1"/>
                <a:t>Event</a:t>
              </a:r>
            </a:p>
          </p:txBody>
        </p:sp>
      </p:grpSp>
      <p:cxnSp>
        <p:nvCxnSpPr>
          <p:cNvPr id="32" name="Straight Connector 19"/>
          <p:cNvCxnSpPr>
            <a:stCxn id="25" idx="3"/>
            <a:endCxn id="28" idx="1"/>
          </p:cNvCxnSpPr>
          <p:nvPr/>
        </p:nvCxnSpPr>
        <p:spPr>
          <a:xfrm>
            <a:off x="4597200" y="4288801"/>
            <a:ext cx="490200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20"/>
          <p:cNvCxnSpPr>
            <a:stCxn id="28" idx="3"/>
            <a:endCxn id="26" idx="1"/>
          </p:cNvCxnSpPr>
          <p:nvPr/>
        </p:nvCxnSpPr>
        <p:spPr>
          <a:xfrm flipV="1">
            <a:off x="7330201" y="4288801"/>
            <a:ext cx="49088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24"/>
          <p:cNvSpPr/>
          <p:nvPr/>
        </p:nvSpPr>
        <p:spPr>
          <a:xfrm>
            <a:off x="2514600" y="3048000"/>
            <a:ext cx="7315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0A34B94D-5ACE-4434-AAEF-81FD711EA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6419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iamond 15"/>
          <p:cNvSpPr/>
          <p:nvPr/>
        </p:nvSpPr>
        <p:spPr>
          <a:xfrm>
            <a:off x="6411000" y="3603737"/>
            <a:ext cx="2429999" cy="2242800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Trigger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INSTEAD OF </a:t>
            </a:r>
            <a:r>
              <a:rPr lang="en-US" dirty="0"/>
              <a:t>Trigger completely replaces an event action from </a:t>
            </a:r>
            <a:br>
              <a:rPr lang="en-US" dirty="0"/>
            </a:br>
            <a:r>
              <a:rPr lang="en-US" dirty="0"/>
              <a:t>happening</a:t>
            </a:r>
          </a:p>
          <a:p>
            <a:pPr lvl="1"/>
            <a:r>
              <a:rPr lang="en-US" dirty="0"/>
              <a:t>You can apply totally different logic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Instead of Trigger</a:t>
            </a:r>
            <a:endParaRPr lang="bg-BG" dirty="0"/>
          </a:p>
        </p:txBody>
      </p:sp>
      <p:sp>
        <p:nvSpPr>
          <p:cNvPr id="25" name="Rectangle 12"/>
          <p:cNvSpPr/>
          <p:nvPr/>
        </p:nvSpPr>
        <p:spPr>
          <a:xfrm>
            <a:off x="4149263" y="3770030"/>
            <a:ext cx="1872000" cy="18720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Query</a:t>
            </a:r>
          </a:p>
        </p:txBody>
      </p:sp>
      <p:cxnSp>
        <p:nvCxnSpPr>
          <p:cNvPr id="32" name="Straight Connector 19"/>
          <p:cNvCxnSpPr>
            <a:cxnSpLocks/>
            <a:stCxn id="25" idx="3"/>
            <a:endCxn id="28" idx="1"/>
          </p:cNvCxnSpPr>
          <p:nvPr/>
        </p:nvCxnSpPr>
        <p:spPr>
          <a:xfrm>
            <a:off x="6021263" y="4706030"/>
            <a:ext cx="389737" cy="19107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24"/>
          <p:cNvSpPr/>
          <p:nvPr/>
        </p:nvSpPr>
        <p:spPr>
          <a:xfrm>
            <a:off x="3902529" y="3467837"/>
            <a:ext cx="5029200" cy="2514600"/>
          </a:xfrm>
          <a:prstGeom prst="roundRect">
            <a:avLst/>
          </a:prstGeom>
          <a:noFill/>
          <a:ln w="762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6E6231-5B75-4C8A-BE86-5EFA7E172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12162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different events </a:t>
            </a:r>
            <a:r>
              <a:rPr lang="en-US" dirty="0"/>
              <a:t>that can be applied </a:t>
            </a:r>
            <a:r>
              <a:rPr lang="en-US" b="1" dirty="0">
                <a:solidFill>
                  <a:schemeClr val="bg1"/>
                </a:solidFill>
              </a:rPr>
              <a:t>within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trigger</a:t>
            </a:r>
            <a:r>
              <a:rPr lang="en-US" dirty="0"/>
              <a:t>:</a:t>
            </a:r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Events</a:t>
            </a:r>
            <a:endParaRPr lang="bg-BG" dirty="0"/>
          </a:p>
        </p:txBody>
      </p:sp>
      <p:sp>
        <p:nvSpPr>
          <p:cNvPr id="12" name="Rectangle: Rounded Corners 31"/>
          <p:cNvSpPr/>
          <p:nvPr/>
        </p:nvSpPr>
        <p:spPr>
          <a:xfrm>
            <a:off x="4338451" y="2261902"/>
            <a:ext cx="2502582" cy="808023"/>
          </a:xfrm>
          <a:prstGeom prst="roundRect">
            <a:avLst>
              <a:gd name="adj" fmla="val 5385"/>
            </a:avLst>
          </a:prstGeom>
          <a:solidFill>
            <a:srgbClr val="D1D5DD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Consolas" panose="020B0609020204030204" pitchFamily="49" charset="0"/>
              </a:rPr>
              <a:t>Events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228922" y="3069924"/>
            <a:ext cx="3360821" cy="2458786"/>
            <a:chOff x="3275012" y="3623370"/>
            <a:chExt cx="2632688" cy="2062943"/>
          </a:xfrm>
        </p:grpSpPr>
        <p:sp>
          <p:nvSpPr>
            <p:cNvPr id="15" name="Rectangle: Rounded Corners 13"/>
            <p:cNvSpPr/>
            <p:nvPr/>
          </p:nvSpPr>
          <p:spPr>
            <a:xfrm>
              <a:off x="3275012" y="5168857"/>
              <a:ext cx="1553418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Insert</a:t>
              </a:r>
            </a:p>
          </p:txBody>
        </p:sp>
        <p:cxnSp>
          <p:nvCxnSpPr>
            <p:cNvPr id="18" name="Straight Connector 37"/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051721" y="3623370"/>
              <a:ext cx="1855979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598215" y="3069924"/>
            <a:ext cx="1983054" cy="2458786"/>
            <a:chOff x="5176010" y="3623370"/>
            <a:chExt cx="1553419" cy="2062943"/>
          </a:xfrm>
        </p:grpSpPr>
        <p:sp>
          <p:nvSpPr>
            <p:cNvPr id="14" name="Rectangle: Rounded Corners 13"/>
            <p:cNvSpPr/>
            <p:nvPr/>
          </p:nvSpPr>
          <p:spPr>
            <a:xfrm>
              <a:off x="5176010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Update</a:t>
              </a:r>
            </a:p>
          </p:txBody>
        </p:sp>
        <p:cxnSp>
          <p:nvCxnSpPr>
            <p:cNvPr id="19" name="Straight Connector 38"/>
            <p:cNvCxnSpPr>
              <a:cxnSpLocks/>
              <a:stCxn id="12" idx="2"/>
              <a:endCxn id="14" idx="0"/>
            </p:cNvCxnSpPr>
            <p:nvPr/>
          </p:nvCxnSpPr>
          <p:spPr>
            <a:xfrm>
              <a:off x="5952719" y="3623370"/>
              <a:ext cx="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5589743" y="3069924"/>
            <a:ext cx="3360821" cy="2458786"/>
            <a:chOff x="5997739" y="3623370"/>
            <a:chExt cx="2632689" cy="2062943"/>
          </a:xfrm>
        </p:grpSpPr>
        <p:sp>
          <p:nvSpPr>
            <p:cNvPr id="16" name="Rectangle: Rounded Corners 13"/>
            <p:cNvSpPr/>
            <p:nvPr/>
          </p:nvSpPr>
          <p:spPr>
            <a:xfrm>
              <a:off x="7077009" y="5168857"/>
              <a:ext cx="1553419" cy="517456"/>
            </a:xfrm>
            <a:prstGeom prst="roundRect">
              <a:avLst>
                <a:gd name="adj" fmla="val 5319"/>
              </a:avLst>
            </a:prstGeom>
            <a:solidFill>
              <a:srgbClr val="D1D5DD"/>
            </a:solidFill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Delete</a:t>
              </a:r>
            </a:p>
          </p:txBody>
        </p:sp>
        <p:cxnSp>
          <p:nvCxnSpPr>
            <p:cNvPr id="20" name="Straight Connector 39"/>
            <p:cNvCxnSpPr>
              <a:stCxn id="12" idx="2"/>
              <a:endCxn id="16" idx="0"/>
            </p:cNvCxnSpPr>
            <p:nvPr/>
          </p:nvCxnSpPr>
          <p:spPr>
            <a:xfrm>
              <a:off x="5997739" y="3623370"/>
              <a:ext cx="1855980" cy="1545487"/>
            </a:xfrm>
            <a:prstGeom prst="line">
              <a:avLst/>
            </a:prstGeom>
            <a:solidFill>
              <a:srgbClr val="F0A22E">
                <a:alpha val="25098"/>
              </a:srgbClr>
            </a:solidFill>
            <a:ln w="571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704F2AEA-442F-47E4-8416-944392098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9976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Defined by the keyword </a:t>
            </a:r>
            <a:r>
              <a:rPr lang="en-US" sz="3200" b="1" dirty="0">
                <a:solidFill>
                  <a:schemeClr val="bg1"/>
                </a:solidFill>
              </a:rPr>
              <a:t>FOR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4400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deleted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inserted</a:t>
            </a:r>
            <a:r>
              <a:rPr lang="en-US" sz="3200" dirty="0"/>
              <a:t> are </a:t>
            </a:r>
            <a:r>
              <a:rPr lang="en-US" sz="3200" b="1" dirty="0">
                <a:solidFill>
                  <a:schemeClr val="bg1"/>
                </a:solidFill>
              </a:rPr>
              <a:t>logical</a:t>
            </a:r>
            <a:r>
              <a:rPr lang="en-US" sz="3200" dirty="0"/>
              <a:t> (conceptual)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. They hold the old values or new values of the rows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Triggers</a:t>
            </a:r>
            <a:endParaRPr lang="bg-BG" dirty="0"/>
          </a:p>
        </p:txBody>
      </p:sp>
      <p:sp>
        <p:nvSpPr>
          <p:cNvPr id="521220" name="Rectangle 4"/>
          <p:cNvSpPr>
            <a:spLocks noChangeArrowheads="1"/>
          </p:cNvSpPr>
          <p:nvPr/>
        </p:nvSpPr>
        <p:spPr bwMode="auto">
          <a:xfrm>
            <a:off x="606000" y="1809000"/>
            <a:ext cx="10972800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TRIGGER </a:t>
            </a:r>
            <a:r>
              <a:rPr lang="en-US" sz="2400" b="1" noProof="1">
                <a:latin typeface="Consolas" panose="020B0609020204030204" pitchFamily="49" charset="0"/>
              </a:rPr>
              <a:t>tr_AddToLogsOnAccountUpdate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Accounts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INSERT INTO Logs(AccountId, OldAmount, NewAmount, UpdatedOn)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SELECT i.Id, d.Balance, i.Balance, GETDATE()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sz="2400" b="1" noProof="1">
                <a:latin typeface="Consolas" panose="020B0609020204030204" pitchFamily="49" charset="0"/>
              </a:rPr>
              <a:t> AS i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JOIN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 AS d ON i.Id = d.Id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i.Balance != d.Balance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SELECT *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</a:p>
          <a:p>
            <a:pPr>
              <a:lnSpc>
                <a:spcPct val="9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26000" y="4631800"/>
            <a:ext cx="5085000" cy="510778"/>
          </a:xfrm>
          <a:prstGeom prst="wedgeRoundRectCallout">
            <a:avLst>
              <a:gd name="adj1" fmla="val -71686"/>
              <a:gd name="adj2" fmla="val -261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shows the table when trigger is fired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E7F09C3-B9C3-41DF-8400-D919A4071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5723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Defined by using </a:t>
            </a:r>
            <a:r>
              <a:rPr lang="en-US" b="1" dirty="0">
                <a:solidFill>
                  <a:schemeClr val="bg1"/>
                </a:solidFill>
              </a:rPr>
              <a:t>INSTEAD OF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sz="1600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dirty="0"/>
              <a:t> tables are used with </a:t>
            </a:r>
            <a:r>
              <a:rPr lang="en-US" b="1" dirty="0"/>
              <a:t>delete</a:t>
            </a:r>
            <a:r>
              <a:rPr lang="en-US" dirty="0"/>
              <a:t> and </a:t>
            </a:r>
            <a:r>
              <a:rPr lang="en-US" b="1" dirty="0"/>
              <a:t>update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inserted</a:t>
            </a:r>
            <a:r>
              <a:rPr lang="en-US" dirty="0"/>
              <a:t> tables, with </a:t>
            </a:r>
            <a:r>
              <a:rPr lang="en-US" b="1" dirty="0"/>
              <a:t>insert</a:t>
            </a:r>
            <a:r>
              <a:rPr lang="en-US" dirty="0"/>
              <a:t> and </a:t>
            </a:r>
            <a:r>
              <a:rPr lang="en-US" b="1" dirty="0"/>
              <a:t>update</a:t>
            </a:r>
            <a:r>
              <a:rPr lang="en-US" dirty="0"/>
              <a:t>.</a:t>
            </a: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Instead of Triggers</a:t>
            </a:r>
            <a:endParaRPr lang="bg-BG" dirty="0"/>
          </a:p>
        </p:txBody>
      </p:sp>
      <p:sp>
        <p:nvSpPr>
          <p:cNvPr id="522244" name="Rectangle 4"/>
          <p:cNvSpPr>
            <a:spLocks noChangeArrowheads="1"/>
          </p:cNvSpPr>
          <p:nvPr/>
        </p:nvSpPr>
        <p:spPr bwMode="auto">
          <a:xfrm>
            <a:off x="606000" y="1944000"/>
            <a:ext cx="109728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OR ALTER TRIGGER </a:t>
            </a:r>
            <a:r>
              <a:rPr lang="en-US" sz="2400" b="1" noProof="1">
                <a:latin typeface="Consolas" panose="020B0609020204030204" pitchFamily="49" charset="0"/>
              </a:rPr>
              <a:t>tr_SetIsDeletedOnDelete</a:t>
            </a:r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AccountHolders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INSTEAD OF DELETE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UPDATE AccountHolders SET IsDeleted = 1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WHERE Id IN (SELECT Id FROM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3CD3083-46DD-4418-92AE-5810CE1FD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5675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745776" y="1760930"/>
            <a:ext cx="2700447" cy="2205351"/>
            <a:chOff x="4745775" y="1586759"/>
            <a:chExt cx="2700447" cy="2205351"/>
          </a:xfrm>
        </p:grpSpPr>
        <p:pic>
          <p:nvPicPr>
            <p:cNvPr id="1028" name="Picture 4" descr="Image result for sql server fixed roles">
              <a:extLst>
                <a:ext uri="{FF2B5EF4-FFF2-40B4-BE49-F238E27FC236}">
                  <a16:creationId xmlns:a16="http://schemas.microsoft.com/office/drawing/2014/main" id="{E78E2346-67C8-424C-9992-2CCF89183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775" y="1586759"/>
              <a:ext cx="2700447" cy="1706511"/>
            </a:xfrm>
            <a:prstGeom prst="roundRect">
              <a:avLst>
                <a:gd name="adj" fmla="val 3205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664F93-9BE9-46A9-A764-5AB6377E7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2048" y="1984208"/>
              <a:ext cx="1807902" cy="1807902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81F5638-99A5-4ED0-B6B6-FFA61CA562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Security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1BEB7B4-04BD-46A0-B1BB-5AA65FD2974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Fixed Server Roles, Fixed Database Roles</a:t>
            </a:r>
          </a:p>
        </p:txBody>
      </p:sp>
    </p:spTree>
    <p:extLst>
      <p:ext uri="{BB962C8B-B14F-4D97-AF65-F5344CB8AC3E}">
        <p14:creationId xmlns:p14="http://schemas.microsoft.com/office/powerpoint/2010/main" val="183785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38D88B-3A3C-405B-BFAA-24C7A02D89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dirty="0"/>
              <a:t>SQL Server has </a:t>
            </a:r>
            <a:r>
              <a:rPr lang="en-US" sz="3600" b="1" dirty="0">
                <a:solidFill>
                  <a:schemeClr val="bg1"/>
                </a:solidFill>
              </a:rPr>
              <a:t>two layers of database security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Fixed Server Roles</a:t>
            </a:r>
          </a:p>
          <a:p>
            <a:pPr lvl="2">
              <a:buClr>
                <a:schemeClr val="tx1"/>
              </a:buClr>
            </a:pPr>
            <a:r>
              <a:rPr lang="en-US" sz="3200" noProof="1"/>
              <a:t>sysadmin, bulkadmin, dbcreator, securityadmin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Fixed Database Roles</a:t>
            </a:r>
          </a:p>
          <a:p>
            <a:pPr lvl="2">
              <a:buClr>
                <a:schemeClr val="tx1"/>
              </a:buClr>
            </a:pPr>
            <a:r>
              <a:rPr lang="en-US" sz="3200" noProof="1"/>
              <a:t>db_owner, db_securityadmin, db_accessadmin</a:t>
            </a:r>
          </a:p>
          <a:p>
            <a:pPr lvl="2">
              <a:buClr>
                <a:schemeClr val="tx1"/>
              </a:buClr>
            </a:pPr>
            <a:r>
              <a:rPr lang="en-US" sz="3200" noProof="1"/>
              <a:t>db_backupoperator, db_ddladmin</a:t>
            </a:r>
          </a:p>
          <a:p>
            <a:pPr lvl="2">
              <a:buClr>
                <a:schemeClr val="tx1"/>
              </a:buClr>
            </a:pPr>
            <a:r>
              <a:rPr lang="en-US" sz="3200" noProof="1"/>
              <a:t>db_datareader/db_datawriter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ACFCC1-71C9-4B6E-B2A5-C438D86F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 Security: SQL Server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6E86E06-6AF8-4AE8-93FD-ED20840D9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089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2B59E-5870-4C19-B2DF-FE315477B9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SQL Server lets us create </a:t>
            </a:r>
            <a:r>
              <a:rPr lang="en-US" b="1" dirty="0">
                <a:solidFill>
                  <a:schemeClr val="bg1"/>
                </a:solidFill>
              </a:rPr>
              <a:t>custom roles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Collection of privileges </a:t>
            </a:r>
            <a:r>
              <a:rPr lang="en-US" dirty="0"/>
              <a:t>(permissions)</a:t>
            </a:r>
          </a:p>
          <a:p>
            <a:pPr>
              <a:buClr>
                <a:schemeClr val="tx1"/>
              </a:buClr>
            </a:pPr>
            <a:r>
              <a:rPr lang="en-US" dirty="0"/>
              <a:t>Fine </a:t>
            </a:r>
            <a:r>
              <a:rPr lang="en-US" b="1" dirty="0">
                <a:solidFill>
                  <a:schemeClr val="bg1"/>
                </a:solidFill>
              </a:rPr>
              <a:t>control over permissions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use </a:t>
            </a:r>
            <a:r>
              <a:rPr lang="en-US" b="1" dirty="0">
                <a:solidFill>
                  <a:schemeClr val="bg1"/>
                </a:solidFill>
              </a:rPr>
              <a:t>one role for multiple users </a:t>
            </a:r>
            <a:r>
              <a:rPr lang="en-US" dirty="0"/>
              <a:t>(groups)</a:t>
            </a:r>
          </a:p>
          <a:p>
            <a:pPr>
              <a:buClr>
                <a:schemeClr val="tx1"/>
              </a:buClr>
            </a:pPr>
            <a:r>
              <a:rPr lang="en-US" dirty="0"/>
              <a:t>Makes </a:t>
            </a:r>
            <a:r>
              <a:rPr lang="en-US" b="1" dirty="0">
                <a:solidFill>
                  <a:schemeClr val="bg1"/>
                </a:solidFill>
              </a:rPr>
              <a:t>auditing operations easier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2093A8-9ED8-4076-85DA-4848C4B7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Roles</a:t>
            </a:r>
            <a:endParaRPr lang="en-US" dirty="0"/>
          </a:p>
        </p:txBody>
      </p:sp>
      <p:pic>
        <p:nvPicPr>
          <p:cNvPr id="6" name="Picture 2" descr="Image result for user icon transparent">
            <a:extLst>
              <a:ext uri="{FF2B5EF4-FFF2-40B4-BE49-F238E27FC236}">
                <a16:creationId xmlns:a16="http://schemas.microsoft.com/office/drawing/2014/main" id="{C6F86CA2-52B9-452C-9589-1A1137485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37927">
            <a:off x="9393814" y="1752709"/>
            <a:ext cx="2159888" cy="215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user icon transparent">
            <a:extLst>
              <a:ext uri="{FF2B5EF4-FFF2-40B4-BE49-F238E27FC236}">
                <a16:creationId xmlns:a16="http://schemas.microsoft.com/office/drawing/2014/main" id="{70041DE7-86E1-4635-813C-C8522BA0C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96566">
            <a:off x="8802836" y="1684954"/>
            <a:ext cx="3108211" cy="310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6230D4-BD0B-4072-A667-4B59E5A1F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81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33845" y="1726792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7382" y="1944000"/>
            <a:ext cx="8254161" cy="410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Transactions</a:t>
            </a:r>
            <a:r>
              <a:rPr lang="en-GB" sz="2800" dirty="0">
                <a:solidFill>
                  <a:schemeClr val="bg2"/>
                </a:solidFill>
              </a:rPr>
              <a:t> give our operations </a:t>
            </a:r>
            <a:r>
              <a:rPr lang="en-GB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stability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Operation Integrity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Solving the concurrent operation problem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The ACID model is implemented in most RDBMS</a:t>
            </a:r>
          </a:p>
          <a:p>
            <a:pPr marL="457200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Triggers</a:t>
            </a:r>
            <a:r>
              <a:rPr lang="en-US" sz="2800" dirty="0">
                <a:solidFill>
                  <a:schemeClr val="bg2"/>
                </a:solidFill>
              </a:rPr>
              <a:t> apply a given behavior when a condition is hit</a:t>
            </a:r>
          </a:p>
          <a:p>
            <a:pPr marL="914400" lvl="1" indent="-457200">
              <a:lnSpc>
                <a:spcPct val="95000"/>
              </a:lnSpc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Gives us temporary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INSERTED</a:t>
            </a:r>
            <a:r>
              <a:rPr lang="en-US" sz="2600" dirty="0">
                <a:solidFill>
                  <a:schemeClr val="bg2"/>
                </a:solidFill>
              </a:rPr>
              <a:t> and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DELETED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tables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Security</a:t>
            </a:r>
            <a:r>
              <a:rPr lang="en-US" sz="2800" dirty="0">
                <a:solidFill>
                  <a:schemeClr val="bg2"/>
                </a:solidFill>
              </a:rPr>
              <a:t> in SQL Server can be finely controlled</a:t>
            </a:r>
          </a:p>
          <a:p>
            <a:pPr marL="914400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solidFill>
                  <a:schemeClr val="bg2"/>
                </a:solidFill>
              </a:rPr>
              <a:t>Using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 roles</a:t>
            </a:r>
            <a:r>
              <a:rPr lang="en-US" sz="2600" b="1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bg2"/>
                </a:solidFill>
              </a:rPr>
              <a:t>and fixed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database roles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 roles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2"/>
                </a:solidFill>
              </a:rPr>
              <a:t>control permissions even more finely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2C96D84-471D-42F1-9A7F-59109AEDD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20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807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690" y="1202745"/>
            <a:ext cx="2852619" cy="285261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9A3294-45D8-47AE-B3C8-8C65F2F7007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Transactions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6C63791-97A8-4AD8-A4A8-78A6EDA791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Definition, Usage, ACID Model</a:t>
            </a:r>
          </a:p>
        </p:txBody>
      </p:sp>
    </p:spTree>
    <p:extLst>
      <p:ext uri="{BB962C8B-B14F-4D97-AF65-F5344CB8AC3E}">
        <p14:creationId xmlns:p14="http://schemas.microsoft.com/office/powerpoint/2010/main" val="294803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D89F4A-0F16-4EB7-AE60-1F99324EE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1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Transaction</a:t>
            </a:r>
            <a:r>
              <a:rPr lang="en-US" dirty="0"/>
              <a:t> is a </a:t>
            </a:r>
            <a:r>
              <a:rPr lang="en-US" b="1" dirty="0">
                <a:solidFill>
                  <a:schemeClr val="bg1"/>
                </a:solidFill>
              </a:rPr>
              <a:t>sequence of actions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database operations</a:t>
            </a:r>
            <a:r>
              <a:rPr lang="bg-BG" dirty="0"/>
              <a:t>)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executed as a whole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Either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complete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successfully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none</a:t>
            </a:r>
            <a:r>
              <a:rPr lang="en-US" dirty="0"/>
              <a:t> of them </a:t>
            </a:r>
            <a:r>
              <a:rPr lang="en-US" b="1" dirty="0">
                <a:solidFill>
                  <a:schemeClr val="bg1"/>
                </a:solidFill>
              </a:rPr>
              <a:t>do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Examples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A bank transfer from one account into another</a:t>
            </a:r>
            <a:r>
              <a:rPr lang="bg-BG" dirty="0"/>
              <a:t> (</a:t>
            </a:r>
            <a:r>
              <a:rPr lang="en-US" b="1" dirty="0">
                <a:solidFill>
                  <a:schemeClr val="bg1"/>
                </a:solidFill>
              </a:rPr>
              <a:t>withdrawal</a:t>
            </a:r>
            <a:r>
              <a:rPr lang="bg-BG" b="1" dirty="0">
                <a:solidFill>
                  <a:schemeClr val="bg1"/>
                </a:solidFill>
              </a:rPr>
              <a:t> +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deposit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If either the </a:t>
            </a:r>
            <a:r>
              <a:rPr lang="en-US" b="1" dirty="0">
                <a:solidFill>
                  <a:schemeClr val="bg1"/>
                </a:solidFill>
              </a:rPr>
              <a:t>withdrawal or </a:t>
            </a:r>
            <a:r>
              <a:rPr lang="en-US" dirty="0"/>
              <a:t>the</a:t>
            </a:r>
            <a:r>
              <a:rPr lang="en-US" b="1" dirty="0">
                <a:solidFill>
                  <a:schemeClr val="bg1"/>
                </a:solidFill>
              </a:rPr>
              <a:t> deposit fails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whole operation is cancelled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7407654-13F2-4FB2-8EAD-A04AE108E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758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(Rollback)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475331" y="4611851"/>
            <a:ext cx="15772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Rollback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solidFill>
              <a:schemeClr val="tx1"/>
            </a:solidFill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2" name="Freeform 17"/>
          <p:cNvSpPr>
            <a:spLocks/>
          </p:cNvSpPr>
          <p:nvPr/>
        </p:nvSpPr>
        <p:spPr bwMode="auto">
          <a:xfrm>
            <a:off x="1525029" y="4504544"/>
            <a:ext cx="3638713" cy="753257"/>
          </a:xfrm>
          <a:custGeom>
            <a:avLst/>
            <a:gdLst>
              <a:gd name="T0" fmla="*/ 1616 w 1616"/>
              <a:gd name="T1" fmla="*/ 6 h 358"/>
              <a:gd name="T2" fmla="*/ 1525 w 1616"/>
              <a:gd name="T3" fmla="*/ 154 h 358"/>
              <a:gd name="T4" fmla="*/ 1216 w 1616"/>
              <a:gd name="T5" fmla="*/ 308 h 358"/>
              <a:gd name="T6" fmla="*/ 754 w 1616"/>
              <a:gd name="T7" fmla="*/ 351 h 358"/>
              <a:gd name="T8" fmla="*/ 202 w 1616"/>
              <a:gd name="T9" fmla="*/ 268 h 358"/>
              <a:gd name="T10" fmla="*/ 0 w 1616"/>
              <a:gd name="T11" fmla="*/ 0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16" h="358">
                <a:moveTo>
                  <a:pt x="1616" y="6"/>
                </a:moveTo>
                <a:cubicBezTo>
                  <a:pt x="1601" y="31"/>
                  <a:pt x="1592" y="104"/>
                  <a:pt x="1525" y="154"/>
                </a:cubicBezTo>
                <a:cubicBezTo>
                  <a:pt x="1458" y="204"/>
                  <a:pt x="1344" y="275"/>
                  <a:pt x="1216" y="308"/>
                </a:cubicBezTo>
                <a:cubicBezTo>
                  <a:pt x="1088" y="341"/>
                  <a:pt x="923" y="358"/>
                  <a:pt x="754" y="351"/>
                </a:cubicBezTo>
                <a:cubicBezTo>
                  <a:pt x="585" y="344"/>
                  <a:pt x="328" y="327"/>
                  <a:pt x="202" y="268"/>
                </a:cubicBezTo>
                <a:cubicBezTo>
                  <a:pt x="76" y="209"/>
                  <a:pt x="42" y="56"/>
                  <a:pt x="0" y="0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449168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lose">
            <a:extLst>
              <a:ext uri="{FF2B5EF4-FFF2-40B4-BE49-F238E27FC236}">
                <a16:creationId xmlns:a16="http://schemas.microsoft.com/office/drawing/2014/main" id="{902B6B62-5622-41E5-ADA8-2BA9A04E82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9643" y="4667172"/>
            <a:ext cx="914400" cy="91440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6AF9390D-D40D-4672-89B1-F68286064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Transactions: Lifecycle (Commit)</a:t>
            </a:r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255182" y="2981878"/>
            <a:ext cx="15103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Commit</a:t>
            </a:r>
          </a:p>
        </p:txBody>
      </p:sp>
      <p:cxnSp>
        <p:nvCxnSpPr>
          <p:cNvPr id="6" name="AutoShape 8"/>
          <p:cNvCxnSpPr>
            <a:cxnSpLocks noChangeShapeType="1"/>
            <a:stCxn id="14" idx="3"/>
            <a:endCxn id="16" idx="1"/>
          </p:cNvCxnSpPr>
          <p:nvPr/>
        </p:nvCxnSpPr>
        <p:spPr bwMode="auto">
          <a:xfrm>
            <a:off x="2664570" y="3627685"/>
            <a:ext cx="1567383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AutoShape 9"/>
          <p:cNvCxnSpPr>
            <a:cxnSpLocks noChangeShapeType="1"/>
            <a:stCxn id="16" idx="3"/>
            <a:endCxn id="15" idx="1"/>
          </p:cNvCxnSpPr>
          <p:nvPr/>
        </p:nvCxnSpPr>
        <p:spPr bwMode="auto">
          <a:xfrm>
            <a:off x="7107545" y="3627685"/>
            <a:ext cx="1869492" cy="0"/>
          </a:xfrm>
          <a:prstGeom prst="straightConnector1">
            <a:avLst/>
          </a:pr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Freeform 12"/>
          <p:cNvSpPr>
            <a:spLocks/>
          </p:cNvSpPr>
          <p:nvPr/>
        </p:nvSpPr>
        <p:spPr bwMode="auto">
          <a:xfrm>
            <a:off x="4310114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4310115" y="1546223"/>
            <a:ext cx="1017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Read</a:t>
            </a:r>
          </a:p>
        </p:txBody>
      </p:sp>
      <p:sp>
        <p:nvSpPr>
          <p:cNvPr id="10" name="Freeform 15"/>
          <p:cNvSpPr>
            <a:spLocks/>
          </p:cNvSpPr>
          <p:nvPr/>
        </p:nvSpPr>
        <p:spPr bwMode="auto">
          <a:xfrm>
            <a:off x="5863097" y="2230042"/>
            <a:ext cx="1168338" cy="597556"/>
          </a:xfrm>
          <a:custGeom>
            <a:avLst/>
            <a:gdLst>
              <a:gd name="T0" fmla="*/ 0 w 488"/>
              <a:gd name="T1" fmla="*/ 270 h 284"/>
              <a:gd name="T2" fmla="*/ 73 w 488"/>
              <a:gd name="T3" fmla="*/ 93 h 284"/>
              <a:gd name="T4" fmla="*/ 211 w 488"/>
              <a:gd name="T5" fmla="*/ 5 h 284"/>
              <a:gd name="T6" fmla="*/ 366 w 488"/>
              <a:gd name="T7" fmla="*/ 60 h 284"/>
              <a:gd name="T8" fmla="*/ 488 w 488"/>
              <a:gd name="T9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84">
                <a:moveTo>
                  <a:pt x="0" y="270"/>
                </a:moveTo>
                <a:cubicBezTo>
                  <a:pt x="13" y="239"/>
                  <a:pt x="38" y="137"/>
                  <a:pt x="73" y="93"/>
                </a:cubicBezTo>
                <a:cubicBezTo>
                  <a:pt x="108" y="49"/>
                  <a:pt x="162" y="11"/>
                  <a:pt x="211" y="5"/>
                </a:cubicBezTo>
                <a:cubicBezTo>
                  <a:pt x="260" y="0"/>
                  <a:pt x="320" y="14"/>
                  <a:pt x="366" y="60"/>
                </a:cubicBezTo>
                <a:cubicBezTo>
                  <a:pt x="412" y="107"/>
                  <a:pt x="463" y="237"/>
                  <a:pt x="488" y="284"/>
                </a:cubicBezTo>
              </a:path>
            </a:pathLst>
          </a:custGeom>
          <a:ln>
            <a:headEnd type="none" w="sm" len="sm"/>
            <a:tailEnd type="arrow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sz="3200"/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5863099" y="1546223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3" name="Text Box 18"/>
          <p:cNvSpPr txBox="1">
            <a:spLocks noChangeArrowheads="1"/>
          </p:cNvSpPr>
          <p:nvPr/>
        </p:nvSpPr>
        <p:spPr bwMode="auto">
          <a:xfrm>
            <a:off x="2821984" y="2955949"/>
            <a:ext cx="11123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Write</a:t>
            </a:r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blackWhite">
          <a:xfrm>
            <a:off x="685801" y="2798143"/>
            <a:ext cx="1978769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 starting state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blackWhite">
          <a:xfrm>
            <a:off x="8977036" y="2798143"/>
            <a:ext cx="250110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 lIns="108000" tIns="72000" rIns="108000" bIns="108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dirty="0"/>
              <a:t>Durable,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consistent,</a:t>
            </a:r>
          </a:p>
          <a:p>
            <a:pPr algn="ctr">
              <a:lnSpc>
                <a:spcPct val="100000"/>
              </a:lnSpc>
            </a:pPr>
            <a:r>
              <a:rPr lang="en-US" sz="3200" b="1" dirty="0"/>
              <a:t>ending state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blackWhite">
          <a:xfrm>
            <a:off x="4231952" y="2798143"/>
            <a:ext cx="2875592" cy="1659085"/>
          </a:xfrm>
          <a:prstGeom prst="rect">
            <a:avLst/>
          </a:prstGeom>
          <a:solidFill>
            <a:srgbClr val="D1D5DD">
              <a:alpha val="50000"/>
            </a:srgbClr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tIns="72000" bIns="108000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en-US" sz="3200" b="1" dirty="0"/>
              <a:t>Sequence</a:t>
            </a:r>
            <a:br>
              <a:rPr lang="en-US" sz="3200" b="1" dirty="0"/>
            </a:br>
            <a:r>
              <a:rPr lang="en-US" sz="3200" b="1" dirty="0"/>
              <a:t>of reads and writes</a:t>
            </a:r>
          </a:p>
        </p:txBody>
      </p:sp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384B2827-2FD2-463B-B4BB-EC2ED03E28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2548" y="4667172"/>
            <a:ext cx="914400" cy="9144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1A85F640-6EE0-45F2-9528-B9C8A2EDE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554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/>
      <p:bldP spid="10" grpId="0" animBg="1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Checkpoints in Games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475591" y="4211244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65158" y="4191000"/>
            <a:ext cx="1621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Castle 1-</a:t>
            </a:r>
            <a:r>
              <a:rPr lang="bg-BG" sz="2800" dirty="0"/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3657" y="1918240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DIE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7" y="5398609"/>
            <a:ext cx="1442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SURVIVE</a:t>
            </a:r>
            <a:endParaRPr lang="bg-BG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84939" y="5425279"/>
            <a:ext cx="105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Mario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9"/>
            <a:ext cx="2583193" cy="9186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359" y="2226748"/>
            <a:ext cx="1674078" cy="196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Резултат с изображение за Super Mario cas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71" y="2473446"/>
            <a:ext cx="14287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Резултат с изображение за super mario transparent old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886875"/>
            <a:ext cx="2104566" cy="1546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B10DE82B-2794-40D0-A94C-4AD582B6A1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915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Transactions?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11" y="2620342"/>
            <a:ext cx="1411139" cy="15706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771" y="421124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1</a:t>
            </a:r>
            <a:endParaRPr lang="bg-BG" sz="28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684" y="2620342"/>
            <a:ext cx="1411139" cy="157065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36270" y="4239164"/>
            <a:ext cx="1288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STATE 2</a:t>
            </a:r>
            <a:endParaRPr lang="bg-BG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5237273" y="2123790"/>
            <a:ext cx="1689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ROLLBACK</a:t>
            </a:r>
            <a:endParaRPr lang="bg-BG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7398" y="5398609"/>
            <a:ext cx="1489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COMMIT</a:t>
            </a:r>
            <a:endParaRPr lang="bg-BG" sz="28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971800" y="2620342"/>
            <a:ext cx="2470666" cy="14478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997165" y="4618698"/>
            <a:ext cx="2340233" cy="918664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9792" y="2385401"/>
            <a:ext cx="2451809" cy="1401765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941808" y="4618698"/>
            <a:ext cx="3061207" cy="918666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81" y="4782553"/>
            <a:ext cx="1841818" cy="184181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819200" y="5561311"/>
            <a:ext cx="1319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Queries</a:t>
            </a:r>
            <a:endParaRPr lang="bg-BG" sz="2800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88C085B-5137-48A8-B5A0-35577FCAC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800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 Syntax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6000" y="1359000"/>
            <a:ext cx="12054444" cy="48716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CREATE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PROC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usp_Withdraw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(@withdrawAmount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DECIMAL(18,2),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@accountId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INT)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TRANSACTION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UPDATE Accounts SET Balance = Balance - @</a:t>
            </a:r>
            <a:r>
              <a:rPr lang="en-US" sz="2400" b="1" noProof="1">
                <a:latin typeface="Consolas" panose="020B0609020204030204" pitchFamily="49" charset="0"/>
              </a:rPr>
              <a:t>withdrawAmount</a:t>
            </a:r>
          </a:p>
          <a:p>
            <a:pPr>
              <a:lnSpc>
                <a:spcPct val="105000"/>
              </a:lnSpc>
            </a:pPr>
            <a:r>
              <a:rPr lang="en-US" sz="2400" b="1">
                <a:latin typeface="Consolas" panose="020B0609020204030204" pitchFamily="49" charset="0"/>
              </a:rPr>
              <a:t>WHERE </a:t>
            </a:r>
            <a:r>
              <a:rPr lang="en-US" sz="2400" b="1" noProof="1">
                <a:latin typeface="Consolas" panose="020B0609020204030204" pitchFamily="49" charset="0"/>
              </a:rPr>
              <a:t>AccountId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latin typeface="Consolas" panose="020B0609020204030204" pitchFamily="49" charset="0"/>
              </a:rPr>
              <a:t>@accountId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IF @@ROWCOUNT &lt;&gt; 1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--</a:t>
            </a:r>
            <a:r>
              <a:rPr lang="bg-BG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Didn’t affect exactly one row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ROLLBACK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RAISERROR('Invalid account!', 16, 1);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  RETURN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END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COMMIT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471645" y="2052890"/>
            <a:ext cx="2743200" cy="510778"/>
          </a:xfrm>
          <a:prstGeom prst="wedgeRoundRectCallout">
            <a:avLst>
              <a:gd name="adj1" fmla="val -62447"/>
              <a:gd name="adj2" fmla="val 196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 Transaction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036000" y="3837671"/>
            <a:ext cx="2438400" cy="476903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Undo Changes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1731000" y="5350125"/>
            <a:ext cx="2307771" cy="476903"/>
          </a:xfrm>
          <a:prstGeom prst="wedgeRoundRectCallout">
            <a:avLst>
              <a:gd name="adj1" fmla="val -75608"/>
              <a:gd name="adj2" fmla="val 5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Changes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241005" y="2979000"/>
            <a:ext cx="2693332" cy="463841"/>
          </a:xfrm>
          <a:prstGeom prst="wedgeRoundRectCallout">
            <a:avLst>
              <a:gd name="adj1" fmla="val -40842"/>
              <a:gd name="adj2" fmla="val -852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Withdraw Money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021805" y="4289856"/>
            <a:ext cx="2438400" cy="510778"/>
          </a:xfrm>
          <a:prstGeom prst="wedgeRoundRectCallout">
            <a:avLst>
              <a:gd name="adj1" fmla="val -94939"/>
              <a:gd name="adj2" fmla="val 51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 Error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08B7EDF5-529F-4670-AA31-848D5F082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84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3274</TotalTime>
  <Words>1581</Words>
  <Application>Microsoft Office PowerPoint</Application>
  <PresentationFormat>Widescreen</PresentationFormat>
  <Paragraphs>298</Paragraphs>
  <Slides>30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Triggers and Transactions</vt:lpstr>
      <vt:lpstr>Table of Contents </vt:lpstr>
      <vt:lpstr>Transactions</vt:lpstr>
      <vt:lpstr>Transactions</vt:lpstr>
      <vt:lpstr>Transactions: Lifecycle (Rollback)</vt:lpstr>
      <vt:lpstr>Transactions: Lifecycle (Commit)</vt:lpstr>
      <vt:lpstr>Checkpoints in Games</vt:lpstr>
      <vt:lpstr>What Are Transactions?</vt:lpstr>
      <vt:lpstr>Transactions Syntax</vt:lpstr>
      <vt:lpstr>Transactions Behavior</vt:lpstr>
      <vt:lpstr>Transactions: What Can Go Wrong?</vt:lpstr>
      <vt:lpstr>ACID Models</vt:lpstr>
      <vt:lpstr>Transaction Properties</vt:lpstr>
      <vt:lpstr>Atomicity</vt:lpstr>
      <vt:lpstr>Consistency</vt:lpstr>
      <vt:lpstr>Isolation</vt:lpstr>
      <vt:lpstr>Durability</vt:lpstr>
      <vt:lpstr>Triggers</vt:lpstr>
      <vt:lpstr>What Are Triggers?</vt:lpstr>
      <vt:lpstr>After Trigger</vt:lpstr>
      <vt:lpstr>Instead of Trigger</vt:lpstr>
      <vt:lpstr>Events</vt:lpstr>
      <vt:lpstr>After Triggers</vt:lpstr>
      <vt:lpstr>Instead of Triggers</vt:lpstr>
      <vt:lpstr>Database Security</vt:lpstr>
      <vt:lpstr>Database Security: SQL Server</vt:lpstr>
      <vt:lpstr>Custom Roles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 Triggers and Transactions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2021-09-03T17:47:52Z</dcterms:modified>
  <cp:category>db;databases;sql;programming;computer programming;software development</cp:category>
</cp:coreProperties>
</file>