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402" r:id="rId2"/>
    <p:sldId id="493" r:id="rId3"/>
    <p:sldId id="467" r:id="rId4"/>
    <p:sldId id="548" r:id="rId5"/>
    <p:sldId id="549" r:id="rId6"/>
    <p:sldId id="573" r:id="rId7"/>
    <p:sldId id="554" r:id="rId8"/>
    <p:sldId id="580" r:id="rId9"/>
    <p:sldId id="581" r:id="rId10"/>
    <p:sldId id="582" r:id="rId11"/>
    <p:sldId id="473" r:id="rId12"/>
    <p:sldId id="550" r:id="rId13"/>
    <p:sldId id="578" r:id="rId14"/>
    <p:sldId id="552" r:id="rId15"/>
    <p:sldId id="551" r:id="rId16"/>
    <p:sldId id="553" r:id="rId17"/>
    <p:sldId id="539" r:id="rId18"/>
    <p:sldId id="579" r:id="rId19"/>
    <p:sldId id="555" r:id="rId20"/>
    <p:sldId id="556" r:id="rId21"/>
    <p:sldId id="557" r:id="rId22"/>
    <p:sldId id="583" r:id="rId23"/>
    <p:sldId id="558" r:id="rId24"/>
    <p:sldId id="561" r:id="rId25"/>
    <p:sldId id="562" r:id="rId26"/>
    <p:sldId id="563" r:id="rId27"/>
    <p:sldId id="564" r:id="rId28"/>
    <p:sldId id="574" r:id="rId29"/>
    <p:sldId id="559" r:id="rId30"/>
    <p:sldId id="565" r:id="rId31"/>
    <p:sldId id="566" r:id="rId32"/>
    <p:sldId id="567" r:id="rId33"/>
    <p:sldId id="560" r:id="rId34"/>
    <p:sldId id="568" r:id="rId35"/>
    <p:sldId id="569" r:id="rId36"/>
    <p:sldId id="570" r:id="rId37"/>
    <p:sldId id="349" r:id="rId38"/>
    <p:sldId id="401" r:id="rId39"/>
    <p:sldId id="5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C430E1D-FF0C-47C5-A23D-391F8E169E84}">
          <p14:sldIdLst>
            <p14:sldId id="402"/>
            <p14:sldId id="493"/>
          </p14:sldIdLst>
        </p14:section>
        <p14:section name="Executing Native SQL Queries" id="{81FF68DF-35F3-4595-8D3A-9628676EAFFA}">
          <p14:sldIdLst>
            <p14:sldId id="467"/>
            <p14:sldId id="548"/>
            <p14:sldId id="549"/>
            <p14:sldId id="573"/>
            <p14:sldId id="554"/>
            <p14:sldId id="580"/>
            <p14:sldId id="581"/>
            <p14:sldId id="582"/>
          </p14:sldIdLst>
        </p14:section>
        <p14:section name="Object State Tracking" id="{92D4731A-8548-4C96-836F-21835EE3B148}">
          <p14:sldIdLst>
            <p14:sldId id="473"/>
            <p14:sldId id="550"/>
            <p14:sldId id="578"/>
            <p14:sldId id="552"/>
            <p14:sldId id="551"/>
            <p14:sldId id="553"/>
          </p14:sldIdLst>
        </p14:section>
        <p14:section name="Bulk Operations" id="{0C3DB68E-C0D6-4FBB-890D-6CA3E85E1C01}">
          <p14:sldIdLst>
            <p14:sldId id="539"/>
            <p14:sldId id="579"/>
            <p14:sldId id="555"/>
            <p14:sldId id="556"/>
            <p14:sldId id="557"/>
            <p14:sldId id="583"/>
          </p14:sldIdLst>
        </p14:section>
        <p14:section name="Types of Loading" id="{76B671F7-ADF2-43C7-8E8D-3E34EA97DA2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5133A9E9-6C41-4FB7-997B-D40B679C4D1A}">
          <p14:sldIdLst>
            <p14:sldId id="559"/>
            <p14:sldId id="565"/>
            <p14:sldId id="566"/>
            <p14:sldId id="567"/>
          </p14:sldIdLst>
        </p14:section>
        <p14:section name="Cascade Operations" id="{80F69053-028A-47E4-9B7E-B41997743E21}">
          <p14:sldIdLst>
            <p14:sldId id="560"/>
            <p14:sldId id="568"/>
            <p14:sldId id="569"/>
            <p14:sldId id="570"/>
          </p14:sldIdLst>
        </p14:section>
        <p14:section name="Conclusion" id="{6779F01C-B91C-490D-A316-178A8C11CF96}">
          <p14:sldIdLst>
            <p14:sldId id="349"/>
            <p14:sldId id="401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E042E-1E96-4D78-B3FB-50C223B14B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97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10900-E1F3-41F8-86A1-FC91D1F88E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28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78A065-BC85-44C2-BF70-FEE0D3435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86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27439B-3D4D-4895-8273-67A9E0CAE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34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A16222-D414-42A2-8535-120788F65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172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D4D7B2-62B6-42B7-98FB-4A9AF25C1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34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693B4A-42EB-4FC8-A1A9-5C4D3CA1F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9224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A3B63D-8870-4469-851A-E124AB6AEC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371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96F1D5-456D-4FD6-B1ED-306F19BB56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876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8A232A-0C0B-4E06-B6D0-8B500FBA0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770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6DA0ABC-71E4-401B-AFB6-3F71672AC9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698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04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that procedure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Employee to Project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13848"/>
            <a:ext cx="11520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static void Main()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var context = new SoftUniContext();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var employeeId = 1;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var projectId = 1;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</a:rPr>
              <a:t>  context.Database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.ExecuteSqlInterpolated</a:t>
            </a:r>
            <a:r>
              <a:rPr lang="en-US" sz="2600" b="1" noProof="1">
                <a:latin typeface="Consolas" panose="020B0609020204030204" pitchFamily="49" charset="0"/>
              </a:rPr>
              <a:t>($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"EXEC sp_AddEmployeeToProjest {employeeId}, {projectId}");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D9D6A5-F6E6-43FD-A584-93B42731D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1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Tracking the State of Entities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  <p:pic>
        <p:nvPicPr>
          <p:cNvPr id="2050" name="Picture 2" descr="entity states in Entit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4"/>
          <a:stretch/>
        </p:blipFill>
        <p:spPr bwMode="auto">
          <a:xfrm>
            <a:off x="612366" y="864000"/>
            <a:ext cx="10681536" cy="357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context (tracked object) by calling the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method on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dirty="0"/>
              <a:t>Object in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 will be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the next time when </a:t>
            </a:r>
            <a:r>
              <a:rPr lang="en-US" b="1" noProof="1">
                <a:solidFill>
                  <a:schemeClr val="bg1"/>
                </a:solidFill>
              </a:rPr>
              <a:t>SaveChange()</a:t>
            </a:r>
            <a:r>
              <a:rPr lang="en-US" dirty="0"/>
              <a:t> is called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086010"/>
            <a:ext cx="1071336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(var context = new BloggingContext())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blog = new Blog { Name = "ADO.NET Blog"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context.Blogs.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(blog);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20915" y="5500428"/>
            <a:ext cx="2810085" cy="919401"/>
          </a:xfrm>
          <a:prstGeom prst="wedgeRoundRectCallout">
            <a:avLst>
              <a:gd name="adj1" fmla="val -76290"/>
              <a:gd name="adj2" fmla="val -4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 the object into the Attached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E7280E-DC63-4C6C-B9E0-EF9E648FC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2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noProof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770" y="4825453"/>
            <a:ext cx="53082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blogs = context.Blogs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AsNoTracking()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.ToList();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E0480B-57AF-443C-B593-0BDA18A22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2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When is an object detached?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249000"/>
            <a:ext cx="1071336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43376" y="5218417"/>
            <a:ext cx="2971800" cy="919401"/>
          </a:xfrm>
          <a:prstGeom prst="wedgeRoundRectCallout">
            <a:avLst>
              <a:gd name="adj1" fmla="val -63614"/>
              <a:gd name="adj2" fmla="val -23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E741B3-3CEB-4BA4-8B38-5F057C805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2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query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r>
              <a:rPr lang="en-US" dirty="0"/>
              <a:t>, all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it are automatically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9C2FAA-410B-4DE9-A6C6-59CEA5076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8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6000" y="2529000"/>
            <a:ext cx="1038228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var entry = softUniDbContext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.Entry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71663" y="5443513"/>
            <a:ext cx="2152664" cy="919401"/>
          </a:xfrm>
          <a:prstGeom prst="wedgeRoundRectCallout">
            <a:avLst>
              <a:gd name="adj1" fmla="val -79716"/>
              <a:gd name="adj2" fmla="val -29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context is disposed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CB8B7F-2F0D-4E84-8747-2325508C0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5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CA6C4-4255-46D7-B44A-F15896621C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Bulk Operations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69032A-5DDE-48A2-BA5B-1794FE924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9007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Bulk operations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that are performed </a:t>
            </a:r>
            <a:r>
              <a:rPr lang="en-US" b="1" dirty="0">
                <a:solidFill>
                  <a:schemeClr val="bg1"/>
                </a:solidFill>
              </a:rPr>
              <a:t>on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large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scale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2" y="2079000"/>
            <a:ext cx="11811000" cy="42767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6F9C1A-BCBD-4466-A495-033C700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4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D87A04-AAE3-4E50-B39C-8A1CCF456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5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07DF72-8940-49C9-B22C-32AA36DE24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75732" y="1854000"/>
            <a:ext cx="864053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791200" y="32418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75732" y="3744000"/>
            <a:ext cx="8640536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D632AC1-16A5-4166-9682-F78AF1EE7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19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</a:t>
            </a:r>
            <a:r>
              <a:rPr lang="en-US" noProof="1"/>
              <a:t>Nasko</a:t>
            </a:r>
            <a:r>
              <a:rPr lang="en-US" dirty="0"/>
              <a:t>" to "</a:t>
            </a:r>
            <a:r>
              <a:rPr lang="en-US" noProof="1"/>
              <a:t>Plamen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67505"/>
            <a:ext cx="10591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.Where(t =&gt; t.Name == "Niki")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</a:rPr>
              <a:t>(u =&gt; new Employee { Name = "Stoyan" });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002784"/>
            <a:ext cx="105918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6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.Where(employee =&gt; employee.Name == "Niki");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</a:rPr>
              <a:t>employees.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D078F5-7910-4EB8-BFDC-536B0D50F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6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the </a:t>
            </a:r>
            <a:r>
              <a:rPr lang="en-US" b="1" noProof="1">
                <a:solidFill>
                  <a:schemeClr val="bg1"/>
                </a:solidFill>
              </a:rPr>
              <a:t>EmployeesProjects</a:t>
            </a:r>
            <a:r>
              <a:rPr lang="en-US" dirty="0"/>
              <a:t> table, where </a:t>
            </a:r>
            <a:r>
              <a:rPr lang="en-US" b="1" noProof="1">
                <a:solidFill>
                  <a:schemeClr val="bg1"/>
                </a:solidFill>
              </a:rPr>
              <a:t>ProjectId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less than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6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48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in tables which don't have a primary key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But </a:t>
            </a:r>
            <a:r>
              <a:rPr lang="en-US" noProof="1"/>
              <a:t>Z.EntityFramework.Plus.EFCore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using </a:t>
            </a: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b="1" dirty="0">
                <a:solidFill>
                  <a:schemeClr val="bg1"/>
                </a:solidFill>
              </a:rPr>
              <a:t> makes that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Problem: Delete Records with ProjectId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2349000"/>
            <a:ext cx="10591800" cy="266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static void Main()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var context = new SoftUniContext();</a:t>
            </a:r>
          </a:p>
          <a:p>
            <a:endParaRPr lang="en-US" sz="11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</a:rPr>
              <a:t>  context.EmployeesProjects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.Where(x =&gt; x.ProjectId &lt; 3).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DB7CF4-2AB2-4842-B649-9374661AA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91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9F7EE9-952C-4746-9409-5CE25D16FC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Loading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06D1ADA-7C1C-4949-94BE-F6BDA0598A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16376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Loading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5435A7-B91A-4AA1-B83D-571798C0A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51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A81530D-A84B-490C-AFC5-928EA41FE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1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7281456" cy="5528766"/>
          </a:xfrm>
        </p:spPr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</a:t>
            </a:r>
            <a:r>
              <a:rPr lang="en-US" b="1" dirty="0">
                <a:solidFill>
                  <a:schemeClr val="bg1"/>
                </a:solidFill>
              </a:rPr>
              <a:t>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44" r="702"/>
          <a:stretch/>
        </p:blipFill>
        <p:spPr>
          <a:xfrm>
            <a:off x="7214286" y="1135925"/>
            <a:ext cx="4899444" cy="329489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0402" y="4405857"/>
            <a:ext cx="11818096" cy="210114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Offers better performance in certain cases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Less RAM usage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Smaller result sets returned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A903EF4-E34D-4CDB-8858-21B30EC8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89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3F4D37-C9DC-4943-88F9-CEF36A548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7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Refreshing the article list page, sends 11 queries to </a:t>
            </a:r>
            <a:br>
              <a:rPr lang="en-US" sz="3600" dirty="0"/>
            </a:br>
            <a:r>
              <a:rPr lang="en-US" sz="3600" dirty="0"/>
              <a:t>the database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 query </a:t>
            </a:r>
            <a:r>
              <a:rPr lang="en-US" sz="3400" dirty="0"/>
              <a:t>finds the first 10 articles</a:t>
            </a:r>
          </a:p>
          <a:p>
            <a:pPr lvl="1"/>
            <a:r>
              <a:rPr lang="en-US" sz="3400" dirty="0"/>
              <a:t>The subsequent </a:t>
            </a:r>
            <a:r>
              <a:rPr lang="en-US" sz="3400" b="1" dirty="0">
                <a:solidFill>
                  <a:schemeClr val="bg1"/>
                </a:solidFill>
              </a:rPr>
              <a:t>10 queries</a:t>
            </a:r>
            <a:r>
              <a:rPr lang="en-US" sz="3400" dirty="0"/>
              <a:t>, find each article's comments</a:t>
            </a:r>
          </a:p>
          <a:p>
            <a:pPr lvl="1"/>
            <a:r>
              <a:rPr lang="en-US" sz="3400" dirty="0"/>
              <a:t>Total of 11 queries (N + 1)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E7A145-9830-4ABE-A6B7-4F6C7A82AE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EBA60C-51F2-4596-AEFC-656F322F82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Concurrency Checks</a:t>
            </a:r>
          </a:p>
        </p:txBody>
      </p:sp>
    </p:spTree>
    <p:extLst>
      <p:ext uri="{BB962C8B-B14F-4D97-AF65-F5344CB8AC3E}">
        <p14:creationId xmlns:p14="http://schemas.microsoft.com/office/powerpoint/2010/main" val="39804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C498021-AB46-40A6-BFCC-E4CCE7B15B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Executing Native SQL Queries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BD398F-FD91-4FC2-B0AF-EFB23AC0DE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Parameterless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307224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last change overwrites </a:t>
            </a:r>
            <a:r>
              <a:rPr lang="en-US" dirty="0"/>
              <a:t>all previous concurrent changes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in EF</a:t>
            </a:r>
          </a:p>
        </p:txBody>
      </p:sp>
      <p:pic>
        <p:nvPicPr>
          <p:cNvPr id="6" name="Picture 2" descr="Optimistic concurrency control | Download Scientific Dia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651486"/>
            <a:ext cx="7553325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11FFE46-75EC-466D-974D-5BAA5EBAD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1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One Wins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221430"/>
            <a:ext cx="106680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91000" y="5679000"/>
            <a:ext cx="2590800" cy="457200"/>
          </a:xfrm>
          <a:prstGeom prst="wedgeRoundRectCallout">
            <a:avLst>
              <a:gd name="adj1" fmla="val -62196"/>
              <a:gd name="adj2" fmla="val 604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633B2F-0FF2-47DF-8E0C-52F19BB965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One Wins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1476579"/>
            <a:ext cx="9829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94347" y="5932191"/>
            <a:ext cx="4436376" cy="510778"/>
          </a:xfrm>
          <a:prstGeom prst="wedgeRoundRectCallout">
            <a:avLst>
              <a:gd name="adj1" fmla="val -40894"/>
              <a:gd name="adj2" fmla="val -891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000" y="4948561"/>
            <a:ext cx="2743200" cy="510778"/>
          </a:xfrm>
          <a:prstGeom prst="wedgeRoundRectCallout">
            <a:avLst>
              <a:gd name="adj1" fmla="val -64071"/>
              <a:gd name="adj2" fmla="val 34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2648222"/>
            <a:ext cx="2899800" cy="510778"/>
          </a:xfrm>
          <a:prstGeom prst="wedgeRoundRectCallout">
            <a:avLst>
              <a:gd name="adj1" fmla="val -159677"/>
              <a:gd name="adj2" fmla="val -48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[ConcurrencyCheck]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AF7E294-E045-4FE9-AEEB-303170DAE4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3F425A-43A2-475C-88F4-9BC755AAD5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Cascade Operations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B20E9A2-7A7B-402B-A566-FA9DD26F6D9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37812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/>
              <a:t>, </a:t>
            </a:r>
            <a:r>
              <a:rPr lang="en-US" b="1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840049-E9D1-486C-A4ED-AC5277DCF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96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E8B582-2D08-4BD2-9F05-8782694DB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4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C8626A-3304-46EE-825F-5FE71BB06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85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602934"/>
            <a:ext cx="1120995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EF supports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lazy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eager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explicit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loading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7F503B2-F967-4757-BE54-09ED2B408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7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820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5D22D4-B786-4D21-B0E5-0CBAF9FB5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6000" y="1899000"/>
            <a:ext cx="788426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FromSqlRaw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86000" y="3307773"/>
            <a:ext cx="3329999" cy="919401"/>
          </a:xfrm>
          <a:prstGeom prst="wedgeRoundRectCallout">
            <a:avLst>
              <a:gd name="adj1" fmla="val -115050"/>
              <a:gd name="adj2" fmla="val -67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Enables to pass in a SQL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4D65EF-8BA2-467A-B5FE-942AA9688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3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.FromSqlRaw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79406"/>
              <a:gd name="adj2" fmla="val 632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71000" y="4599000"/>
            <a:ext cx="1814029" cy="919401"/>
          </a:xfrm>
          <a:prstGeom prst="wedgeRoundRectCallout">
            <a:avLst>
              <a:gd name="adj1" fmla="val -76627"/>
              <a:gd name="adj2" fmla="val -65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9C2B1C5-F59F-487E-BFC0-4CDDF3D3B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.FromSqlInterpolated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712000"/>
            <a:ext cx="1905000" cy="762000"/>
          </a:xfrm>
          <a:prstGeom prst="wedgeRoundRectCallout">
            <a:avLst>
              <a:gd name="adj1" fmla="val -74960"/>
              <a:gd name="adj2" fmla="val 72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D76C44-9D41-4FB2-9573-6BB08DD7F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0538" y="2259000"/>
            <a:ext cx="1034546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34546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ED6C34-EC6C-4A5B-BB59-C4B611EB4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40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your own </a:t>
            </a:r>
            <a:r>
              <a:rPr lang="en-US" b="1" dirty="0">
                <a:solidFill>
                  <a:schemeClr val="bg1"/>
                </a:solidFill>
              </a:rPr>
              <a:t>SQL query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in the </a:t>
            </a:r>
            <a:r>
              <a:rPr lang="en-US" noProof="1"/>
              <a:t>SoftUni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Employee to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72" t="4898" r="3526" b="5308"/>
          <a:stretch/>
        </p:blipFill>
        <p:spPr>
          <a:xfrm>
            <a:off x="1786352" y="2742006"/>
            <a:ext cx="3239999" cy="225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52" b="2332"/>
          <a:stretch/>
        </p:blipFill>
        <p:spPr>
          <a:xfrm>
            <a:off x="7356001" y="2742006"/>
            <a:ext cx="3239999" cy="27314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Right Arrow 7"/>
          <p:cNvSpPr/>
          <p:nvPr/>
        </p:nvSpPr>
        <p:spPr bwMode="auto">
          <a:xfrm>
            <a:off x="5556000" y="3609000"/>
            <a:ext cx="1080000" cy="555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797D502-C099-453C-9CB7-E95C5927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stored procedure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Employee to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50" y="2079000"/>
            <a:ext cx="10591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CREATE PROCEDURE sp_AddEmployeeToProjest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@employeeId INT,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@projectId INT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INSERT INTO EmployeesProjects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       (EmployeeID, ProjectID)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VALUES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       (@employeeId, @projectId)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CA8926-9DBC-459D-906C-7C3C98D80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4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2301</Words>
  <Application>Microsoft Office PowerPoint</Application>
  <PresentationFormat>Widescreen</PresentationFormat>
  <Paragraphs>376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Problem: Add Employee to Project</vt:lpstr>
      <vt:lpstr>Solution: Add Employee to Project</vt:lpstr>
      <vt:lpstr>Solution: Add Employee to Project (2)</vt:lpstr>
      <vt:lpstr>Tracking the State of Entities</vt:lpstr>
      <vt:lpstr>Attaching Objects</vt:lpstr>
      <vt:lpstr>Detaching Objects</vt:lpstr>
      <vt:lpstr>Detaching Objects</vt:lpstr>
      <vt:lpstr>Attaching Detached Objects</vt:lpstr>
      <vt:lpstr>Attaching Objects</vt:lpstr>
      <vt:lpstr>Bulk Operations</vt:lpstr>
      <vt:lpstr>Bulk Operations</vt:lpstr>
      <vt:lpstr>EntityFramework-Plus</vt:lpstr>
      <vt:lpstr>Bulk Delete</vt:lpstr>
      <vt:lpstr>Bulk Update: Syntax</vt:lpstr>
      <vt:lpstr>Problem: Delete Records with ProjectId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– Example</vt:lpstr>
      <vt:lpstr>First One Wins –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2021-09-03T18:36:01Z</dcterms:modified>
  <cp:category>programming;computer programming;software development;web development</cp:category>
</cp:coreProperties>
</file>