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667" r:id="rId2"/>
    <p:sldId id="276" r:id="rId3"/>
    <p:sldId id="569" r:id="rId4"/>
    <p:sldId id="570" r:id="rId5"/>
    <p:sldId id="619" r:id="rId6"/>
    <p:sldId id="670" r:id="rId7"/>
    <p:sldId id="621" r:id="rId8"/>
    <p:sldId id="665" r:id="rId9"/>
    <p:sldId id="646" r:id="rId10"/>
    <p:sldId id="647" r:id="rId11"/>
    <p:sldId id="671" r:id="rId12"/>
    <p:sldId id="648" r:id="rId13"/>
    <p:sldId id="649" r:id="rId14"/>
    <p:sldId id="672" r:id="rId15"/>
    <p:sldId id="605" r:id="rId16"/>
    <p:sldId id="590" r:id="rId17"/>
    <p:sldId id="650" r:id="rId18"/>
    <p:sldId id="591" r:id="rId19"/>
    <p:sldId id="592" r:id="rId20"/>
    <p:sldId id="593" r:id="rId21"/>
    <p:sldId id="586" r:id="rId22"/>
    <p:sldId id="588" r:id="rId23"/>
    <p:sldId id="596" r:id="rId24"/>
    <p:sldId id="597" r:id="rId25"/>
    <p:sldId id="669" r:id="rId26"/>
    <p:sldId id="673" r:id="rId27"/>
    <p:sldId id="668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1EA3EB-3080-4B0D-B52B-123A193DFEA5}">
          <p14:sldIdLst>
            <p14:sldId id="667"/>
            <p14:sldId id="276"/>
          </p14:sldIdLst>
        </p14:section>
        <p14:section name="ASP.NET MVC Overview" id="{E05652D8-56BE-4C2F-8D61-7D8A2A944582}">
          <p14:sldIdLst>
            <p14:sldId id="569"/>
            <p14:sldId id="570"/>
          </p14:sldIdLst>
        </p14:section>
        <p14:section name="Creating an App with ASP.NET MVC" id="{DB4BA43D-1C54-4A88-8575-8537E1F23B62}">
          <p14:sldIdLst>
            <p14:sldId id="619"/>
            <p14:sldId id="670"/>
            <p14:sldId id="621"/>
            <p14:sldId id="665"/>
            <p14:sldId id="646"/>
            <p14:sldId id="647"/>
            <p14:sldId id="671"/>
            <p14:sldId id="648"/>
            <p14:sldId id="649"/>
            <p14:sldId id="672"/>
          </p14:sldIdLst>
        </p14:section>
        <p14:section name="ASP.NET Controllers" id="{BFF65D2C-900D-4159-8201-AC5E1B08B212}">
          <p14:sldIdLst>
            <p14:sldId id="605"/>
            <p14:sldId id="590"/>
            <p14:sldId id="650"/>
            <p14:sldId id="591"/>
            <p14:sldId id="592"/>
            <p14:sldId id="593"/>
          </p14:sldIdLst>
        </p14:section>
        <p14:section name="ASP.NET Views" id="{ECA50CDE-4FAE-4A87-8883-D098A0A870D8}">
          <p14:sldIdLst>
            <p14:sldId id="586"/>
            <p14:sldId id="588"/>
            <p14:sldId id="596"/>
            <p14:sldId id="597"/>
            <p14:sldId id="669"/>
            <p14:sldId id="673"/>
          </p14:sldIdLst>
        </p14:section>
        <p14:section name="Conclusion" id="{F2D5B705-678B-4537-BB42-597CC9564F5D}">
          <p14:sldIdLst>
            <p14:sldId id="66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AE026-9C39-4D56-983F-13C7CEB4CF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67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A7D094-0123-4DC6-8375-FD944BF23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94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6EAEC-03D2-4FFF-8082-2BB62DAD9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97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D0507D-C125-41B8-B420-84E000BC4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466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5BDDE1-73D4-49F2-85BC-B5F86EB723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7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BDC697-FA02-4DB1-B5EA-3D2A34A56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6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pages/overview/getting-started/introducing-razor-syntax-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179464"/>
            <a:ext cx="10962447" cy="88242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7" y="2102674"/>
            <a:ext cx="4715826" cy="265265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00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9298656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Views</a:t>
            </a:r>
            <a:r>
              <a:rPr lang="en-US" sz="3199" dirty="0"/>
              <a:t> render the </a:t>
            </a:r>
            <a:r>
              <a:rPr lang="en-US" sz="3199" b="1" dirty="0">
                <a:solidFill>
                  <a:schemeClr val="bg1"/>
                </a:solidFill>
              </a:rPr>
              <a:t>HTML code </a:t>
            </a:r>
            <a:r>
              <a:rPr lang="en-US" sz="3199" dirty="0"/>
              <a:t>for the invoked action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Create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About.cshtml </a:t>
            </a:r>
            <a:r>
              <a:rPr lang="en-US" sz="3199" dirty="0"/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03BCEDD-BC8E-4963-BC78-EAB4A24D34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05" y="2471867"/>
            <a:ext cx="5056082" cy="41082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0D19FCD-2DEB-4E22-8083-8373008E1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t="14764" r="7203" b="11417"/>
          <a:stretch/>
        </p:blipFill>
        <p:spPr>
          <a:xfrm>
            <a:off x="5826071" y="1880871"/>
            <a:ext cx="2429947" cy="63945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6" name="Картина 1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506CC56-CDD5-4F08-83A1-B1536F7A8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70" y="2520330"/>
            <a:ext cx="5606424" cy="40113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CC19EE9-3F4C-48E9-8686-15D379EB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286" y="1196708"/>
            <a:ext cx="2710774" cy="37160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7DB33E0-3BD3-4C8A-A216-72E06D88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7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en-US" dirty="0"/>
              <a:t>ASP.NET MVC uses </a:t>
            </a:r>
            <a:r>
              <a:rPr lang="en-US" b="1" dirty="0">
                <a:hlinkClick r:id="rId2"/>
              </a:rPr>
              <a:t>Razor</a:t>
            </a:r>
            <a:r>
              <a:rPr lang="en-US" dirty="0"/>
              <a:t> view engine</a:t>
            </a:r>
          </a:p>
          <a:p>
            <a:r>
              <a:rPr lang="en-US" dirty="0"/>
              <a:t>Views combine HTML with C#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8373" y="2741870"/>
            <a:ext cx="10855257" cy="3342250"/>
            <a:chOff x="684212" y="1085462"/>
            <a:chExt cx="5791200" cy="2910688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23232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@{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ViewBag.Title = "About";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}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&lt;h2&gt;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@ViewBag.Title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&lt;/h2&gt;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&lt;h3&gt;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@ViewBag.Message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&lt;/h3&gt;</a:t>
              </a:r>
            </a:p>
            <a:p>
              <a:pPr>
                <a:spcBef>
                  <a:spcPts val="1200"/>
                </a:spcBef>
              </a:pPr>
              <a:r>
                <a:rPr lang="en-US" sz="2399" dirty="0">
                  <a:solidFill>
                    <a:schemeClr val="tx1"/>
                  </a:solidFill>
                  <a:effectLst/>
                </a:rPr>
                <a:t>&lt;p&gt;Use this area to provide additional information.&lt;/p&gt;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113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About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.cshtml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87669" y="3537185"/>
            <a:ext cx="4763999" cy="681616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@ {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 …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7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7FFE7"/>
                </a:solidFill>
                <a:cs typeface="Consolas" pitchFamily="49" charset="0"/>
              </a:rPr>
              <a:t>inserts C# code block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200191" y="4391671"/>
            <a:ext cx="2565104" cy="1081720"/>
          </a:xfrm>
          <a:prstGeom prst="wedgeRoundRectCallout">
            <a:avLst>
              <a:gd name="adj1" fmla="val -34603"/>
              <a:gd name="adj2" fmla="val 6507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F7FFE7"/>
                </a:solidFill>
                <a:cs typeface="Consolas" pitchFamily="49" charset="0"/>
              </a:rPr>
              <a:t>Everything else is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HTML</a:t>
            </a:r>
            <a:r>
              <a:rPr lang="en-US" sz="2799" b="1" noProof="1">
                <a:solidFill>
                  <a:srgbClr val="F7FFE7"/>
                </a:solidFill>
                <a:cs typeface="Consolas" pitchFamily="49" charset="0"/>
              </a:rPr>
              <a:t> code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69882" y="4391672"/>
            <a:ext cx="3199629" cy="1049039"/>
          </a:xfrm>
          <a:prstGeom prst="wedgeRoundRectCallout">
            <a:avLst>
              <a:gd name="adj1" fmla="val -68440"/>
              <a:gd name="adj2" fmla="val -5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@Something </a:t>
            </a:r>
            <a:r>
              <a:rPr lang="en-US" sz="2799" b="1" noProof="1">
                <a:solidFill>
                  <a:srgbClr val="F7FFE7"/>
                </a:solidFill>
                <a:cs typeface="Consolas" pitchFamily="49" charset="0"/>
              </a:rPr>
              <a:t>prints a C# variable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8BF4AA4-D891-427E-B2DE-1191DAD6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action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/Home/Numbers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+ view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Numbers.cshtml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1…50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5997" y="1981578"/>
            <a:ext cx="5332611" cy="368654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class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Controller : Controller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public</a:t>
              </a:r>
              <a:r>
                <a:rPr lang="en-US" sz="2399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ActionResult</a:t>
              </a:r>
              <a:r>
                <a:rPr lang="en-US" sz="2399" dirty="0"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Numbers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()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 return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View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();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}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HomeController.cs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61036" y="1981578"/>
            <a:ext cx="5640887" cy="3686542"/>
            <a:chOff x="684212" y="1085462"/>
            <a:chExt cx="5791200" cy="368750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@{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ViewBag.Title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=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"Nums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1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…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50";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}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&lt;h2&gt;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@ViewBag.Title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&lt;/h2&gt;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&lt;ul&gt;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@for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(int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i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=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1;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i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&lt;=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50;</a:t>
              </a:r>
              <a:r>
                <a:rPr lang="en-US" sz="2399" dirty="0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i++)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&lt;li&gt;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@i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&lt;/li&gt;</a:t>
              </a:r>
            </a:p>
            <a:p>
              <a:r>
                <a:rPr lang="en-US" sz="2399" dirty="0">
                  <a:solidFill>
                    <a:schemeClr val="bg1"/>
                  </a:solidFill>
                  <a:effectLst/>
                </a:rPr>
                <a:t>}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&lt;/ul&gt;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\Views\Home\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Numbers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.cshtml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BFA6F130-C8B0-442E-9C42-6C1254038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0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Page Layout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047AEE4-6E37-4A7F-B645-05545448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0" y="2078502"/>
            <a:ext cx="11979330" cy="410420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41B9395-2578-4FB3-A1F4-485C18F5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222" y="1252834"/>
            <a:ext cx="3590849" cy="17352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230988E-A8B0-4AB4-9394-4E8006F12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500538-DC33-4B80-B96D-CBAB08A71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Press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r>
              <a:rPr lang="en-US" dirty="0"/>
              <a:t>You will see your app’s </a:t>
            </a:r>
            <a:r>
              <a:rPr lang="en-US" b="1" dirty="0">
                <a:solidFill>
                  <a:schemeClr val="bg1"/>
                </a:solidFill>
              </a:rPr>
              <a:t>home page </a:t>
            </a:r>
          </a:p>
          <a:p>
            <a:r>
              <a:rPr lang="en-US" dirty="0"/>
              <a:t>Go to the </a:t>
            </a:r>
            <a:r>
              <a:rPr lang="en-US" b="1" dirty="0">
                <a:solidFill>
                  <a:schemeClr val="bg1"/>
                </a:solidFill>
              </a:rPr>
              <a:t>newly created link </a:t>
            </a:r>
            <a:r>
              <a:rPr lang="en-US" dirty="0"/>
              <a:t>and check result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EAA6A76-AB83-479E-B390-A0AC53A2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Result</a:t>
            </a:r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F0A5213-3700-4E35-AD6D-49486081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01" y="3443948"/>
            <a:ext cx="5691231" cy="31373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Картина 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5B2A236-D0AE-4161-AC03-1077EC99C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" y="3443948"/>
            <a:ext cx="6029960" cy="31373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190EAA3-03B7-4073-8831-A846F2644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controlle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92" y="548680"/>
            <a:ext cx="9533016" cy="3894682"/>
          </a:xfrm>
          <a:prstGeom prst="roundRect">
            <a:avLst>
              <a:gd name="adj" fmla="val 15019"/>
            </a:avLst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123A92-1C54-480C-BF9F-89930E52BA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Controllers</a:t>
            </a:r>
          </a:p>
        </p:txBody>
      </p:sp>
    </p:spTree>
    <p:extLst>
      <p:ext uri="{BB962C8B-B14F-4D97-AF65-F5344CB8AC3E}">
        <p14:creationId xmlns:p14="http://schemas.microsoft.com/office/powerpoint/2010/main" val="17218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Controllers</a:t>
            </a:r>
            <a:r>
              <a:rPr lang="en-US" dirty="0"/>
              <a:t> hold multiple actions on different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Route configuration is defined in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RouteConfig.cs</a:t>
            </a:r>
            <a:endParaRPr lang="en-US" noProof="1">
              <a:solidFill>
                <a:schemeClr val="bg1"/>
              </a:solidFill>
            </a:endParaRPr>
          </a:p>
          <a:p>
            <a:r>
              <a:rPr lang="en-US" dirty="0"/>
              <a:t>Routes are </a:t>
            </a:r>
            <a:r>
              <a:rPr lang="en-US" b="1" dirty="0">
                <a:solidFill>
                  <a:schemeClr val="bg1"/>
                </a:solidFill>
              </a:rPr>
              <a:t>automatically generated</a:t>
            </a:r>
            <a:r>
              <a:rPr lang="en-US" dirty="0"/>
              <a:t>, based on </a:t>
            </a:r>
            <a:r>
              <a:rPr lang="en-US" b="1" noProof="1">
                <a:solidFill>
                  <a:schemeClr val="bg1"/>
                </a:solidFill>
              </a:rPr>
              <a:t>RouteConfig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386" y="3388480"/>
            <a:ext cx="10453505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ArticleController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List(int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noProof="1">
                <a:solidFill>
                  <a:schemeClr val="bg1"/>
                </a:solidFill>
                <a:cs typeface="Consolas" pitchFamily="49" charset="0"/>
              </a:rPr>
              <a:t>Code comes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40607" y="4895870"/>
            <a:ext cx="3938590" cy="1093258"/>
          </a:xfrm>
          <a:prstGeom prst="wedgeRoundRectCallout">
            <a:avLst>
              <a:gd name="adj1" fmla="val -68589"/>
              <a:gd name="adj2" fmla="val -5951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Generated route: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/Article/List/{id}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365859" y="3903181"/>
            <a:ext cx="3199567" cy="641397"/>
          </a:xfrm>
          <a:prstGeom prst="wedgeRoundRectCallout">
            <a:avLst>
              <a:gd name="adj1" fmla="val -73114"/>
              <a:gd name="adj2" fmla="val 338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Action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4ECF0F-D895-4CFC-9CAA-634F65D2B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3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502" y="1176836"/>
            <a:ext cx="4875529" cy="4425013"/>
            <a:chOff x="684212" y="1085462"/>
            <a:chExt cx="5294810" cy="442616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294810" cy="3838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class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Controller</a:t>
              </a:r>
              <a:br>
                <a:rPr lang="en-US" sz="2399" dirty="0">
                  <a:solidFill>
                    <a:schemeClr val="tx1"/>
                  </a:solidFill>
                  <a:effectLst/>
                </a:rPr>
              </a:br>
              <a:r>
                <a:rPr lang="en-US" sz="2399" dirty="0">
                  <a:solidFill>
                    <a:schemeClr val="tx1"/>
                  </a:solidFill>
                  <a:effectLst/>
                </a:rPr>
                <a:t>  : Controller</a:t>
              </a: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{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public ActionResult</a:t>
              </a:r>
              <a:br>
                <a:rPr lang="en-US" sz="2399" dirty="0">
                  <a:solidFill>
                    <a:schemeClr val="tx1"/>
                  </a:solidFill>
                  <a:effectLst/>
                </a:rPr>
              </a:br>
              <a:r>
                <a:rPr lang="en-US" sz="2399">
                  <a:solidFill>
                    <a:schemeClr val="tx1"/>
                  </a:solidFill>
                  <a:effectLst/>
                </a:rPr>
                <a:t>   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Numbers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(int count = 5)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{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  ViewBag.Count = count;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  return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View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();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}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}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29481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HomeController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.cs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2329" y="1178084"/>
            <a:ext cx="6447121" cy="5163485"/>
            <a:chOff x="684212" y="1085462"/>
            <a:chExt cx="5954118" cy="5164830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954118" cy="45773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>
                  <a:solidFill>
                    <a:schemeClr val="bg1"/>
                  </a:solidFill>
                  <a:effectLst/>
                </a:rPr>
                <a:t>@{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ViewBag.Title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=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endParaRPr lang="en-US" sz="2399" dirty="0">
                <a:solidFill>
                  <a:schemeClr val="bg1"/>
                </a:solidFill>
                <a:effectLst/>
                <a:latin typeface="+mn-lt"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"Nums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1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…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" 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+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ViewBag.Count;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}</a:t>
              </a:r>
              <a:endParaRPr lang="en-US" sz="2399" dirty="0">
                <a:solidFill>
                  <a:schemeClr val="bg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&lt;h2&gt;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@ViewBag.Title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&lt;/h2&gt;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&lt;ul&gt;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bg1"/>
                  </a:solidFill>
                  <a:effectLst/>
                </a:rPr>
                <a:t>@for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(int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i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=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1;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i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&lt;=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ViewBag.Count;</a:t>
              </a:r>
              <a:r>
                <a:rPr lang="en-US" sz="2399">
                  <a:solidFill>
                    <a:schemeClr val="bg1"/>
                  </a:solidFill>
                  <a:effectLst/>
                  <a:latin typeface="+mn-lt"/>
                </a:rPr>
                <a:t>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i++) { 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&lt;li&gt;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@i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&lt;/li&gt; 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}</a:t>
              </a:r>
              <a:endParaRPr lang="en-US" sz="2399" dirty="0">
                <a:solidFill>
                  <a:schemeClr val="bg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&lt;/ul&gt;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@using (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Html.BeginForm()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)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{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@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Html.TextBox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("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count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");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  &lt;input type="submit" /&gt;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  <a:p>
              <a:r>
                <a:rPr lang="en-US" sz="2399">
                  <a:solidFill>
                    <a:schemeClr val="tx1"/>
                  </a:solidFill>
                  <a:effectLst/>
                </a:rPr>
                <a:t>}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954118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Home\</a:t>
              </a:r>
              <a:r>
                <a:rPr lang="en-US" sz="2399">
                  <a:solidFill>
                    <a:schemeClr val="bg1"/>
                  </a:solidFill>
                  <a:effectLst/>
                </a:rPr>
                <a:t>Numbers</a:t>
              </a:r>
              <a:r>
                <a:rPr lang="en-US" sz="2399">
                  <a:solidFill>
                    <a:schemeClr val="tx1"/>
                  </a:solidFill>
                  <a:effectLst/>
                </a:rPr>
                <a:t>.cshtml</a:t>
              </a:r>
              <a:endParaRPr lang="en-US" sz="2399" dirty="0"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93FEFC-05CD-4613-BA5D-958FC41C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9" y="4806668"/>
            <a:ext cx="3235990" cy="194971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D951DCC-E077-4911-A353-AEC1BD5D9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8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[Http{method}]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6887" y="1898804"/>
            <a:ext cx="10758226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[HttpGet]</a:t>
            </a:r>
            <a:endParaRPr lang="en-US" sz="3199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</a:rPr>
              <a:t>Index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return 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6887" y="4065262"/>
            <a:ext cx="10758226" cy="2553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  <a:endParaRPr lang="en-US" sz="3199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</a:rPr>
              <a:t>Create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5EB6F0A-6402-40E7-ABA4-8ED25B77A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1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controller action</a:t>
            </a:r>
            <a:r>
              <a:rPr lang="en-US" dirty="0"/>
              <a:t>, which processes a HTTP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Returns the view in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Views/{controller}/{action}.cshtml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069" y="1989375"/>
            <a:ext cx="10605865" cy="2553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</a:rPr>
              <a:t>Index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View()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08FECE-DF7B-4BB2-94CF-EBA26A109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0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>
              <a:lnSpc>
                <a:spcPct val="100000"/>
              </a:lnSpc>
              <a:spcAft>
                <a:spcPts val="300"/>
              </a:spcAft>
            </a:pPr>
            <a:r>
              <a:rPr lang="en-US" sz="3599" dirty="0"/>
              <a:t>ASP.NET MVC Overview</a:t>
            </a:r>
          </a:p>
          <a:p>
            <a:pPr marL="514196" indent="-514196">
              <a:lnSpc>
                <a:spcPct val="100000"/>
              </a:lnSpc>
              <a:spcAft>
                <a:spcPts val="300"/>
              </a:spcAft>
            </a:pPr>
            <a:r>
              <a:rPr lang="en-US" sz="3599" dirty="0"/>
              <a:t>Creating an ASP.NET MVC App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399" dirty="0"/>
              <a:t>Controllers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399" dirty="0"/>
              <a:t>Views</a:t>
            </a:r>
          </a:p>
          <a:p>
            <a:pPr marL="514196" indent="-514196">
              <a:lnSpc>
                <a:spcPct val="100000"/>
              </a:lnSpc>
              <a:spcAft>
                <a:spcPts val="300"/>
              </a:spcAft>
            </a:pP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ASP.NET Controllers</a:t>
            </a:r>
          </a:p>
          <a:p>
            <a:pPr marL="514196" indent="-514196">
              <a:lnSpc>
                <a:spcPct val="100000"/>
              </a:lnSpc>
              <a:spcAft>
                <a:spcPts val="300"/>
              </a:spcAft>
            </a:pP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Razor View Engine</a:t>
            </a:r>
          </a:p>
          <a:p>
            <a:pPr marL="514196" indent="-514196">
              <a:lnSpc>
                <a:spcPct val="100000"/>
              </a:lnSpc>
              <a:spcAft>
                <a:spcPts val="300"/>
              </a:spcAft>
            </a:pPr>
            <a:endParaRPr lang="en-US" sz="35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035607-A0C2-47D0-B4BF-17D7198A2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[HttpGet]</a:t>
            </a:r>
            <a:r>
              <a:rPr lang="en-US" dirty="0"/>
              <a:t>, there is also an alias for method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Similar attributes exist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other types of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POST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030" y="1981578"/>
            <a:ext cx="10605865" cy="2553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  <a:endParaRPr lang="en-US" sz="3199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</a:rPr>
              <a:t>Register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5762A7-CB5B-4DBA-ABA6-5FBD0860E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4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1629718" y="836713"/>
            <a:ext cx="8932564" cy="3652935"/>
          </a:xfrm>
          <a:prstGeom prst="roundRect">
            <a:avLst>
              <a:gd name="adj" fmla="val 4243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Текстов контейнер 4">
            <a:extLst>
              <a:ext uri="{FF2B5EF4-FFF2-40B4-BE49-F238E27FC236}">
                <a16:creationId xmlns:a16="http://schemas.microsoft.com/office/drawing/2014/main" id="{82DE9871-1C27-40F2-85A5-6EC448793748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it? How do I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Simple-syntax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Code-focused </a:t>
            </a:r>
            <a:r>
              <a:rPr lang="en-US" dirty="0"/>
              <a:t>templating approach</a:t>
            </a:r>
          </a:p>
          <a:p>
            <a:r>
              <a:rPr lang="en-US" dirty="0"/>
              <a:t>Easy transition between HTML and code</a:t>
            </a:r>
          </a:p>
          <a:p>
            <a:r>
              <a:rPr lang="en-US" dirty="0"/>
              <a:t>Examples: combining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6365930" y="4190802"/>
            <a:ext cx="5062682" cy="2070364"/>
          </a:xfrm>
          <a:prstGeom prst="roundRect">
            <a:avLst>
              <a:gd name="adj" fmla="val 4409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9" y="4195466"/>
            <a:ext cx="5637332" cy="2068242"/>
          </a:xfrm>
          <a:prstGeom prst="roundRect">
            <a:avLst>
              <a:gd name="adj" fmla="val 4039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BA3EA08-1CB6-40B8-B602-0D336602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591" y="1259792"/>
            <a:ext cx="3468022" cy="27183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09C4373-ED24-40BD-9A39-4083BE0DB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7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mixed with </a:t>
            </a:r>
            <a:r>
              <a:rPr lang="en-US" b="1" dirty="0"/>
              <a:t>C#</a:t>
            </a:r>
            <a:r>
              <a:rPr lang="en-US" dirty="0"/>
              <a:t> code 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dirty="0"/>
              <a:t> switches to C#):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Example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72832" y="1905399"/>
            <a:ext cx="9446339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noProof="1">
                <a:latin typeface="Consolas" panose="020B0609020204030204" pitchFamily="49" charset="0"/>
              </a:rPr>
              <a:t>&lt;div class="row"&gt;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@foreach(var article in Model)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&lt;article&gt;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&lt;h2&gt;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@article.Title</a:t>
            </a:r>
            <a:r>
              <a:rPr lang="en-US" sz="2799" b="1" noProof="1">
                <a:latin typeface="Consolas" panose="020B0609020204030204" pitchFamily="49" charset="0"/>
              </a:rPr>
              <a:t>&lt;/h2&gt;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&lt;p&gt;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@article.Content</a:t>
            </a:r>
            <a:r>
              <a:rPr lang="en-US" sz="2799" b="1" noProof="1">
                <a:latin typeface="Consolas" panose="020B0609020204030204" pitchFamily="49" charset="0"/>
              </a:rPr>
              <a:t>&lt;/p&gt;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  &lt;small&gt;--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@article.Author.FullName</a:t>
            </a:r>
            <a:r>
              <a:rPr lang="en-US" sz="2799" b="1" noProof="1">
                <a:latin typeface="Consolas" panose="020B0609020204030204" pitchFamily="49" charset="0"/>
              </a:rPr>
              <a:t>&lt;/small&gt;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  &lt;/article&gt;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799" b="1" noProof="1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0002" y="2428501"/>
            <a:ext cx="2311476" cy="606154"/>
          </a:xfrm>
          <a:prstGeom prst="wedgeRoundRectCallout">
            <a:avLst>
              <a:gd name="adj1" fmla="val -65759"/>
              <a:gd name="adj2" fmla="val 294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foreach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87757" y="5294353"/>
            <a:ext cx="1715551" cy="563031"/>
          </a:xfrm>
          <a:prstGeom prst="wedgeRoundRectCallout">
            <a:avLst>
              <a:gd name="adj1" fmla="val 928"/>
              <a:gd name="adj2" fmla="val -914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C# code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169750" y="3007470"/>
            <a:ext cx="1669325" cy="590216"/>
          </a:xfrm>
          <a:prstGeom prst="wedgeRoundRectCallout">
            <a:avLst>
              <a:gd name="adj1" fmla="val -67890"/>
              <a:gd name="adj2" fmla="val 537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7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63390" y="3916707"/>
            <a:ext cx="1456309" cy="996256"/>
          </a:xfrm>
          <a:prstGeom prst="wedgeRoundRectCallout">
            <a:avLst>
              <a:gd name="adj1" fmla="val 40569"/>
              <a:gd name="adj2" fmla="val -801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algn="ctr" defTabSz="1218621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7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4C3C40-F1F4-49D7-9DF4-F63E52B14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7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/>
              <a:t>HTML helpers </a:t>
            </a:r>
            <a:r>
              <a:rPr lang="en-US" dirty="0"/>
              <a:t>in Razor to generate HTML: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r>
              <a:rPr lang="bg-BG" dirty="0"/>
              <a:t>: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308" y="1904693"/>
            <a:ext cx="11503204" cy="4538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@Html.ActionLink</a:t>
            </a:r>
            <a:r>
              <a:rPr lang="en-US" sz="2399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article.Title</a:t>
            </a:r>
            <a:r>
              <a:rPr lang="en-US" sz="2399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en-US" sz="2399" b="1" noProof="1"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399" b="1" noProof="1"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id = article.Id 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},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@class = "text-uppercase"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)</a:t>
            </a:r>
            <a:endParaRPr lang="en-US" sz="3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75708" y="1968038"/>
            <a:ext cx="1814035" cy="530139"/>
          </a:xfrm>
          <a:prstGeom prst="wedgeRoundRectCallout">
            <a:avLst>
              <a:gd name="adj1" fmla="val -66971"/>
              <a:gd name="adj2" fmla="val 39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Link text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10662" y="2699557"/>
            <a:ext cx="1459319" cy="541380"/>
          </a:xfrm>
          <a:prstGeom prst="wedgeRoundRectCallout">
            <a:avLst>
              <a:gd name="adj1" fmla="val -81140"/>
              <a:gd name="adj2" fmla="val 4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Action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382725" y="4113919"/>
            <a:ext cx="2437765" cy="980098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Controller Route Values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799291" y="5325951"/>
            <a:ext cx="2042396" cy="980098"/>
          </a:xfrm>
          <a:prstGeom prst="wedgeRoundRectCallout">
            <a:avLst>
              <a:gd name="adj1" fmla="val -69086"/>
              <a:gd name="adj2" fmla="val -4889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HTML Attributes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898" b="8968"/>
          <a:stretch/>
        </p:blipFill>
        <p:spPr>
          <a:xfrm>
            <a:off x="8045841" y="3693653"/>
            <a:ext cx="3520736" cy="1986299"/>
          </a:xfrm>
          <a:prstGeom prst="roundRect">
            <a:avLst>
              <a:gd name="adj" fmla="val 10992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42" y="5892616"/>
            <a:ext cx="3563051" cy="343876"/>
          </a:xfrm>
          <a:prstGeom prst="round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20490" y="1976569"/>
            <a:ext cx="490454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&lt;a class=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text-uppercase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2399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  href="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/Article/Details/2</a:t>
            </a:r>
            <a:r>
              <a:rPr lang="en-US" sz="2399" b="1" noProof="1">
                <a:latin typeface="Consolas" panose="020B0609020204030204" pitchFamily="49" charset="0"/>
              </a:rPr>
              <a:t>"&gt;</a:t>
            </a:r>
          </a:p>
          <a:p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Article 2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2" name="Arrow: Right 11"/>
          <p:cNvSpPr/>
          <p:nvPr/>
        </p:nvSpPr>
        <p:spPr>
          <a:xfrm rot="20846195">
            <a:off x="4700351" y="2373049"/>
            <a:ext cx="2052661" cy="846382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HTML Result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47770" y="3401974"/>
            <a:ext cx="1910755" cy="550911"/>
          </a:xfrm>
          <a:prstGeom prst="wedgeRoundRectCallout">
            <a:avLst>
              <a:gd name="adj1" fmla="val -69699"/>
              <a:gd name="adj2" fmla="val -5721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r>
              <a:rPr lang="en-US" sz="2799" b="1" dirty="0">
                <a:solidFill>
                  <a:srgbClr val="FFFFFF"/>
                </a:solidFill>
              </a:rPr>
              <a:t>Controller</a:t>
            </a:r>
            <a:endParaRPr lang="bg-BG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4EF5D88-D0FA-4BF8-AB36-09C478A47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2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394A-50A0-431D-AAE0-394C09749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4284482" cy="5527326"/>
          </a:xfrm>
        </p:spPr>
        <p:txBody>
          <a:bodyPr/>
          <a:lstStyle/>
          <a:p>
            <a:r>
              <a:rPr lang="en-US" dirty="0"/>
              <a:t>Create an action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</a:t>
            </a:r>
            <a:r>
              <a:rPr lang="en-US" dirty="0"/>
              <a:t> to show the folders and files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C:\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82FDFA-E6E2-47FF-A0E2-D2E867C4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Files</a:t>
            </a:r>
          </a:p>
        </p:txBody>
      </p:sp>
      <p:pic>
        <p:nvPicPr>
          <p:cNvPr id="20" name="Картина 19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56CC0FD6-B08E-4D9D-80F7-51738A4C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76" y="1228388"/>
            <a:ext cx="6484420" cy="54639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E13670-5C7B-4DD8-B66B-3CEF32386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2FDFA-E6E2-47FF-A0E2-D2E867C4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4E33E2E-0581-499F-AA67-D6AFCF8BA0FA}"/>
              </a:ext>
            </a:extLst>
          </p:cNvPr>
          <p:cNvGrpSpPr/>
          <p:nvPr/>
        </p:nvGrpSpPr>
        <p:grpSpPr>
          <a:xfrm>
            <a:off x="185434" y="1250806"/>
            <a:ext cx="5787596" cy="4723797"/>
            <a:chOff x="684211" y="995300"/>
            <a:chExt cx="5791201" cy="5224214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9BC5849-9DFA-4B84-8A9E-708F74EB57CA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72903"/>
              <a:ext cx="5791200" cy="45466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public ActionResult </a:t>
              </a:r>
              <a:r>
                <a:rPr lang="en-US" sz="2599" dirty="0">
                  <a:solidFill>
                    <a:schemeClr val="bg1"/>
                  </a:solidFill>
                  <a:effectLst/>
                </a:rPr>
                <a:t>Files</a:t>
              </a:r>
              <a:r>
                <a:rPr lang="en-US" sz="2599" dirty="0">
                  <a:solidFill>
                    <a:schemeClr val="tx1"/>
                  </a:solidFill>
                  <a:effectLst/>
                </a:rPr>
                <a:t>()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var path = @"C:\";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var files = Directory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  .GetDirectories(path)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  .ToList();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files.AddRange(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  Directory.GetFiles(path));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  return </a:t>
              </a:r>
              <a:r>
                <a:rPr lang="en-US" sz="2599" dirty="0">
                  <a:solidFill>
                    <a:schemeClr val="bg1"/>
                  </a:solidFill>
                  <a:effectLst/>
                </a:rPr>
                <a:t>View(files)</a:t>
              </a:r>
              <a:r>
                <a:rPr lang="en-US" sz="2599" dirty="0"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25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40A923D2-26E4-49F6-A68A-4409DB230103}"/>
                </a:ext>
              </a:extLst>
            </p:cNvPr>
            <p:cNvSpPr txBox="1">
              <a:spLocks/>
            </p:cNvSpPr>
            <p:nvPr/>
          </p:nvSpPr>
          <p:spPr>
            <a:xfrm>
              <a:off x="684211" y="995300"/>
              <a:ext cx="5791200" cy="6835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599" dirty="0">
                  <a:solidFill>
                    <a:schemeClr val="bg1"/>
                  </a:solidFill>
                  <a:effectLst/>
                </a:rPr>
                <a:t>Home</a:t>
              </a:r>
              <a:r>
                <a:rPr lang="en-US" sz="2599" dirty="0">
                  <a:solidFill>
                    <a:schemeClr val="tx1"/>
                  </a:solidFill>
                  <a:effectLst/>
                </a:rPr>
                <a:t>Controller.cs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8E61B905-33E4-42A1-BD5A-4401972826FF}"/>
              </a:ext>
            </a:extLst>
          </p:cNvPr>
          <p:cNvGrpSpPr/>
          <p:nvPr/>
        </p:nvGrpSpPr>
        <p:grpSpPr>
          <a:xfrm>
            <a:off x="6248650" y="1260097"/>
            <a:ext cx="5741457" cy="3510834"/>
            <a:chOff x="684212" y="993129"/>
            <a:chExt cx="5791200" cy="3838621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8F096DF1-ED57-40E1-A546-0273F05C5878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611349"/>
              <a:ext cx="5791200" cy="32204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599">
                  <a:solidFill>
                    <a:schemeClr val="bg1"/>
                  </a:solidFill>
                  <a:effectLst/>
                </a:rPr>
                <a:t>@{ ViewBag.Title = "Files"; }</a:t>
              </a:r>
              <a:endParaRPr lang="en-US" sz="2599" dirty="0">
                <a:solidFill>
                  <a:schemeClr val="bg1"/>
                </a:solidFill>
                <a:effectLst/>
              </a:endParaRPr>
            </a:p>
            <a:p>
              <a:r>
                <a:rPr lang="en-US" sz="2599">
                  <a:solidFill>
                    <a:schemeClr val="tx1"/>
                  </a:solidFill>
                  <a:effectLst/>
                </a:rPr>
                <a:t>&lt;h2&gt;Listing files in C:\&lt;/h2&gt;</a:t>
              </a:r>
              <a:endParaRPr lang="en-US" sz="2599" dirty="0">
                <a:solidFill>
                  <a:schemeClr val="tx1"/>
                </a:solidFill>
                <a:effectLst/>
              </a:endParaRPr>
            </a:p>
            <a:p>
              <a:r>
                <a:rPr lang="en-US" sz="2599">
                  <a:solidFill>
                    <a:schemeClr val="bg1"/>
                  </a:solidFill>
                  <a:effectLst/>
                </a:rPr>
                <a:t>@model List&lt;string&gt;</a:t>
              </a:r>
              <a:endParaRPr lang="en-US" sz="2599" dirty="0">
                <a:solidFill>
                  <a:schemeClr val="bg1"/>
                </a:solidFill>
                <a:effectLst/>
              </a:endParaRPr>
            </a:p>
            <a:p>
              <a:r>
                <a:rPr lang="en-US" sz="2599">
                  <a:solidFill>
                    <a:schemeClr val="bg1"/>
                  </a:solidFill>
                  <a:effectLst/>
                </a:rPr>
                <a:t>@foreach (var file in Model)</a:t>
              </a:r>
              <a:endParaRPr lang="en-US" sz="2599" dirty="0">
                <a:solidFill>
                  <a:schemeClr val="bg1"/>
                </a:solidFill>
                <a:effectLst/>
              </a:endParaRPr>
            </a:p>
            <a:p>
              <a:r>
                <a:rPr lang="en-US" sz="2599">
                  <a:solidFill>
                    <a:schemeClr val="bg1"/>
                  </a:solidFill>
                  <a:effectLst/>
                </a:rPr>
                <a:t>{</a:t>
              </a:r>
              <a:endParaRPr lang="en-US" sz="2599" dirty="0">
                <a:solidFill>
                  <a:schemeClr val="bg1"/>
                </a:solidFill>
                <a:effectLst/>
              </a:endParaRPr>
            </a:p>
            <a:p>
              <a:r>
                <a:rPr lang="en-US" sz="2599">
                  <a:solidFill>
                    <a:schemeClr val="tx1"/>
                  </a:solidFill>
                  <a:effectLst/>
                </a:rPr>
                <a:t>  &lt;div&gt; </a:t>
              </a:r>
              <a:r>
                <a:rPr lang="en-US" sz="2599">
                  <a:solidFill>
                    <a:schemeClr val="bg1"/>
                  </a:solidFill>
                  <a:effectLst/>
                </a:rPr>
                <a:t>@file </a:t>
              </a:r>
              <a:r>
                <a:rPr lang="en-US" sz="2599">
                  <a:solidFill>
                    <a:schemeClr val="tx1"/>
                  </a:solidFill>
                  <a:effectLst/>
                </a:rPr>
                <a:t>&lt;/div&gt;</a:t>
              </a:r>
              <a:endParaRPr lang="en-US" sz="2599" dirty="0">
                <a:solidFill>
                  <a:schemeClr val="tx1"/>
                </a:solidFill>
                <a:effectLst/>
              </a:endParaRPr>
            </a:p>
            <a:p>
              <a:r>
                <a:rPr lang="en-US" sz="2599">
                  <a:solidFill>
                    <a:schemeClr val="bg1"/>
                  </a:solidFill>
                  <a:effectLst/>
                </a:rPr>
                <a:t>}</a:t>
              </a:r>
              <a:endParaRPr lang="en-US" sz="2599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2C1FD1EE-4119-4BD7-9714-C4D12A10EE8B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993129"/>
              <a:ext cx="5791200" cy="675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599" dirty="0">
                  <a:solidFill>
                    <a:schemeClr val="tx1"/>
                  </a:solidFill>
                  <a:effectLst/>
                </a:rPr>
                <a:t>\Views\</a:t>
              </a:r>
              <a:r>
                <a:rPr lang="en-US" sz="2599">
                  <a:solidFill>
                    <a:schemeClr val="tx1"/>
                  </a:solidFill>
                  <a:effectLst/>
                </a:rPr>
                <a:t>Home\</a:t>
              </a:r>
              <a:r>
                <a:rPr lang="en-US" sz="2599">
                  <a:solidFill>
                    <a:schemeClr val="bg1"/>
                  </a:solidFill>
                  <a:effectLst/>
                </a:rPr>
                <a:t>Files</a:t>
              </a:r>
              <a:r>
                <a:rPr lang="en-US" sz="2599">
                  <a:solidFill>
                    <a:schemeClr val="tx1"/>
                  </a:solidFill>
                  <a:effectLst/>
                </a:rPr>
                <a:t>.cshtml</a:t>
              </a:r>
              <a:endParaRPr lang="en-US" sz="2599" dirty="0"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59CC667-3A1E-41AD-94CB-84C437D7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49" y="4244496"/>
            <a:ext cx="5746476" cy="22743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4935CCD6-BAB7-4150-B490-D7303712D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8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65660"/>
            <a:ext cx="1173516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123" y="1756896"/>
            <a:ext cx="10943752" cy="490772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Aft>
                <a:spcPts val="0"/>
              </a:spcAft>
              <a:buClr>
                <a:schemeClr val="bg2"/>
              </a:buClr>
            </a:pP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ASP.NET MVC </a:t>
            </a:r>
            <a:r>
              <a:rPr lang="en-US" sz="3399" dirty="0">
                <a:solidFill>
                  <a:schemeClr val="bg2"/>
                </a:solidFill>
              </a:rPr>
              <a:t>is powerful Web dev platform</a:t>
            </a:r>
          </a:p>
          <a:p>
            <a:pPr lvl="1" latinLnBrk="0"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</a:t>
            </a:r>
            <a:r>
              <a:rPr lang="en-US" sz="3199" dirty="0">
                <a:solidFill>
                  <a:schemeClr val="bg2"/>
                </a:solidFill>
              </a:rPr>
              <a:t> render HTML code</a:t>
            </a:r>
          </a:p>
          <a:p>
            <a:pPr lvl="1" latinLnBrk="0"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</a:pPr>
            <a:endParaRPr lang="en-US" sz="2999" dirty="0">
              <a:solidFill>
                <a:schemeClr val="bg2"/>
              </a:solidFill>
            </a:endParaRPr>
          </a:p>
          <a:p>
            <a:pPr lvl="1" latinLnBrk="0"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</a:pPr>
            <a:endParaRPr lang="en-US" sz="2999" dirty="0">
              <a:solidFill>
                <a:schemeClr val="bg2"/>
              </a:solidFill>
            </a:endParaRPr>
          </a:p>
          <a:p>
            <a:pPr lvl="1" latinLnBrk="0"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Controllers</a:t>
            </a:r>
            <a:r>
              <a:rPr lang="en-US" sz="3199" dirty="0">
                <a:solidFill>
                  <a:schemeClr val="bg2"/>
                </a:solidFill>
              </a:rPr>
              <a:t> process HTTP GET / POST actions</a:t>
            </a:r>
          </a:p>
          <a:p>
            <a:pPr lvl="1" latinLnBrk="0">
              <a:spcBef>
                <a:spcPts val="900"/>
              </a:spcBef>
              <a:buClr>
                <a:schemeClr val="bg2"/>
              </a:buClr>
            </a:pPr>
            <a:endParaRPr lang="en-US" sz="2999" dirty="0">
              <a:solidFill>
                <a:schemeClr val="bg2"/>
              </a:solidFill>
            </a:endParaRPr>
          </a:p>
          <a:p>
            <a:pPr marL="834836" lvl="1" indent="-457063" latinLnBrk="0">
              <a:spcBef>
                <a:spcPts val="900"/>
              </a:spcBef>
              <a:buClr>
                <a:schemeClr val="bg2"/>
              </a:buClr>
            </a:pPr>
            <a:endParaRPr lang="en-US" sz="29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999" dirty="0">
              <a:solidFill>
                <a:schemeClr val="bg2"/>
              </a:solidFill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B05043D-D2A7-401D-B8CD-2ED418F71B5F}"/>
              </a:ext>
            </a:extLst>
          </p:cNvPr>
          <p:cNvSpPr txBox="1">
            <a:spLocks/>
          </p:cNvSpPr>
          <p:nvPr/>
        </p:nvSpPr>
        <p:spPr>
          <a:xfrm>
            <a:off x="1335161" y="3056008"/>
            <a:ext cx="7350660" cy="1093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sv-SE" sz="2799" dirty="0">
                <a:solidFill>
                  <a:schemeClr val="bg2"/>
                </a:solidFill>
                <a:effectLst/>
              </a:rPr>
              <a:t>@foreach (var item in @Model)</a:t>
            </a:r>
          </a:p>
          <a:p>
            <a:pPr>
              <a:lnSpc>
                <a:spcPct val="110000"/>
              </a:lnSpc>
            </a:pPr>
            <a:r>
              <a:rPr lang="sv-SE" sz="2799" dirty="0">
                <a:solidFill>
                  <a:schemeClr val="bg2"/>
                </a:solidFill>
                <a:effectLst/>
              </a:rPr>
              <a:t>{ </a:t>
            </a:r>
            <a:r>
              <a:rPr lang="sv-SE" sz="2799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&lt;li&gt;</a:t>
            </a:r>
            <a:r>
              <a:rPr lang="sv-SE" sz="2799" dirty="0">
                <a:solidFill>
                  <a:schemeClr val="bg2"/>
                </a:solidFill>
                <a:effectLst/>
              </a:rPr>
              <a:t>@item</a:t>
            </a:r>
            <a:r>
              <a:rPr lang="sv-SE" sz="2799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&lt;/li&gt; </a:t>
            </a:r>
            <a:r>
              <a:rPr lang="sv-SE" sz="2799" dirty="0">
                <a:solidFill>
                  <a:schemeClr val="bg2"/>
                </a:solidFill>
                <a:effectLst/>
              </a:rPr>
              <a:t>}</a:t>
            </a:r>
            <a:endParaRPr lang="en-US" sz="2599" dirty="0">
              <a:solidFill>
                <a:schemeClr val="bg2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47937D-4009-4E4F-94F3-819B37833CA1}"/>
              </a:ext>
            </a:extLst>
          </p:cNvPr>
          <p:cNvSpPr txBox="1">
            <a:spLocks/>
          </p:cNvSpPr>
          <p:nvPr/>
        </p:nvSpPr>
        <p:spPr>
          <a:xfrm>
            <a:off x="1335161" y="4928216"/>
            <a:ext cx="7350661" cy="1093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99" dirty="0">
                <a:solidFill>
                  <a:schemeClr val="bg2"/>
                </a:solidFill>
                <a:effectLst/>
              </a:rPr>
              <a:t>public ActionResult </a:t>
            </a:r>
            <a:r>
              <a:rPr lang="en-US" sz="2799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Index</a:t>
            </a:r>
            <a:r>
              <a:rPr lang="en-US" sz="2799" dirty="0">
                <a:solidFill>
                  <a:schemeClr val="bg2"/>
                </a:solidFill>
                <a:effectLst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sz="2799" dirty="0">
                <a:solidFill>
                  <a:schemeClr val="bg2"/>
                </a:solidFill>
                <a:effectLst/>
              </a:rPr>
              <a:t>{ return this.</a:t>
            </a:r>
            <a:r>
              <a:rPr lang="en-US" sz="2799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View</a:t>
            </a:r>
            <a:r>
              <a:rPr lang="en-US" sz="2799" dirty="0">
                <a:solidFill>
                  <a:schemeClr val="bg2"/>
                </a:solidFill>
                <a:effectLst/>
              </a:rPr>
              <a:t>(GetAllItems()); }</a:t>
            </a:r>
            <a:endParaRPr lang="en-US" sz="2599" dirty="0">
              <a:solidFill>
                <a:schemeClr val="bg2"/>
              </a:solidFill>
              <a:effectLst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744C806-A3CD-42F1-BF15-6D2D3B1A5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5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563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71A42E-CF3D-498F-BF92-45C9935A8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ASP.NET MVC Overview</a:t>
            </a:r>
          </a:p>
        </p:txBody>
      </p:sp>
      <p:pic>
        <p:nvPicPr>
          <p:cNvPr id="2050" name="Picture 2" descr="https://media-www-asp.azureedge.net/media/5245130/home-her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49" y="864668"/>
            <a:ext cx="6588502" cy="356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E0E47EC-5B69-49A8-BCE1-C3D1E00A405B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ASP.NET MVC, 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721875-671A-492D-BEB5-65A3251B80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Open Source Web </a:t>
            </a:r>
            <a:r>
              <a:rPr lang="en-US" dirty="0"/>
              <a:t>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MVC framework</a:t>
            </a:r>
          </a:p>
          <a:p>
            <a:r>
              <a:rPr lang="en-US" dirty="0"/>
              <a:t>Developed by Microsoft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are separated</a:t>
            </a:r>
          </a:p>
          <a:p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.NET Framework / .NET Core</a:t>
            </a:r>
          </a:p>
          <a:p>
            <a:pPr lvl="1"/>
            <a:r>
              <a:rPr lang="en-US" dirty="0"/>
              <a:t>Develop Web apps using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use all of its features and </a:t>
            </a:r>
            <a:r>
              <a:rPr lang="en-US" b="1" dirty="0">
                <a:solidFill>
                  <a:schemeClr val="bg1"/>
                </a:solidFill>
              </a:rPr>
              <a:t>.NET APIs</a:t>
            </a:r>
          </a:p>
          <a:p>
            <a:r>
              <a:rPr lang="en-US" dirty="0"/>
              <a:t>Often combined with </a:t>
            </a:r>
            <a:r>
              <a:rPr lang="en-US" b="1" dirty="0">
                <a:solidFill>
                  <a:schemeClr val="bg1"/>
                </a:solidFill>
              </a:rPr>
              <a:t>Entity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</a:p>
          <a:p>
            <a:r>
              <a:rPr lang="en-US" dirty="0"/>
              <a:t>Typically uses </a:t>
            </a: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as a </a:t>
            </a:r>
            <a:r>
              <a:rPr lang="en-US" b="1" dirty="0">
                <a:solidFill>
                  <a:schemeClr val="bg1"/>
                </a:solidFill>
              </a:rPr>
              <a:t>view engine </a:t>
            </a:r>
            <a:r>
              <a:rPr lang="en-US" dirty="0"/>
              <a:t>(templating engine)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Overview</a:t>
            </a:r>
          </a:p>
        </p:txBody>
      </p:sp>
      <p:pic>
        <p:nvPicPr>
          <p:cNvPr id="10" name="Picture 2" descr="Image result for mv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9794" y="1674457"/>
            <a:ext cx="3730428" cy="33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1B9270F-46A4-4E97-ABB6-FFBD34E9E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98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 ASP.NET MVC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36" y="764704"/>
            <a:ext cx="5714328" cy="3672408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EA6F3520-080C-491A-9B8F-8AB9977E3322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Setup in Visual Studio. What’s Inside?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ASP.NET MVC App: Project Type</a:t>
            </a:r>
            <a:endParaRPr lang="en-US" dirty="0"/>
          </a:p>
        </p:txBody>
      </p:sp>
      <p:pic>
        <p:nvPicPr>
          <p:cNvPr id="14" name="Картина 1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EB06DE0-DCBC-4DD8-810A-A44D2ADE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454" y="3102979"/>
            <a:ext cx="11279092" cy="34032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AE1F19E-E7E1-461F-AF53-77E13A1F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7" y="1449517"/>
            <a:ext cx="4589240" cy="13712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8" name="AutoShape 25">
            <a:extLst>
              <a:ext uri="{FF2B5EF4-FFF2-40B4-BE49-F238E27FC236}">
                <a16:creationId xmlns:a16="http://schemas.microsoft.com/office/drawing/2014/main" id="{7DEE753E-F739-446A-9F8D-38BE9FB8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183" y="1533642"/>
            <a:ext cx="2378686" cy="1202993"/>
          </a:xfrm>
          <a:prstGeom prst="wedgeRoundRectCallout">
            <a:avLst>
              <a:gd name="adj1" fmla="val -83306"/>
              <a:gd name="adj2" fmla="val 52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Install this in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VS 2019</a:t>
            </a:r>
            <a:r>
              <a:rPr lang="en-US" sz="2799" b="1" dirty="0">
                <a:solidFill>
                  <a:schemeClr val="bg2"/>
                </a:solidFill>
              </a:rPr>
              <a:t>!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D90B12-E6B6-4CDE-B903-EC125E3BF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4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ASP.NET MVC App: Choose Template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559212DB-A9D7-41EF-93DC-DB593CDF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1" y="1414153"/>
            <a:ext cx="10513201" cy="509204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F51C5F4-460E-447A-9FA3-8A08E0242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7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41794F-30BE-4251-ABA8-FCE86232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0" y="1192133"/>
            <a:ext cx="3326896" cy="56020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92500" y="1235166"/>
            <a:ext cx="2726534" cy="1218883"/>
          </a:xfrm>
          <a:prstGeom prst="wedgeRoundRectCallout">
            <a:avLst>
              <a:gd name="adj1" fmla="val 77282"/>
              <a:gd name="adj2" fmla="val 305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Static files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:</a:t>
            </a:r>
            <a:b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</a:b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CSS styles images, fonts, …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3161" y="2605261"/>
            <a:ext cx="2707598" cy="1157622"/>
          </a:xfrm>
          <a:prstGeom prst="wedgeRoundRectCallout">
            <a:avLst>
              <a:gd name="adj1" fmla="val 80081"/>
              <a:gd name="adj2" fmla="val 160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Controller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 classes holding actions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7490638" y="2522782"/>
            <a:ext cx="2784057" cy="1322581"/>
          </a:xfrm>
          <a:prstGeom prst="wedgeRoundRectCallout">
            <a:avLst>
              <a:gd name="adj1" fmla="val -111014"/>
              <a:gd name="adj2" fmla="val 438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Models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: EF classes + view models</a:t>
            </a:r>
            <a:endParaRPr lang="en-US" sz="2399" b="1" noProof="1">
              <a:solidFill>
                <a:schemeClr val="bg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74" y="4066169"/>
            <a:ext cx="2707598" cy="1322583"/>
          </a:xfrm>
          <a:prstGeom prst="wedgeRoundRectCallout">
            <a:avLst>
              <a:gd name="adj1" fmla="val 80462"/>
              <a:gd name="adj2" fmla="val -4144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Views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:</a:t>
            </a:r>
            <a:br>
              <a:rPr lang="en-US" sz="2399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HTML templates</a:t>
            </a:r>
            <a:br>
              <a:rPr lang="en-US" sz="2399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for the pages</a:t>
            </a:r>
            <a:endParaRPr lang="en-US" sz="2399" b="1" noProof="1">
              <a:solidFill>
                <a:schemeClr val="bg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66" y="4426609"/>
            <a:ext cx="2707598" cy="1322582"/>
          </a:xfrm>
          <a:prstGeom prst="wedgeRoundRectCallout">
            <a:avLst>
              <a:gd name="adj1" fmla="val -104707"/>
              <a:gd name="adj2" fmla="val -2554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Shared views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:</a:t>
            </a:r>
            <a:br>
              <a:rPr lang="en-US" sz="2399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layout for all pages + partial views</a:t>
            </a:r>
            <a:endParaRPr lang="en-US" sz="2399" b="1" noProof="1">
              <a:solidFill>
                <a:schemeClr val="bg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02" y="5692038"/>
            <a:ext cx="2726535" cy="637417"/>
          </a:xfrm>
          <a:prstGeom prst="wedgeRoundRectCallout">
            <a:avLst>
              <a:gd name="adj1" fmla="val 78416"/>
              <a:gd name="adj2" fmla="val 5326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App start </a:t>
            </a: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files</a:t>
            </a:r>
            <a:endParaRPr lang="en-US" sz="2399" b="1" noProof="1">
              <a:solidFill>
                <a:schemeClr val="bg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37" y="1304120"/>
            <a:ext cx="2707598" cy="637417"/>
          </a:xfrm>
          <a:prstGeom prst="wedgeRoundRectCallout">
            <a:avLst>
              <a:gd name="adj1" fmla="val -110467"/>
              <a:gd name="adj2" fmla="val 124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NuGet packages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D6EB68-344E-4087-86AF-2DDF609E0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6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22" grpId="0" animBg="1"/>
      <p:bldP spid="24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MVC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199" dirty="0"/>
              <a:t> hold logic to process user actions</a:t>
            </a:r>
          </a:p>
          <a:p>
            <a:r>
              <a:rPr lang="en-US" sz="3199" dirty="0"/>
              <a:t>The URL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invokes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073" y="2574223"/>
            <a:ext cx="10439857" cy="368654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71981" rIns="143963" bIns="71981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public ActionResult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About()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{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 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ViewBag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.Message = "Your application description page.";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   return </a:t>
              </a:r>
              <a:r>
                <a:rPr lang="en-US" sz="2399" dirty="0">
                  <a:solidFill>
                    <a:schemeClr val="bg1"/>
                  </a:solidFill>
                  <a:effectLst/>
                </a:rPr>
                <a:t>View()</a:t>
              </a:r>
              <a:r>
                <a:rPr lang="en-US" sz="2399" dirty="0"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  }</a:t>
              </a:r>
            </a:p>
            <a:p>
              <a:r>
                <a:rPr lang="en-US" sz="2399" dirty="0"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399" dirty="0">
                  <a:ln w="0"/>
                  <a:solidFill>
                    <a:schemeClr val="tx1"/>
                  </a:solidFill>
                  <a:effectLst/>
                </a:rPr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93720" y="5307261"/>
            <a:ext cx="4951710" cy="1072520"/>
          </a:xfrm>
          <a:prstGeom prst="wedgeRoundRectCallout">
            <a:avLst>
              <a:gd name="adj1" fmla="val -62432"/>
              <a:gd name="adj2" fmla="val -448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cs typeface="Consolas" pitchFamily="49" charset="0"/>
              </a:rPr>
              <a:t>Renders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Views\Home\About.cshtml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1171BA4-1D8E-4382-B06E-865816F39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97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1470</Words>
  <Application>Microsoft Office PowerPoint</Application>
  <PresentationFormat>Widescreen</PresentationFormat>
  <Paragraphs>296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ASP.NET MVC Overview</vt:lpstr>
      <vt:lpstr>ASP.NET MVC Overview</vt:lpstr>
      <vt:lpstr>Creating an ASP.NET MVC App</vt:lpstr>
      <vt:lpstr>Create ASP.NET MVC App: Project Type</vt:lpstr>
      <vt:lpstr>Create ASP.NET MVC App: Choose Template</vt:lpstr>
      <vt:lpstr>MVC App: What's Inside?</vt:lpstr>
      <vt:lpstr>Controllers</vt:lpstr>
      <vt:lpstr>Views</vt:lpstr>
      <vt:lpstr>Views</vt:lpstr>
      <vt:lpstr>Example: Print the Numbers 1…50</vt:lpstr>
      <vt:lpstr>Changing the Page Layout</vt:lpstr>
      <vt:lpstr>Checking Result</vt:lpstr>
      <vt:lpstr>ASP.NET Controllers</vt:lpstr>
      <vt:lpstr>ASP.NET Controllers</vt:lpstr>
      <vt:lpstr>Example: Print the Numbers 1…N</vt:lpstr>
      <vt:lpstr>Controller Actions</vt:lpstr>
      <vt:lpstr>Processing GET Requests</vt:lpstr>
      <vt:lpstr>Processing POST Requests</vt:lpstr>
      <vt:lpstr>Razor View Engine</vt:lpstr>
      <vt:lpstr>What is Razor?</vt:lpstr>
      <vt:lpstr>Razor View Engine: Example</vt:lpstr>
      <vt:lpstr>HTML Helpers: Example</vt:lpstr>
      <vt:lpstr>Example: List Files</vt:lpstr>
      <vt:lpstr>Solution: List Files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(MVC) - Introduction</dc:title>
  <dc:subject>Software Development Course</dc:subject>
  <dc:creator>Software University</dc:creator>
  <cp:keywords>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2021-09-03T18:41:41Z</dcterms:modified>
  <cp:category>programming;computer programming;software development</cp:category>
</cp:coreProperties>
</file>