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65"/>
  </p:notesMasterIdLst>
  <p:handoutMasterIdLst>
    <p:handoutMasterId r:id="rId66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4" r:id="rId25"/>
    <p:sldId id="615" r:id="rId26"/>
    <p:sldId id="464" r:id="rId27"/>
    <p:sldId id="46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577" r:id="rId61"/>
    <p:sldId id="504" r:id="rId62"/>
    <p:sldId id="505" r:id="rId63"/>
    <p:sldId id="50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  <p14:sldId id="614"/>
            <p14:sldId id="615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95215" autoAdjust="0"/>
  </p:normalViewPr>
  <p:slideViewPr>
    <p:cSldViewPr showGuides="1">
      <p:cViewPr varScale="1">
        <p:scale>
          <a:sx n="121" d="100"/>
          <a:sy n="121" d="100"/>
        </p:scale>
        <p:origin x="192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9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0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1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3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5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68" y="3460022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938" y="2339099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00" y="3328841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/>
          <a:lstStyle/>
          <a:p>
            <a:r>
              <a:rPr lang="bg-BG" sz="3599" dirty="0"/>
              <a:t>Ако </a:t>
            </a:r>
            <a:r>
              <a:rPr lang="bg-BG" sz="3599" b="1" dirty="0">
                <a:solidFill>
                  <a:schemeClr val="bg1"/>
                </a:solidFill>
              </a:rPr>
              <a:t>махнем скобите</a:t>
            </a:r>
            <a:r>
              <a:rPr lang="bg-BG" sz="3599" dirty="0"/>
              <a:t>, се изпълнява съответния блок</a:t>
            </a:r>
            <a:endParaRPr lang="en-US" sz="3599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750549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8" y="4193804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8265" y="4588222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54" y="4503902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366" y="4193802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713" y="4588221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2" y="4503901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9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948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40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6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948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36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10842" y="6381328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199" dirty="0"/>
              <a:t>Живот на променлива</a:t>
            </a:r>
            <a:endParaRPr lang="en-US" sz="3199" dirty="0"/>
          </a:p>
          <a:p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r>
              <a:rPr lang="bg-BG" sz="3200" dirty="0"/>
              <a:t>Логически оператори</a:t>
            </a:r>
            <a:r>
              <a:rPr lang="en-US" sz="3200" dirty="0"/>
              <a:t>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„</a:t>
            </a:r>
            <a:r>
              <a:rPr lang="bg-BG" sz="3200" dirty="0"/>
              <a:t> и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 "</a:t>
            </a:r>
            <a:endParaRPr lang="en-US" sz="3200" dirty="0"/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Прочита </a:t>
            </a:r>
            <a:r>
              <a:rPr lang="bg-BG" sz="3399" b="1" dirty="0">
                <a:solidFill>
                  <a:schemeClr val="bg1"/>
                </a:solidFill>
              </a:rPr>
              <a:t>вид</a:t>
            </a:r>
            <a:r>
              <a:rPr lang="bg-BG" sz="3399" dirty="0"/>
              <a:t> на </a:t>
            </a:r>
            <a:r>
              <a:rPr lang="bg-BG" sz="3399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399" dirty="0"/>
            </a:br>
            <a:r>
              <a:rPr lang="en-US" sz="3399" dirty="0"/>
              <a:t>("</a:t>
            </a:r>
            <a:r>
              <a:rPr lang="en-US" sz="3199" b="1" dirty="0">
                <a:latin typeface="Consolas" panose="020B0609020204030204" pitchFamily="49" charset="0"/>
              </a:rPr>
              <a:t>square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rectangle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circle</a:t>
            </a:r>
            <a:r>
              <a:rPr lang="en-US" sz="3399" dirty="0"/>
              <a:t>" </a:t>
            </a:r>
            <a:r>
              <a:rPr lang="bg-BG" sz="3399" dirty="0"/>
              <a:t>или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triangle</a:t>
            </a:r>
            <a:r>
              <a:rPr lang="en-US" sz="3399" dirty="0"/>
              <a:t>")</a:t>
            </a:r>
            <a:endParaRPr lang="bg-BG" sz="3399" dirty="0"/>
          </a:p>
          <a:p>
            <a:pPr lvl="1"/>
            <a:r>
              <a:rPr lang="bg-BG" sz="3399" dirty="0"/>
              <a:t>Пресмята </a:t>
            </a:r>
            <a:r>
              <a:rPr lang="bg-BG" sz="3399" b="1" dirty="0">
                <a:solidFill>
                  <a:schemeClr val="bg1"/>
                </a:solidFill>
              </a:rPr>
              <a:t>лицето</a:t>
            </a:r>
            <a:r>
              <a:rPr lang="bg-BG" sz="3399" dirty="0"/>
              <a:t> спрямо вида на фигурата</a:t>
            </a:r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3" y="3988495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4420" y="4351152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4203880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5" y="5148558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4420" y="5726604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5579332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9F12191-5FFE-44F3-BB7D-A343EADAC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9641" y="1292684"/>
            <a:ext cx="8826360" cy="479131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if</a:t>
            </a:r>
            <a:r>
              <a:rPr lang="en-US" sz="2399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else if</a:t>
            </a:r>
            <a:r>
              <a:rPr lang="en-US" sz="2399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accent2"/>
                </a:solidFill>
              </a:rPr>
              <a:t>//TODO: </a:t>
            </a:r>
            <a:r>
              <a:rPr lang="en-US" sz="2399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3D9AE-B892-4AD5-9F44-73128160B58E}"/>
              </a:ext>
            </a:extLst>
          </p:cNvPr>
          <p:cNvSpPr/>
          <p:nvPr/>
        </p:nvSpPr>
        <p:spPr>
          <a:xfrm>
            <a:off x="744516" y="635270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F11F24-5E3C-4DED-898D-C3CF4CFA9A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Обхват, в който може да бъде използвана</a:t>
            </a:r>
          </a:p>
          <a:p>
            <a:pPr marL="1370618" lvl="2" indent="-457063"/>
            <a:r>
              <a:rPr lang="en-US" sz="3399" dirty="0"/>
              <a:t>Пример: Променливата </a:t>
            </a:r>
            <a:r>
              <a:rPr lang="en-US" sz="3199" b="1" dirty="0">
                <a:latin typeface="Consolas" panose="020B0609020204030204" pitchFamily="49" charset="0"/>
              </a:rPr>
              <a:t>salary</a:t>
            </a:r>
            <a:r>
              <a:rPr lang="en-US" sz="3399" dirty="0"/>
              <a:t> съществува </a:t>
            </a:r>
            <a:r>
              <a:rPr lang="en-US" sz="3399" b="1" dirty="0">
                <a:solidFill>
                  <a:schemeClr val="bg1"/>
                </a:solidFill>
              </a:rPr>
              <a:t>само</a:t>
            </a:r>
            <a:r>
              <a:rPr lang="en-US" sz="3399" dirty="0"/>
              <a:t> в блока от код на </a:t>
            </a:r>
            <a:r>
              <a:rPr lang="en-US" sz="3199" b="1" dirty="0">
                <a:latin typeface="Consolas" panose="020B0609020204030204" pitchFamily="49" charset="0"/>
              </a:rPr>
              <a:t>if</a:t>
            </a:r>
            <a:r>
              <a:rPr lang="en-US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няма съвпадение 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Ден от седмицата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5131216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510703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9" y="630932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3304" y="5559089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11" y="5559089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54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94505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Само при изпълнение на първото условие се преминава към </a:t>
            </a:r>
            <a:br>
              <a:rPr lang="en-US" sz="3199" dirty="0"/>
            </a:br>
            <a:r>
              <a:rPr lang="bg-BG" sz="3199" dirty="0"/>
              <a:t>вложената проверка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Обръщение според възраст и пол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8613" y="4598397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2242" y="4598397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 dirty="0"/>
              <a:t>Обръщение според възраст и пол – решение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696" y="1175471"/>
            <a:ext cx="8045497" cy="51692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199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9" y="63892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3789"/>
              </p:ext>
            </p:extLst>
          </p:nvPr>
        </p:nvGraphicFramePr>
        <p:xfrm>
          <a:off x="1551892" y="436826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Квартално магазинче – решение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и </a:t>
            </a:r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  <a:p>
            <a:pPr lvl="1"/>
            <a:r>
              <a:rPr lang="bg-BG" sz="3599" b="1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" y="1875996"/>
            <a:ext cx="4574109" cy="3569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210" y="1944564"/>
            <a:ext cx="4203624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– условие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210232" y="5157192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5768034" y="5157192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3881607" y="5157192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3475" y="3360475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28541" y="3702549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23655" y="442185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28541" y="406220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18769" y="4783887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16026" y="5141161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можем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1016735" y="2559273"/>
            <a:ext cx="5266740" cy="41772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4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 решение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– решение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9" y="6313139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Невалидно число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7045" y="5408332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326" y="5408484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–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4" y="1628796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7" y="616530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71556" y="1330149"/>
            <a:ext cx="1204888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0417" y="1649001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 –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{}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Условна конструкция –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Логически оператори –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endParaRPr lang="bg-BG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6000" y="5854193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en-US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true или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576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3396</Words>
  <Application>Microsoft Macintosh PowerPoint</Application>
  <PresentationFormat>Widescreen</PresentationFormat>
  <Paragraphs>734</Paragraphs>
  <Slides>62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По-сложни условни конструкции</vt:lpstr>
      <vt:lpstr>Серии от проверки</vt:lpstr>
      <vt:lpstr>Серия от проверки – пример</vt:lpstr>
      <vt:lpstr>Лица на фигури – условие</vt:lpstr>
      <vt:lpstr>Лица на фигури – решение</vt:lpstr>
      <vt:lpstr>Диапазон на използване</vt:lpstr>
      <vt:lpstr>Живот на променлива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– условие</vt:lpstr>
      <vt:lpstr>Почивен или работен ден –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– решение</vt:lpstr>
      <vt:lpstr>Квартално магазинче – условие (1)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– условие</vt:lpstr>
      <vt:lpstr>Билет за кино – решение</vt:lpstr>
      <vt:lpstr>Логическо отрицание</vt:lpstr>
      <vt:lpstr>Невалидно число – условие</vt:lpstr>
      <vt:lpstr>Невалидно число –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</cp:revision>
  <dcterms:created xsi:type="dcterms:W3CDTF">2018-05-23T13:08:44Z</dcterms:created>
  <dcterms:modified xsi:type="dcterms:W3CDTF">2022-12-21T10:19:12Z</dcterms:modified>
  <cp:category>computer programming;programming;C#;програмиране;кодиране</cp:category>
</cp:coreProperties>
</file>