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Дигитализация" id="{009E80DC-1BD0-4EA9-B53D-BD37E01E69BF}">
          <p14:sldIdLst>
            <p14:sldId id="587"/>
            <p14:sldId id="588"/>
            <p14:sldId id="589"/>
            <p14:sldId id="590"/>
            <p14:sldId id="591"/>
          </p14:sldIdLst>
        </p14:section>
        <p14:section name="Сканиране на изображения" id="{99A74FC4-92CC-4521-9493-296F392EA09A}">
          <p14:sldIdLst>
            <p14:sldId id="592"/>
            <p14:sldId id="593"/>
            <p14:sldId id="594"/>
            <p14:sldId id="595"/>
            <p14:sldId id="596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784" autoAdjust="0"/>
  </p:normalViewPr>
  <p:slideViewPr>
    <p:cSldViewPr showGuides="1">
      <p:cViewPr>
        <p:scale>
          <a:sx n="100" d="100"/>
          <a:sy n="100" d="100"/>
        </p:scale>
        <p:origin x="432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Дигитализиране на изображение. Обработване и запазване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Digitization, Digitalization and Digital Transformation - What Do They Mean?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9" b="126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Сканиране с </a:t>
            </a:r>
            <a:r>
              <a:rPr lang="en-US" dirty="0"/>
              <a:t>Paint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9441" b="49098"/>
          <a:stretch/>
        </p:blipFill>
        <p:spPr>
          <a:xfrm>
            <a:off x="1483500" y="1401269"/>
            <a:ext cx="9247500" cy="50430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296000" y="4059000"/>
            <a:ext cx="4005000" cy="1440000"/>
          </a:xfrm>
          <a:prstGeom prst="wedgeRoundRectCallout">
            <a:avLst>
              <a:gd name="adj1" fmla="val -68269"/>
              <a:gd name="adj2" fmla="val -36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използваме скенера,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scanner or camera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83500" y="3969000"/>
            <a:ext cx="20475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4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Сканиране с </a:t>
            </a:r>
            <a:r>
              <a:rPr lang="en-US" dirty="0"/>
              <a:t>Paint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00" y="1629000"/>
            <a:ext cx="5785376" cy="451193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176000" y="1359000"/>
            <a:ext cx="4230000" cy="1530000"/>
          </a:xfrm>
          <a:prstGeom prst="wedgeRoundRectCallout">
            <a:avLst>
              <a:gd name="adj1" fmla="val -56636"/>
              <a:gd name="adj2" fmla="val 73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с името на скенера, с който ще работите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41000" y="3654000"/>
            <a:ext cx="4500000" cy="1170321"/>
          </a:xfrm>
          <a:prstGeom prst="wedgeRoundRectCallout">
            <a:avLst>
              <a:gd name="adj1" fmla="val -18716"/>
              <a:gd name="adj2" fmla="val 397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Поставете снимката, която ще сканирате, в скенера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041000" y="5354508"/>
            <a:ext cx="3153124" cy="1170321"/>
          </a:xfrm>
          <a:prstGeom prst="wedgeRoundRectCallout">
            <a:avLst>
              <a:gd name="adj1" fmla="val -120137"/>
              <a:gd name="adj2" fmla="val 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544380"/>
            <a:ext cx="6210000" cy="48430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581000" y="1764000"/>
            <a:ext cx="3555000" cy="2025000"/>
          </a:xfrm>
          <a:prstGeom prst="wedgeRoundRectCallout">
            <a:avLst>
              <a:gd name="adj1" fmla="val -73616"/>
              <a:gd name="adj2" fmla="val 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прозореца се вижда резултата от предварителното сканиране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6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ru-RU" dirty="0"/>
              <a:t>Чрез </a:t>
            </a:r>
            <a:r>
              <a:rPr lang="ru-RU" b="1" dirty="0"/>
              <a:t>радиобутоните</a:t>
            </a:r>
            <a:r>
              <a:rPr lang="ru-RU" dirty="0"/>
              <a:t> може да изберете една от </a:t>
            </a:r>
            <a:r>
              <a:rPr lang="ru-RU" b="1" dirty="0"/>
              <a:t>трите стандартни настройки</a:t>
            </a:r>
            <a:r>
              <a:rPr lang="ru-RU" dirty="0"/>
              <a:t> за </a:t>
            </a:r>
            <a:r>
              <a:rPr lang="ru-RU" b="1" dirty="0" smtClean="0"/>
              <a:t>сканиране</a:t>
            </a:r>
          </a:p>
          <a:p>
            <a:pPr lvl="1"/>
            <a:r>
              <a:rPr lang="ru-RU" b="1" dirty="0" smtClean="0"/>
              <a:t>Цветно</a:t>
            </a:r>
            <a:r>
              <a:rPr lang="ru-RU" dirty="0" smtClean="0"/>
              <a:t> изображение</a:t>
            </a:r>
          </a:p>
          <a:p>
            <a:pPr lvl="1"/>
            <a:r>
              <a:rPr lang="bg-BG" dirty="0" smtClean="0"/>
              <a:t>Изображение в </a:t>
            </a:r>
            <a:r>
              <a:rPr lang="bg-BG" b="1" dirty="0" smtClean="0"/>
              <a:t>сивата гама</a:t>
            </a:r>
          </a:p>
          <a:p>
            <a:pPr lvl="1"/>
            <a:r>
              <a:rPr lang="bg-BG" b="1" dirty="0" smtClean="0"/>
              <a:t>Черно-бяло</a:t>
            </a:r>
            <a:r>
              <a:rPr lang="bg-BG" dirty="0" smtClean="0"/>
              <a:t> изображение</a:t>
            </a:r>
            <a:endParaRPr lang="ru-RU" dirty="0"/>
          </a:p>
          <a:p>
            <a:endParaRPr lang="en-US" dirty="0"/>
          </a:p>
        </p:txBody>
      </p:sp>
      <p:pic>
        <p:nvPicPr>
          <p:cNvPr id="6148" name="Picture 4" descr="61,556,500+ Color Image Stock Photos, Pictures &amp; Royal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3" y="4537361"/>
            <a:ext cx="2859517" cy="17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Стандартни настройки за сканиране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99" y="2349000"/>
            <a:ext cx="5432030" cy="42363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6" name="Picture 2" descr="MATLAB | RGB image to grayscale image conversion - GeeksforGeek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4880" y="5097046"/>
            <a:ext cx="2603580" cy="16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90,000 Best Black-and-white Photos · 100% Free Download, 51% OF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2" y="4563825"/>
            <a:ext cx="2698955" cy="17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441535" y="3920883"/>
            <a:ext cx="1581150" cy="41349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4431" y="4340350"/>
            <a:ext cx="1581150" cy="37991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41535" y="4720262"/>
            <a:ext cx="2217414" cy="3791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1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000" y="2619000"/>
            <a:ext cx="5805000" cy="17077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 smtClean="0"/>
              <a:t>Custom Settings </a:t>
            </a:r>
            <a:r>
              <a:rPr lang="en-US" sz="4400" dirty="0" err="1" smtClean="0"/>
              <a:t>prosveta</a:t>
            </a:r>
            <a:r>
              <a:rPr lang="en-US" sz="4400" dirty="0" smtClean="0"/>
              <a:t> 43 </a:t>
            </a:r>
            <a:r>
              <a:rPr lang="en-US" sz="4400" dirty="0" err="1" smtClean="0"/>
              <a:t>stranica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750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Дигитализация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Сканиране</a:t>
            </a:r>
            <a:r>
              <a:rPr lang="bg-BG" dirty="0" smtClean="0"/>
              <a:t> на изображения</a:t>
            </a:r>
          </a:p>
          <a:p>
            <a:r>
              <a:rPr lang="bg-BG" dirty="0" smtClean="0"/>
              <a:t>Цифрова фотография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Прехвърляне</a:t>
            </a:r>
            <a:r>
              <a:rPr lang="bg-BG" dirty="0" smtClean="0"/>
              <a:t> на изображения от </a:t>
            </a:r>
            <a:r>
              <a:rPr lang="bg-BG" b="1" dirty="0" smtClean="0"/>
              <a:t>смартфон</a:t>
            </a:r>
            <a:r>
              <a:rPr lang="bg-BG" dirty="0" smtClean="0"/>
              <a:t> или </a:t>
            </a:r>
            <a:r>
              <a:rPr lang="bg-BG" b="1" dirty="0" smtClean="0"/>
              <a:t>фотоапарат</a:t>
            </a:r>
            <a:r>
              <a:rPr lang="bg-BG" dirty="0" smtClean="0"/>
              <a:t> на </a:t>
            </a:r>
            <a:r>
              <a:rPr lang="bg-BG" b="1" dirty="0" smtClean="0"/>
              <a:t>компютър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15916"/>
            <a:ext cx="10961783" cy="768084"/>
          </a:xfrm>
        </p:spPr>
        <p:txBody>
          <a:bodyPr/>
          <a:lstStyle/>
          <a:p>
            <a:r>
              <a:rPr lang="bg-BG" dirty="0" smtClean="0"/>
              <a:t>Дигитализация</a:t>
            </a:r>
            <a:endParaRPr lang="en-US" dirty="0"/>
          </a:p>
        </p:txBody>
      </p:sp>
      <p:pic>
        <p:nvPicPr>
          <p:cNvPr id="2052" name="Picture 4" descr="Digitalization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00" y="1359000"/>
            <a:ext cx="2745000" cy="27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416000" cy="5546589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Дигитализация</a:t>
            </a:r>
            <a:r>
              <a:rPr lang="bg-BG" dirty="0" smtClean="0"/>
              <a:t> – </a:t>
            </a:r>
            <a:r>
              <a:rPr lang="bg-BG" b="1" dirty="0" smtClean="0"/>
              <a:t>преобразуване</a:t>
            </a:r>
            <a:r>
              <a:rPr lang="bg-BG" dirty="0" smtClean="0"/>
              <a:t> на </a:t>
            </a:r>
            <a:r>
              <a:rPr lang="bg-BG" b="1" dirty="0" smtClean="0"/>
              <a:t>аналогова информация</a:t>
            </a:r>
            <a:r>
              <a:rPr lang="bg-BG" dirty="0" smtClean="0"/>
              <a:t> в </a:t>
            </a:r>
            <a:r>
              <a:rPr lang="bg-BG" b="1" dirty="0" smtClean="0"/>
              <a:t>цифрова</a:t>
            </a:r>
            <a:r>
              <a:rPr lang="bg-BG" dirty="0" smtClean="0"/>
              <a:t> чрез електронни устройства</a:t>
            </a:r>
          </a:p>
          <a:p>
            <a:pPr lvl="1"/>
            <a:r>
              <a:rPr lang="bg-BG" dirty="0" smtClean="0"/>
              <a:t>Целта е информацията да се </a:t>
            </a:r>
            <a:r>
              <a:rPr lang="bg-BG" b="1" dirty="0" smtClean="0"/>
              <a:t>обработва</a:t>
            </a:r>
            <a:r>
              <a:rPr lang="bg-BG" dirty="0" smtClean="0"/>
              <a:t> и </a:t>
            </a:r>
            <a:r>
              <a:rPr lang="bg-BG" b="1" dirty="0" smtClean="0"/>
              <a:t>съхранява</a:t>
            </a:r>
            <a:r>
              <a:rPr lang="bg-BG" dirty="0" smtClean="0"/>
              <a:t> на </a:t>
            </a:r>
            <a:r>
              <a:rPr lang="bg-BG" b="1" dirty="0" smtClean="0"/>
              <a:t>компютър</a:t>
            </a:r>
          </a:p>
          <a:p>
            <a:r>
              <a:rPr lang="bg-BG" dirty="0" smtClean="0"/>
              <a:t>За </a:t>
            </a:r>
            <a:r>
              <a:rPr lang="bg-BG" b="1" dirty="0" smtClean="0"/>
              <a:t>дигитализация</a:t>
            </a:r>
            <a:r>
              <a:rPr lang="bg-BG" dirty="0" smtClean="0"/>
              <a:t> на </a:t>
            </a:r>
            <a:r>
              <a:rPr lang="bg-BG" b="1" dirty="0" smtClean="0"/>
              <a:t>изображения</a:t>
            </a:r>
            <a:r>
              <a:rPr lang="bg-BG" dirty="0" smtClean="0"/>
              <a:t> най-често се използват:</a:t>
            </a:r>
          </a:p>
          <a:p>
            <a:pPr lvl="1"/>
            <a:r>
              <a:rPr lang="bg-BG" dirty="0" smtClean="0"/>
              <a:t>Скенер</a:t>
            </a:r>
          </a:p>
          <a:p>
            <a:pPr lvl="1"/>
            <a:r>
              <a:rPr lang="bg-BG" dirty="0" smtClean="0"/>
              <a:t>Цифрова камера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Дигитализация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78" y="4463999"/>
            <a:ext cx="2746605" cy="2219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30" y="4779000"/>
            <a:ext cx="3474722" cy="17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Скенер</a:t>
            </a:r>
            <a:r>
              <a:rPr lang="bg-BG" dirty="0" smtClean="0"/>
              <a:t> (</a:t>
            </a:r>
            <a:r>
              <a:rPr lang="en-US" b="1" dirty="0" smtClean="0"/>
              <a:t>Scanner</a:t>
            </a:r>
            <a:r>
              <a:rPr lang="bg-BG" dirty="0" smtClean="0"/>
              <a:t>) –</a:t>
            </a:r>
            <a:r>
              <a:rPr lang="en-US" dirty="0" smtClean="0"/>
              <a:t> </a:t>
            </a:r>
            <a:r>
              <a:rPr lang="bg-BG" b="1" dirty="0" smtClean="0"/>
              <a:t>входно устройство</a:t>
            </a:r>
            <a:r>
              <a:rPr lang="bg-BG" dirty="0" smtClean="0"/>
              <a:t>, което </a:t>
            </a:r>
            <a:r>
              <a:rPr lang="bg-BG" b="1" dirty="0" smtClean="0"/>
              <a:t>преобразува информация</a:t>
            </a:r>
            <a:r>
              <a:rPr lang="bg-BG" dirty="0" smtClean="0"/>
              <a:t>, записана върху хартия, в </a:t>
            </a:r>
            <a:r>
              <a:rPr lang="bg-BG" b="1" dirty="0" smtClean="0"/>
              <a:t>растерно изображение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скенер?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9" y="3429000"/>
            <a:ext cx="3780000" cy="2904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429000"/>
            <a:ext cx="2961047" cy="27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Разделителна </a:t>
            </a:r>
            <a:r>
              <a:rPr lang="bg-BG" b="1" dirty="0">
                <a:solidFill>
                  <a:schemeClr val="bg1"/>
                </a:solidFill>
              </a:rPr>
              <a:t>способност </a:t>
            </a:r>
            <a:r>
              <a:rPr lang="bg-BG" dirty="0"/>
              <a:t>(</a:t>
            </a:r>
            <a:r>
              <a:rPr lang="en-US" b="1" dirty="0"/>
              <a:t>Resolution</a:t>
            </a:r>
            <a:r>
              <a:rPr lang="bg-BG" dirty="0"/>
              <a:t>) –</a:t>
            </a:r>
            <a:r>
              <a:rPr lang="en-US" dirty="0"/>
              <a:t> </a:t>
            </a:r>
            <a:r>
              <a:rPr lang="bg-BG" dirty="0"/>
              <a:t>свързва </a:t>
            </a:r>
            <a:r>
              <a:rPr lang="bg-BG" b="1" dirty="0"/>
              <a:t>размера в пиксели</a:t>
            </a:r>
            <a:r>
              <a:rPr lang="bg-BG" dirty="0"/>
              <a:t> на растерните изображения с </a:t>
            </a:r>
            <a:r>
              <a:rPr lang="bg-BG" b="1" dirty="0"/>
              <a:t>физически размер </a:t>
            </a:r>
            <a:r>
              <a:rPr lang="bg-BG" dirty="0"/>
              <a:t>на изображението</a:t>
            </a:r>
          </a:p>
          <a:p>
            <a:pPr lvl="1"/>
            <a:r>
              <a:rPr lang="bg-BG" dirty="0"/>
              <a:t>Измерва се в  </a:t>
            </a:r>
            <a:r>
              <a:rPr lang="en-US" b="1" dirty="0">
                <a:solidFill>
                  <a:schemeClr val="bg1"/>
                </a:solidFill>
              </a:rPr>
              <a:t>DPI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ots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er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nch)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разделителна способност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8" name="Picture 2" descr="upload.wikimedia.org/wikipedia/commons/thumb/3/3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662771"/>
            <a:ext cx="3600000" cy="39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's DPI and why is more considered better? – Printful Help Cen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" b="3863"/>
          <a:stretch/>
        </p:blipFill>
        <p:spPr bwMode="auto">
          <a:xfrm>
            <a:off x="1095701" y="3649499"/>
            <a:ext cx="5625000" cy="30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 зависимост от </a:t>
            </a:r>
            <a:r>
              <a:rPr lang="bg-BG" b="1" dirty="0" smtClean="0"/>
              <a:t>качеството</a:t>
            </a:r>
            <a:r>
              <a:rPr lang="bg-BG" dirty="0" smtClean="0"/>
              <a:t> и </a:t>
            </a:r>
            <a:r>
              <a:rPr lang="bg-BG" b="1" dirty="0" smtClean="0"/>
              <a:t>предназначението</a:t>
            </a:r>
            <a:r>
              <a:rPr lang="bg-BG" dirty="0" smtClean="0"/>
              <a:t> на </a:t>
            </a:r>
            <a:r>
              <a:rPr lang="bg-BG" b="1" dirty="0" smtClean="0"/>
              <a:t>изображението</a:t>
            </a:r>
            <a:r>
              <a:rPr lang="bg-BG" dirty="0" smtClean="0"/>
              <a:t> можем да го сканираме с </a:t>
            </a:r>
            <a:r>
              <a:rPr lang="bg-BG" b="1" dirty="0" smtClean="0"/>
              <a:t>различна разделителна способност</a:t>
            </a:r>
            <a:endParaRPr lang="en-US" b="1" dirty="0" smtClean="0"/>
          </a:p>
          <a:p>
            <a:r>
              <a:rPr lang="bg-BG" dirty="0" smtClean="0"/>
              <a:t>Например за сканиране на:</a:t>
            </a:r>
          </a:p>
          <a:p>
            <a:pPr lvl="1"/>
            <a:r>
              <a:rPr lang="bg-BG" b="1" dirty="0" smtClean="0"/>
              <a:t>Текстови документ </a:t>
            </a:r>
            <a:r>
              <a:rPr lang="bg-BG" dirty="0" smtClean="0"/>
              <a:t>– </a:t>
            </a:r>
            <a:r>
              <a:rPr lang="bg-BG" b="1" dirty="0" smtClean="0">
                <a:solidFill>
                  <a:schemeClr val="bg1"/>
                </a:solidFill>
              </a:rPr>
              <a:t>150</a:t>
            </a:r>
            <a:r>
              <a:rPr lang="bg-BG" b="1" dirty="0" smtClean="0"/>
              <a:t> </a:t>
            </a:r>
            <a:r>
              <a:rPr lang="en-US" b="1" dirty="0" smtClean="0"/>
              <a:t>dpi</a:t>
            </a:r>
          </a:p>
          <a:p>
            <a:pPr lvl="1"/>
            <a:r>
              <a:rPr lang="bg-BG" b="1" dirty="0" smtClean="0"/>
              <a:t>Фотография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400</a:t>
            </a:r>
            <a:r>
              <a:rPr lang="bg-BG" b="1" dirty="0" smtClean="0"/>
              <a:t> </a:t>
            </a:r>
            <a:r>
              <a:rPr lang="en-US" b="1" dirty="0" smtClean="0"/>
              <a:t>dpi</a:t>
            </a:r>
          </a:p>
          <a:p>
            <a:pPr lvl="1"/>
            <a:r>
              <a:rPr lang="bg-BG" b="1" dirty="0" smtClean="0"/>
              <a:t>Диапозитив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600-2400</a:t>
            </a:r>
            <a:r>
              <a:rPr lang="bg-BG" b="1" dirty="0" smtClean="0"/>
              <a:t> </a:t>
            </a:r>
            <a:r>
              <a:rPr lang="en-US" b="1" dirty="0" smtClean="0"/>
              <a:t>dpi</a:t>
            </a:r>
          </a:p>
          <a:p>
            <a:r>
              <a:rPr lang="bg-BG" dirty="0" smtClean="0"/>
              <a:t>Изображенията сканирани с висока разделителна способност са </a:t>
            </a:r>
            <a:r>
              <a:rPr lang="bg-BG" b="1" dirty="0" smtClean="0"/>
              <a:t>по-детайлни</a:t>
            </a:r>
            <a:r>
              <a:rPr lang="bg-BG" dirty="0" smtClean="0"/>
              <a:t>, но с </a:t>
            </a:r>
            <a:r>
              <a:rPr lang="bg-BG" b="1" dirty="0" smtClean="0"/>
              <a:t>по-голям размер на файла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</a:t>
            </a:r>
            <a:r>
              <a:rPr lang="bg-BG" dirty="0" smtClean="0"/>
              <a:t>азделителна способност при сканиране</a:t>
            </a:r>
            <a:endParaRPr lang="en-US" dirty="0"/>
          </a:p>
        </p:txBody>
      </p:sp>
      <p:pic>
        <p:nvPicPr>
          <p:cNvPr id="5122" name="Picture 2" descr="Why is 300 DPI Good for Printing: The Key To Perfect Prints – Arka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/>
          <a:stretch/>
        </p:blipFill>
        <p:spPr bwMode="auto">
          <a:xfrm>
            <a:off x="6546000" y="2249816"/>
            <a:ext cx="4995000" cy="311418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скенер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Сканиране на изображения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25" y="1539000"/>
            <a:ext cx="225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Сканиране с </a:t>
            </a:r>
            <a:r>
              <a:rPr lang="en-US" dirty="0" smtClean="0"/>
              <a:t>Paint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763" b="59390"/>
          <a:stretch/>
        </p:blipFill>
        <p:spPr>
          <a:xfrm>
            <a:off x="1483500" y="1400971"/>
            <a:ext cx="9225000" cy="50433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401000" y="4509000"/>
            <a:ext cx="3060000" cy="1080000"/>
          </a:xfrm>
          <a:prstGeom prst="wedgeRoundRectCallout">
            <a:avLst>
              <a:gd name="adj1" fmla="val -26221"/>
              <a:gd name="adj2" fmla="val 40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програмата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171000" y="2349000"/>
            <a:ext cx="2385000" cy="1080000"/>
          </a:xfrm>
          <a:prstGeom prst="wedgeRoundRectCallout">
            <a:avLst>
              <a:gd name="adj1" fmla="val -97808"/>
              <a:gd name="adj2" fmla="val -90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2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473</Words>
  <Application>Microsoft Office PowerPoint</Application>
  <PresentationFormat>Widescreen</PresentationFormat>
  <Paragraphs>81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SoftUni</vt:lpstr>
      <vt:lpstr>Дигитализиране на изображение. Обработване и запазване</vt:lpstr>
      <vt:lpstr>Съдържание</vt:lpstr>
      <vt:lpstr>Дигитализация</vt:lpstr>
      <vt:lpstr>Дигитализация</vt:lpstr>
      <vt:lpstr>Какво е скенер?</vt:lpstr>
      <vt:lpstr>Какво е разделителна способност?</vt:lpstr>
      <vt:lpstr>Разделителна способност при сканиране</vt:lpstr>
      <vt:lpstr>Сканиране на изображения</vt:lpstr>
      <vt:lpstr>Сканиране с Paint</vt:lpstr>
      <vt:lpstr>Сканиране с Paint</vt:lpstr>
      <vt:lpstr>Сканиране с Paint</vt:lpstr>
      <vt:lpstr>Preview</vt:lpstr>
      <vt:lpstr>Стандартни настройки за сканиране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Дигитализиране на изображение. Обработване и запазване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1206</cp:revision>
  <dcterms:created xsi:type="dcterms:W3CDTF">2018-05-23T13:08:44Z</dcterms:created>
  <dcterms:modified xsi:type="dcterms:W3CDTF">2024-06-24T13:12:41Z</dcterms:modified>
  <cp:category/>
</cp:coreProperties>
</file>