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274" r:id="rId2"/>
    <p:sldId id="276" r:id="rId3"/>
    <p:sldId id="610" r:id="rId4"/>
    <p:sldId id="587" r:id="rId5"/>
    <p:sldId id="617" r:id="rId6"/>
    <p:sldId id="611" r:id="rId7"/>
    <p:sldId id="612" r:id="rId8"/>
    <p:sldId id="618" r:id="rId9"/>
    <p:sldId id="620" r:id="rId10"/>
    <p:sldId id="614" r:id="rId11"/>
    <p:sldId id="615" r:id="rId12"/>
    <p:sldId id="616" r:id="rId13"/>
    <p:sldId id="619" r:id="rId14"/>
    <p:sldId id="621" r:id="rId15"/>
    <p:sldId id="592" r:id="rId16"/>
    <p:sldId id="593" r:id="rId17"/>
    <p:sldId id="586" r:id="rId18"/>
    <p:sldId id="528" r:id="rId19"/>
    <p:sldId id="40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274"/>
            <p14:sldId id="276"/>
          </p14:sldIdLst>
        </p14:section>
        <p14:section name="Информационни технологии" id="{F8F9833F-6FC8-435C-B14B-E7C733F5219D}">
          <p14:sldIdLst>
            <p14:sldId id="610"/>
            <p14:sldId id="587"/>
            <p14:sldId id="617"/>
          </p14:sldIdLst>
        </p14:section>
        <p14:section name="Компютърна система" id="{ECEDB838-D858-484D-A0E5-E196B3D83A58}">
          <p14:sldIdLst>
            <p14:sldId id="611"/>
            <p14:sldId id="612"/>
            <p14:sldId id="618"/>
            <p14:sldId id="620"/>
            <p14:sldId id="614"/>
            <p14:sldId id="615"/>
            <p14:sldId id="616"/>
            <p14:sldId id="619"/>
            <p14:sldId id="621"/>
          </p14:sldIdLst>
        </p14:section>
        <p14:section name="Правила за безопасна работа" id="{FF78C96D-2705-4081-93D6-FDF89C9A3D2B}">
          <p14:sldIdLst>
            <p14:sldId id="592"/>
            <p14:sldId id="593"/>
          </p14:sldIdLst>
        </p14:section>
        <p14:section name="Заключение" id="{10E03AB1-9AA8-4E86-9A64-D741901E50A2}">
          <p14:sldIdLst>
            <p14:sldId id="586"/>
            <p14:sldId id="52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Atanasov" initials="AA" lastIdx="1" clrIdx="0">
    <p:extLst>
      <p:ext uri="{19B8F6BF-5375-455C-9EA6-DF929625EA0E}">
        <p15:presenceInfo xmlns:p15="http://schemas.microsoft.com/office/powerpoint/2012/main" userId="S::a.atanasov@softuni.bg::eb44ae83-de0d-467f-ab6f-90099adfb7b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9" autoAdjust="0"/>
    <p:restoredTop sz="94609" autoAdjust="0"/>
  </p:normalViewPr>
  <p:slideViewPr>
    <p:cSldViewPr snapToGrid="0" showGuides="1">
      <p:cViewPr varScale="1">
        <p:scale>
          <a:sx n="68" d="100"/>
          <a:sy n="68" d="100"/>
        </p:scale>
        <p:origin x="642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3.7.2023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5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580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70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138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bg-BG" dirty="0"/>
              <a:t>Подзаглавие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bg-BG" dirty="0"/>
              <a:t>Заглавие на презентация</a:t>
            </a:r>
            <a:endParaRPr lang="en-US" dirty="0"/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14599"/>
            <a:ext cx="10961783" cy="6753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20157"/>
            <a:ext cx="10961783" cy="6652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7/3/2023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9" r:id="rId13"/>
    <p:sldLayoutId id="2147483688" r:id="rId14"/>
    <p:sldLayoutId id="2147483687" r:id="rId15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jpe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jpe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1.png"/><Relationship Id="rId4" Type="http://schemas.openxmlformats.org/officeDocument/2006/relationships/image" Target="../media/image60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train-the-trainer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9" y="1790925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 smtClean="0"/>
              <a:t>Хардуер</a:t>
            </a:r>
            <a:r>
              <a:rPr lang="bg-BG" dirty="0"/>
              <a:t> </a:t>
            </a:r>
            <a:r>
              <a:rPr lang="bg-BG" dirty="0" smtClean="0"/>
              <a:t>и софтуер. Правила за безопасност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9" y="627028"/>
            <a:ext cx="10965303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Въведение в информационните технологии и компютърните системи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05" y="2568267"/>
            <a:ext cx="2877860" cy="196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-251684" y="1196980"/>
            <a:ext cx="11818096" cy="520106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Входните устройства служат </a:t>
            </a:r>
            <a:r>
              <a:rPr lang="bg-BG" sz="3400" dirty="0"/>
              <a:t>за</a:t>
            </a:r>
            <a:r>
              <a:rPr lang="bg-BG" sz="3400" b="1" dirty="0">
                <a:solidFill>
                  <a:schemeClr val="bg1"/>
                </a:solidFill>
              </a:rPr>
              <a:t> въвеждане</a:t>
            </a:r>
            <a:r>
              <a:rPr lang="bg-BG" sz="3400" b="1" dirty="0">
                <a:solidFill>
                  <a:srgbClr val="234465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на данни </a:t>
            </a:r>
            <a:r>
              <a:rPr lang="bg-BG" sz="3400" dirty="0">
                <a:solidFill>
                  <a:srgbClr val="234465"/>
                </a:solidFill>
              </a:rPr>
              <a:t>в КС</a:t>
            </a:r>
          </a:p>
          <a:p>
            <a:pPr lvl="2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Клавиатура</a:t>
            </a:r>
          </a:p>
          <a:p>
            <a:pPr lvl="2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Мишка</a:t>
            </a:r>
          </a:p>
          <a:p>
            <a:pPr lvl="2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Скенер</a:t>
            </a:r>
          </a:p>
          <a:p>
            <a:pPr lvl="2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Микрофон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Входни устройства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26" name="Picture 2" descr="Клавиатура Canyon CNE-CKEY01-BG - Клавиатури - Техмарт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468" y="1790890"/>
            <a:ext cx="2367088" cy="1324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Мишка Logitech Wireless Mouse M705, Black за 107 лв. | ID - 5765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443" y="2740958"/>
            <a:ext cx="1216025" cy="121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Скенер - Съвременни.co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720" y="3348970"/>
            <a:ext cx="1759460" cy="1737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Com Микрофон за компютър Microphone Black - DE901 | Dekada.com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0145" y="4217675"/>
            <a:ext cx="1532614" cy="1532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56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-251685" y="1196130"/>
            <a:ext cx="12127595" cy="5201066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Изходните устройства служат</a:t>
            </a:r>
            <a:r>
              <a:rPr lang="en-US" sz="3400" dirty="0">
                <a:solidFill>
                  <a:srgbClr val="234465"/>
                </a:solidFill>
              </a:rPr>
              <a:t> </a:t>
            </a:r>
            <a:r>
              <a:rPr lang="bg-BG" sz="3400" dirty="0">
                <a:solidFill>
                  <a:srgbClr val="234465"/>
                </a:solidFill>
              </a:rPr>
              <a:t>за </a:t>
            </a:r>
            <a:r>
              <a:rPr lang="bg-BG" sz="3400" b="1" dirty="0">
                <a:solidFill>
                  <a:schemeClr val="bg1"/>
                </a:solidFill>
              </a:rPr>
              <a:t>извеждане</a:t>
            </a:r>
            <a:r>
              <a:rPr lang="bg-BG" sz="3400" dirty="0">
                <a:solidFill>
                  <a:srgbClr val="234465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на данни </a:t>
            </a:r>
            <a:r>
              <a:rPr lang="bg-BG" sz="3400" dirty="0">
                <a:solidFill>
                  <a:srgbClr val="234465"/>
                </a:solidFill>
              </a:rPr>
              <a:t>от КС</a:t>
            </a:r>
          </a:p>
          <a:p>
            <a:pPr lvl="2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Монитор</a:t>
            </a:r>
          </a:p>
          <a:p>
            <a:pPr lvl="2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Принтер</a:t>
            </a:r>
            <a:r>
              <a:rPr lang="en-US" sz="3400" dirty="0">
                <a:solidFill>
                  <a:srgbClr val="234465"/>
                </a:solidFill>
              </a:rPr>
              <a:t>, 3D Printer</a:t>
            </a:r>
            <a:endParaRPr lang="bg-BG" sz="3400" dirty="0">
              <a:solidFill>
                <a:srgbClr val="234465"/>
              </a:solidFill>
            </a:endParaRPr>
          </a:p>
          <a:p>
            <a:pPr lvl="2">
              <a:lnSpc>
                <a:spcPct val="110000"/>
              </a:lnSpc>
            </a:pPr>
            <a:r>
              <a:rPr lang="bg-BG" sz="3400" dirty="0">
                <a:solidFill>
                  <a:srgbClr val="234465"/>
                </a:solidFill>
              </a:rPr>
              <a:t>Говорители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Изходни устройства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915" y="1815653"/>
            <a:ext cx="1444344" cy="1107162"/>
          </a:xfrm>
          <a:prstGeom prst="rect">
            <a:avLst/>
          </a:prstGeom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112" y="2922815"/>
            <a:ext cx="2466641" cy="1641437"/>
          </a:xfrm>
          <a:prstGeom prst="rect">
            <a:avLst/>
          </a:prstGeom>
        </p:spPr>
      </p:pic>
      <p:pic>
        <p:nvPicPr>
          <p:cNvPr id="3076" name="Picture 4" descr="Amazon.com: Amazon Basics Computer Speakers for Desktop or Laptop PC |  USB-Powered, Black : Electronics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950" y="4323960"/>
            <a:ext cx="1421870" cy="142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20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bg-BG" dirty="0">
                <a:solidFill>
                  <a:srgbClr val="234465"/>
                </a:solidFill>
              </a:rPr>
              <a:t>Входно-изходните устройства служат </a:t>
            </a:r>
            <a:r>
              <a:rPr lang="bg-BG" dirty="0"/>
              <a:t>за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въвеждане</a:t>
            </a:r>
            <a:r>
              <a:rPr lang="bg-BG" dirty="0">
                <a:solidFill>
                  <a:srgbClr val="234465"/>
                </a:solidFill>
              </a:rPr>
              <a:t> и </a:t>
            </a:r>
            <a:r>
              <a:rPr lang="bg-BG" b="1" dirty="0">
                <a:solidFill>
                  <a:schemeClr val="bg1"/>
                </a:solidFill>
              </a:rPr>
              <a:t>извеждане</a:t>
            </a:r>
            <a:r>
              <a:rPr lang="bg-BG" dirty="0">
                <a:solidFill>
                  <a:srgbClr val="234465"/>
                </a:solidFill>
              </a:rPr>
              <a:t> на данни в/от КС</a:t>
            </a:r>
          </a:p>
          <a:p>
            <a:pPr lvl="1">
              <a:lnSpc>
                <a:spcPct val="110000"/>
              </a:lnSpc>
            </a:pPr>
            <a:endParaRPr lang="bg-BG" dirty="0">
              <a:solidFill>
                <a:srgbClr val="234465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rgbClr val="234465"/>
                </a:solidFill>
              </a:rPr>
              <a:t>HDD, SSD</a:t>
            </a:r>
            <a:endParaRPr lang="bg-BG" dirty="0">
              <a:solidFill>
                <a:srgbClr val="234465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rgbClr val="234465"/>
                </a:solidFill>
              </a:rPr>
              <a:t>CD, DVD</a:t>
            </a:r>
            <a:endParaRPr lang="bg-BG" dirty="0">
              <a:solidFill>
                <a:srgbClr val="234465"/>
              </a:solidFill>
            </a:endParaRPr>
          </a:p>
          <a:p>
            <a:pPr lvl="2">
              <a:lnSpc>
                <a:spcPct val="110000"/>
              </a:lnSpc>
            </a:pPr>
            <a:r>
              <a:rPr lang="en-US" dirty="0">
                <a:solidFill>
                  <a:srgbClr val="234465"/>
                </a:solidFill>
              </a:rPr>
              <a:t>Flash </a:t>
            </a:r>
            <a:r>
              <a:rPr lang="bg-BG" dirty="0">
                <a:solidFill>
                  <a:srgbClr val="234465"/>
                </a:solidFill>
              </a:rPr>
              <a:t>памет</a:t>
            </a:r>
          </a:p>
          <a:p>
            <a:pPr lvl="1">
              <a:lnSpc>
                <a:spcPct val="110000"/>
              </a:lnSpc>
            </a:pPr>
            <a:endParaRPr lang="bg-BG" dirty="0">
              <a:solidFill>
                <a:srgbClr val="234465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dirty="0">
                <a:solidFill>
                  <a:srgbClr val="234465"/>
                </a:solidFill>
              </a:rPr>
              <a:t>HDD, SSD, DVD </a:t>
            </a:r>
            <a:r>
              <a:rPr lang="bg-BG" dirty="0">
                <a:solidFill>
                  <a:srgbClr val="234465"/>
                </a:solidFill>
              </a:rPr>
              <a:t>и други са разположени в системния блок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Входно-изходни устройства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2050" name="Picture 2" descr="2 Types of M.2 SSDs: SATA and NVMe - Kingston Technology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7746" y="2754216"/>
            <a:ext cx="2121274" cy="795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Записващи Устройства CD/DVD/Floppy | Записвачки и Четци Блу рей (Blu-Ray )  - Mallb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381" y="3305820"/>
            <a:ext cx="1466003" cy="146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835" y="4625519"/>
            <a:ext cx="912393" cy="74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2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D4F49-031D-A6F9-5016-F490BE349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5" y="1504975"/>
            <a:ext cx="11818096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Системен софтуер </a:t>
            </a:r>
            <a:r>
              <a:rPr lang="bg-BG" dirty="0"/>
              <a:t>(операционна система) – управлява хардуера и останалите програми</a:t>
            </a:r>
          </a:p>
          <a:p>
            <a:pPr marL="533353" indent="-45720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Инструментален софтуер </a:t>
            </a:r>
            <a:r>
              <a:rPr lang="bg-BG" dirty="0"/>
              <a:t>(</a:t>
            </a:r>
            <a:r>
              <a:rPr lang="en-US" dirty="0"/>
              <a:t>tools</a:t>
            </a:r>
            <a:r>
              <a:rPr lang="bg-BG" dirty="0"/>
              <a:t>) – служи за поддръжка на изправността на останалия софтуер</a:t>
            </a:r>
            <a:endParaRPr lang="en-US" dirty="0"/>
          </a:p>
          <a:p>
            <a:pPr marL="533353" indent="-45720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Приложен софтуер </a:t>
            </a:r>
            <a:r>
              <a:rPr lang="bg-BG" dirty="0"/>
              <a:t>–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потребителските програми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817BFD-0CDA-523A-C2F3-DE6C6D77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софтуер</a:t>
            </a:r>
            <a:endParaRPr lang="en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E5DAE-4652-3614-18D6-9D579EEED8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03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817BFD-0CDA-523A-C2F3-DE6C6D77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Обща схема на КС</a:t>
            </a:r>
            <a:endParaRPr lang="en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E5DAE-4652-3614-18D6-9D579EEED8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14DD1E-5D91-48A3-AD6D-45FBA980D106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Групиране 11"/>
          <p:cNvGrpSpPr/>
          <p:nvPr/>
        </p:nvGrpSpPr>
        <p:grpSpPr>
          <a:xfrm>
            <a:off x="4956128" y="2572634"/>
            <a:ext cx="2525152" cy="2525152"/>
            <a:chOff x="5845125" y="2060917"/>
            <a:chExt cx="2525152" cy="2525152"/>
          </a:xfrm>
        </p:grpSpPr>
        <p:sp>
          <p:nvSpPr>
            <p:cNvPr id="9" name="Овал 8"/>
            <p:cNvSpPr/>
            <p:nvPr/>
          </p:nvSpPr>
          <p:spPr bwMode="auto">
            <a:xfrm>
              <a:off x="5845125" y="2060917"/>
              <a:ext cx="2525152" cy="2525152"/>
            </a:xfrm>
            <a:prstGeom prst="ellipse">
              <a:avLst/>
            </a:prstGeom>
            <a:solidFill>
              <a:schemeClr val="tx1">
                <a:lumMod val="20000"/>
                <a:lumOff val="8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Овал 9"/>
            <p:cNvSpPr/>
            <p:nvPr/>
          </p:nvSpPr>
          <p:spPr bwMode="auto">
            <a:xfrm>
              <a:off x="6298808" y="2514600"/>
              <a:ext cx="1617784" cy="1617784"/>
            </a:xfrm>
            <a:prstGeom prst="ellipse">
              <a:avLst/>
            </a:prstGeom>
            <a:solidFill>
              <a:schemeClr val="tx1">
                <a:lumMod val="40000"/>
                <a:lumOff val="6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Овал 10"/>
            <p:cNvSpPr/>
            <p:nvPr/>
          </p:nvSpPr>
          <p:spPr bwMode="auto">
            <a:xfrm>
              <a:off x="6678636" y="2894428"/>
              <a:ext cx="858129" cy="858129"/>
            </a:xfrm>
            <a:prstGeom prst="ellipse">
              <a:avLst/>
            </a:prstGeom>
            <a:solidFill>
              <a:schemeClr val="tx1">
                <a:lumMod val="60000"/>
                <a:lumOff val="40000"/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1" name="Пръстен 20"/>
          <p:cNvSpPr/>
          <p:nvPr/>
        </p:nvSpPr>
        <p:spPr bwMode="auto">
          <a:xfrm>
            <a:off x="6086818" y="3274265"/>
            <a:ext cx="263770" cy="263770"/>
          </a:xfrm>
          <a:prstGeom prst="donut">
            <a:avLst/>
          </a:prstGeom>
          <a:solidFill>
            <a:schemeClr val="tx1">
              <a:lumMod val="20000"/>
              <a:lumOff val="8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Плочка 21"/>
          <p:cNvSpPr/>
          <p:nvPr/>
        </p:nvSpPr>
        <p:spPr bwMode="auto">
          <a:xfrm>
            <a:off x="6350588" y="4368229"/>
            <a:ext cx="379827" cy="379827"/>
          </a:xfrm>
          <a:prstGeom prst="plaque">
            <a:avLst/>
          </a:prstGeom>
          <a:solidFill>
            <a:schemeClr val="bg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9" name="Групиране 28"/>
          <p:cNvGrpSpPr/>
          <p:nvPr/>
        </p:nvGrpSpPr>
        <p:grpSpPr>
          <a:xfrm>
            <a:off x="625917" y="1198148"/>
            <a:ext cx="6776129" cy="1399311"/>
            <a:chOff x="625917" y="1198148"/>
            <a:chExt cx="6776129" cy="1399311"/>
          </a:xfrm>
        </p:grpSpPr>
        <p:sp>
          <p:nvSpPr>
            <p:cNvPr id="16" name="Закръглено правоъгълно изнесено означение 15"/>
            <p:cNvSpPr/>
            <p:nvPr/>
          </p:nvSpPr>
          <p:spPr bwMode="auto">
            <a:xfrm>
              <a:off x="625917" y="1441696"/>
              <a:ext cx="2653517" cy="817259"/>
            </a:xfrm>
            <a:prstGeom prst="wedgeRoundRectCallout">
              <a:avLst>
                <a:gd name="adj1" fmla="val 129019"/>
                <a:gd name="adj2" fmla="val 141588"/>
                <a:gd name="adj3" fmla="val 16667"/>
              </a:avLst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Приложен</a:t>
              </a:r>
            </a:p>
            <a:p>
              <a:pPr algn="ctr"/>
              <a:r>
                <a:rPr lang="bg-BG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софтуер</a:t>
              </a:r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Облаковидно 24"/>
            <p:cNvSpPr/>
            <p:nvPr/>
          </p:nvSpPr>
          <p:spPr bwMode="auto">
            <a:xfrm>
              <a:off x="3303465" y="1198148"/>
              <a:ext cx="4098581" cy="1399311"/>
            </a:xfrm>
            <a:prstGeom prst="cloud">
              <a:avLst/>
            </a:prstGeom>
            <a:solidFill>
              <a:schemeClr val="tx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Затова си купих компютъра</a:t>
              </a:r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0" name="Групиране 29"/>
          <p:cNvGrpSpPr/>
          <p:nvPr/>
        </p:nvGrpSpPr>
        <p:grpSpPr>
          <a:xfrm>
            <a:off x="305677" y="2713626"/>
            <a:ext cx="4547575" cy="2423164"/>
            <a:chOff x="284485" y="2674622"/>
            <a:chExt cx="4547575" cy="2423164"/>
          </a:xfrm>
        </p:grpSpPr>
        <p:sp>
          <p:nvSpPr>
            <p:cNvPr id="15" name="Закръглено правоъгълно изнесено означение 14"/>
            <p:cNvSpPr/>
            <p:nvPr/>
          </p:nvSpPr>
          <p:spPr bwMode="auto">
            <a:xfrm>
              <a:off x="565056" y="2674622"/>
              <a:ext cx="2653517" cy="868681"/>
            </a:xfrm>
            <a:prstGeom prst="wedgeRoundRectCallout">
              <a:avLst>
                <a:gd name="adj1" fmla="val 140557"/>
                <a:gd name="adj2" fmla="val 38573"/>
                <a:gd name="adj3" fmla="val 16667"/>
              </a:avLst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Операционна</a:t>
              </a:r>
            </a:p>
            <a:p>
              <a:pPr algn="ctr"/>
              <a:r>
                <a:rPr lang="bg-BG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система</a:t>
              </a:r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Облаковидно 25"/>
            <p:cNvSpPr/>
            <p:nvPr/>
          </p:nvSpPr>
          <p:spPr bwMode="auto">
            <a:xfrm>
              <a:off x="284485" y="3698475"/>
              <a:ext cx="4547575" cy="1399311"/>
            </a:xfrm>
            <a:prstGeom prst="cloud">
              <a:avLst/>
            </a:prstGeom>
            <a:solidFill>
              <a:schemeClr val="tx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Управлява приложенията и частите</a:t>
              </a:r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1" name="Групиране 30"/>
          <p:cNvGrpSpPr/>
          <p:nvPr/>
        </p:nvGrpSpPr>
        <p:grpSpPr>
          <a:xfrm>
            <a:off x="1460988" y="5291962"/>
            <a:ext cx="6435969" cy="1458883"/>
            <a:chOff x="1460988" y="5291962"/>
            <a:chExt cx="6435969" cy="1458883"/>
          </a:xfrm>
        </p:grpSpPr>
        <p:sp>
          <p:nvSpPr>
            <p:cNvPr id="23" name="Закръглено правоъгълно изнесено означение 22"/>
            <p:cNvSpPr/>
            <p:nvPr/>
          </p:nvSpPr>
          <p:spPr bwMode="auto">
            <a:xfrm>
              <a:off x="5563872" y="5345734"/>
              <a:ext cx="2333085" cy="453683"/>
            </a:xfrm>
            <a:prstGeom prst="wedgeRoundRectCallout">
              <a:avLst>
                <a:gd name="adj1" fmla="val -10248"/>
                <a:gd name="adj2" fmla="val -177593"/>
                <a:gd name="adj3" fmla="val 16667"/>
              </a:avLst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Инструменти</a:t>
              </a:r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Облаковидно 26"/>
            <p:cNvSpPr/>
            <p:nvPr/>
          </p:nvSpPr>
          <p:spPr bwMode="auto">
            <a:xfrm>
              <a:off x="1460988" y="5291962"/>
              <a:ext cx="4102884" cy="1458883"/>
            </a:xfrm>
            <a:prstGeom prst="cloud">
              <a:avLst/>
            </a:prstGeom>
            <a:solidFill>
              <a:schemeClr val="tx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Допълнителни програми към ОС</a:t>
              </a:r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2" name="Групиране 31"/>
          <p:cNvGrpSpPr/>
          <p:nvPr/>
        </p:nvGrpSpPr>
        <p:grpSpPr>
          <a:xfrm>
            <a:off x="8141712" y="3538035"/>
            <a:ext cx="3836947" cy="2143562"/>
            <a:chOff x="8158287" y="2924322"/>
            <a:chExt cx="3836947" cy="2143562"/>
          </a:xfrm>
        </p:grpSpPr>
        <p:sp>
          <p:nvSpPr>
            <p:cNvPr id="13" name="Закръглено правоъгълно изнесено означение 12"/>
            <p:cNvSpPr/>
            <p:nvPr/>
          </p:nvSpPr>
          <p:spPr bwMode="auto">
            <a:xfrm>
              <a:off x="9516196" y="2924322"/>
              <a:ext cx="2479038" cy="422031"/>
            </a:xfrm>
            <a:prstGeom prst="wedgeRoundRectCallout">
              <a:avLst>
                <a:gd name="adj1" fmla="val -170172"/>
                <a:gd name="adj2" fmla="val 46752"/>
                <a:gd name="adj3" fmla="val 16667"/>
              </a:avLst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Хардуер</a:t>
              </a:r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Облаковидно 27"/>
            <p:cNvSpPr/>
            <p:nvPr/>
          </p:nvSpPr>
          <p:spPr bwMode="auto">
            <a:xfrm>
              <a:off x="8158287" y="3538035"/>
              <a:ext cx="3836947" cy="1529849"/>
            </a:xfrm>
            <a:prstGeom prst="cloud">
              <a:avLst/>
            </a:prstGeom>
            <a:solidFill>
              <a:schemeClr val="tx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Частите, които се ползват от програмите</a:t>
              </a:r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5" name="Групиране 34"/>
          <p:cNvGrpSpPr/>
          <p:nvPr/>
        </p:nvGrpSpPr>
        <p:grpSpPr>
          <a:xfrm>
            <a:off x="7620092" y="1282321"/>
            <a:ext cx="4084228" cy="2166276"/>
            <a:chOff x="7620092" y="1282321"/>
            <a:chExt cx="4084228" cy="2166276"/>
          </a:xfrm>
        </p:grpSpPr>
        <p:sp>
          <p:nvSpPr>
            <p:cNvPr id="20" name="Закръглено правоъгълно изнесено означение 19"/>
            <p:cNvSpPr/>
            <p:nvPr/>
          </p:nvSpPr>
          <p:spPr bwMode="auto">
            <a:xfrm>
              <a:off x="7620092" y="1282321"/>
              <a:ext cx="2045286" cy="422030"/>
            </a:xfrm>
            <a:prstGeom prst="wedgeRoundRectCallout">
              <a:avLst>
                <a:gd name="adj1" fmla="val -115573"/>
                <a:gd name="adj2" fmla="val 420084"/>
                <a:gd name="adj3" fmla="val 16667"/>
              </a:avLst>
            </a:prstGeom>
            <a:solidFill>
              <a:schemeClr val="bg1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Драйвери</a:t>
              </a:r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Облаковидно 32"/>
            <p:cNvSpPr/>
            <p:nvPr/>
          </p:nvSpPr>
          <p:spPr bwMode="auto">
            <a:xfrm>
              <a:off x="8158287" y="1561515"/>
              <a:ext cx="3546033" cy="1887082"/>
            </a:xfrm>
            <a:prstGeom prst="cloud">
              <a:avLst/>
            </a:prstGeom>
            <a:solidFill>
              <a:schemeClr val="tx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Управляваща програма на периферно устройство</a:t>
              </a:r>
              <a:endPara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35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C07982-6D23-447D-9D4D-78C23E2B49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Правила за безопасна работа с КС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3B8732-F1A3-4362-921B-7817987BAE7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Здравни и технически указания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6E881-27C0-4FD7-8EAD-6C02DC006F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Картина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50" y="1338822"/>
            <a:ext cx="23241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77DE6-9DAB-4E35-B57C-D2FE6A974B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7806" y="1242423"/>
            <a:ext cx="8334566" cy="5201066"/>
          </a:xfrm>
        </p:spPr>
        <p:txBody>
          <a:bodyPr>
            <a:normAutofit fontScale="92500"/>
          </a:bodyPr>
          <a:lstStyle/>
          <a:p>
            <a:pPr lvl="0"/>
            <a:r>
              <a:rPr lang="bg-BG" dirty="0"/>
              <a:t>Правете </a:t>
            </a:r>
            <a:r>
              <a:rPr lang="bg-BG" b="1" dirty="0">
                <a:solidFill>
                  <a:schemeClr val="bg1"/>
                </a:solidFill>
              </a:rPr>
              <a:t>почивка</a:t>
            </a:r>
            <a:r>
              <a:rPr lang="bg-BG" dirty="0"/>
              <a:t> на всеки </a:t>
            </a:r>
            <a:r>
              <a:rPr lang="bg-BG" b="1" dirty="0">
                <a:solidFill>
                  <a:schemeClr val="bg1"/>
                </a:solidFill>
              </a:rPr>
              <a:t>30-45 минути </a:t>
            </a:r>
            <a:r>
              <a:rPr lang="bg-BG" dirty="0"/>
              <a:t>работа пред компютъра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пипайте</a:t>
            </a:r>
            <a:r>
              <a:rPr lang="bg-BG" dirty="0"/>
              <a:t> кабелите на КС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Правилна стойка </a:t>
            </a:r>
            <a:r>
              <a:rPr lang="bg-BG" dirty="0"/>
              <a:t>–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гърбът, ръцете и краката не трябва да са под напрежение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Светлината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–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не трябва да има отражение и блясък върху монитора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Изключвайте компютъра </a:t>
            </a:r>
            <a:r>
              <a:rPr lang="bg-BG" dirty="0"/>
              <a:t>с указаната команда, а не с прекъсване на захранването!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890CBF-2CE6-4E3A-AB16-2430A3BE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</p:spPr>
        <p:txBody>
          <a:bodyPr/>
          <a:lstStyle/>
          <a:p>
            <a:r>
              <a:rPr lang="bg-BG" dirty="0"/>
              <a:t>Правила за безопасна работа с КС</a:t>
            </a:r>
            <a:endParaRPr lang="en-US" dirty="0"/>
          </a:p>
        </p:txBody>
      </p:sp>
      <p:pic>
        <p:nvPicPr>
          <p:cNvPr id="3" name="Картина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372" y="1242423"/>
            <a:ext cx="3435437" cy="435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83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92240"/>
            <a:ext cx="9715330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6007" y="2735446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501636"/>
            <a:ext cx="9028216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2900" dirty="0">
                <a:solidFill>
                  <a:schemeClr val="bg2"/>
                </a:solidFill>
              </a:rPr>
              <a:t>Информационни дейности: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2900" b="1" dirty="0">
                <a:solidFill>
                  <a:schemeClr val="bg1"/>
                </a:solidFill>
              </a:rPr>
              <a:t>събиране</a:t>
            </a:r>
            <a:r>
              <a:rPr lang="bg-BG" sz="2900" dirty="0">
                <a:solidFill>
                  <a:schemeClr val="bg2"/>
                </a:solidFill>
              </a:rPr>
              <a:t> на информация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2900" b="1" dirty="0">
                <a:solidFill>
                  <a:schemeClr val="bg1"/>
                </a:solidFill>
              </a:rPr>
              <a:t>съхраняване</a:t>
            </a:r>
            <a:r>
              <a:rPr lang="bg-BG" sz="2900" dirty="0">
                <a:solidFill>
                  <a:schemeClr val="bg2"/>
                </a:solidFill>
              </a:rPr>
              <a:t> на информация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2900" b="1" dirty="0">
                <a:solidFill>
                  <a:schemeClr val="bg1"/>
                </a:solidFill>
              </a:rPr>
              <a:t>обработване</a:t>
            </a:r>
            <a:r>
              <a:rPr lang="bg-BG" sz="2900" dirty="0">
                <a:solidFill>
                  <a:schemeClr val="bg2"/>
                </a:solidFill>
              </a:rPr>
              <a:t> на информация 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2900" b="1" dirty="0">
                <a:solidFill>
                  <a:schemeClr val="bg1"/>
                </a:solidFill>
              </a:rPr>
              <a:t>разпространяване</a:t>
            </a:r>
            <a:r>
              <a:rPr lang="bg-BG" sz="2900" dirty="0">
                <a:solidFill>
                  <a:schemeClr val="bg2"/>
                </a:solidFill>
              </a:rPr>
              <a:t> на информация </a:t>
            </a:r>
          </a:p>
          <a:p>
            <a:pPr>
              <a:lnSpc>
                <a:spcPct val="100000"/>
              </a:lnSpc>
              <a:buClr>
                <a:schemeClr val="bg2"/>
              </a:buClr>
              <a:tabLst>
                <a:tab pos="2176463" algn="l"/>
              </a:tabLst>
            </a:pPr>
            <a:r>
              <a:rPr lang="bg-BG" sz="2900" dirty="0">
                <a:solidFill>
                  <a:schemeClr val="bg2"/>
                </a:solidFill>
              </a:rPr>
              <a:t>КС включва </a:t>
            </a:r>
            <a:r>
              <a:rPr lang="bg-BG" sz="2900" b="1" dirty="0">
                <a:solidFill>
                  <a:schemeClr val="bg1"/>
                </a:solidFill>
              </a:rPr>
              <a:t>хардуер</a:t>
            </a:r>
            <a:r>
              <a:rPr lang="bg-BG" sz="2900" dirty="0">
                <a:solidFill>
                  <a:schemeClr val="bg2"/>
                </a:solidFill>
              </a:rPr>
              <a:t> и </a:t>
            </a:r>
            <a:r>
              <a:rPr lang="bg-BG" sz="2900" b="1" dirty="0">
                <a:solidFill>
                  <a:schemeClr val="bg1"/>
                </a:solidFill>
              </a:rPr>
              <a:t>софтуер</a:t>
            </a:r>
            <a:r>
              <a:rPr lang="bg-BG" sz="2900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  <a:tabLst>
                <a:tab pos="2176463" algn="l"/>
              </a:tabLst>
            </a:pPr>
            <a:r>
              <a:rPr lang="bg-BG" sz="2900" dirty="0">
                <a:solidFill>
                  <a:schemeClr val="bg2"/>
                </a:solidFill>
              </a:rPr>
              <a:t>За безопасна работа спазвайте времето за </a:t>
            </a:r>
            <a:r>
              <a:rPr lang="bg-BG" sz="2900" b="1" dirty="0">
                <a:solidFill>
                  <a:schemeClr val="bg1"/>
                </a:solidFill>
              </a:rPr>
              <a:t>работа и почивка</a:t>
            </a:r>
            <a:r>
              <a:rPr lang="bg-BG" sz="2900" dirty="0">
                <a:solidFill>
                  <a:schemeClr val="bg2"/>
                </a:solidFill>
              </a:rPr>
              <a:t>, </a:t>
            </a:r>
            <a:r>
              <a:rPr lang="bg-BG" sz="2900" b="1" dirty="0">
                <a:solidFill>
                  <a:schemeClr val="bg1"/>
                </a:solidFill>
              </a:rPr>
              <a:t>правилна стойка</a:t>
            </a:r>
            <a:r>
              <a:rPr lang="bg-BG" sz="2900" dirty="0">
                <a:solidFill>
                  <a:schemeClr val="bg2"/>
                </a:solidFill>
              </a:rPr>
              <a:t>, подходящо </a:t>
            </a:r>
            <a:r>
              <a:rPr lang="bg-BG" sz="2900" b="1" dirty="0">
                <a:solidFill>
                  <a:schemeClr val="bg1"/>
                </a:solidFill>
              </a:rPr>
              <a:t>осветление</a:t>
            </a:r>
            <a:r>
              <a:rPr lang="bg-BG" sz="2900" dirty="0">
                <a:solidFill>
                  <a:schemeClr val="bg2"/>
                </a:solidFill>
              </a:rPr>
              <a:t>,</a:t>
            </a:r>
            <a:r>
              <a:rPr lang="bg-BG" sz="2900" b="1" dirty="0">
                <a:solidFill>
                  <a:schemeClr val="bg1"/>
                </a:solidFill>
              </a:rPr>
              <a:t> коректно изключване </a:t>
            </a:r>
            <a:r>
              <a:rPr lang="bg-BG" sz="2900" dirty="0">
                <a:solidFill>
                  <a:schemeClr val="bg2"/>
                </a:solidFill>
              </a:rPr>
              <a:t>на компютъра</a:t>
            </a:r>
            <a:endParaRPr lang="en-US" sz="2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https://softuni.bg/opencourses/train-the-trainers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Този курс </a:t>
            </a:r>
            <a:r>
              <a:rPr lang="en-US" dirty="0"/>
              <a:t>(</a:t>
            </a:r>
            <a:r>
              <a:rPr lang="bg-BG" dirty="0"/>
              <a:t>слайдове, примери, демонстрации, видеа, домашни и др.) притежават лиценза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422544" y="1371604"/>
            <a:ext cx="8182463" cy="5334437"/>
          </a:xfrm>
        </p:spPr>
        <p:txBody>
          <a:bodyPr>
            <a:normAutofit fontScale="92500" lnSpcReduction="20000"/>
          </a:bodyPr>
          <a:lstStyle/>
          <a:p>
            <a:r>
              <a:rPr lang="bg-BG" sz="3600" dirty="0"/>
              <a:t>Какво представляват </a:t>
            </a:r>
            <a:r>
              <a:rPr lang="bg-BG" sz="3600" b="1" dirty="0">
                <a:solidFill>
                  <a:schemeClr val="bg1"/>
                </a:solidFill>
              </a:rPr>
              <a:t>информационните технологии </a:t>
            </a:r>
            <a:r>
              <a:rPr lang="bg-BG" sz="3600" b="1" dirty="0"/>
              <a:t>?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200" dirty="0"/>
              <a:t>Информация</a:t>
            </a:r>
            <a:endParaRPr lang="en-US" sz="32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200" dirty="0"/>
              <a:t>Информационни технологии</a:t>
            </a:r>
            <a:endParaRPr lang="en-US" sz="32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200" dirty="0"/>
              <a:t>Информационен процес</a:t>
            </a:r>
            <a:endParaRPr lang="en-US" sz="3200" dirty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sz="3600" dirty="0"/>
              <a:t>Компоненти на </a:t>
            </a:r>
            <a:r>
              <a:rPr lang="bg-BG" sz="3600" b="1" dirty="0">
                <a:solidFill>
                  <a:schemeClr val="bg1"/>
                </a:solidFill>
              </a:rPr>
              <a:t>компютърната система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sz="3600" dirty="0"/>
              <a:t>Периферни устройства</a:t>
            </a: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bg-BG" sz="3600" dirty="0"/>
              <a:t>Правила за </a:t>
            </a:r>
            <a:r>
              <a:rPr lang="bg-BG" sz="3600" b="1" dirty="0">
                <a:solidFill>
                  <a:schemeClr val="bg1"/>
                </a:solidFill>
              </a:rPr>
              <a:t>безопасна</a:t>
            </a:r>
            <a:r>
              <a:rPr lang="bg-BG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работа</a:t>
            </a:r>
            <a:r>
              <a:rPr lang="bg-BG" sz="3600" dirty="0"/>
              <a:t> с компютърна система</a:t>
            </a:r>
            <a:endParaRPr lang="en-US" sz="3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Информационни технологии</a:t>
            </a:r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08" y="1654896"/>
            <a:ext cx="3184511" cy="2033443"/>
          </a:xfrm>
          <a:prstGeom prst="rect">
            <a:avLst/>
          </a:prstGeom>
        </p:spPr>
      </p:pic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615109" y="5614599"/>
            <a:ext cx="10961783" cy="675365"/>
          </a:xfrm>
        </p:spPr>
        <p:txBody>
          <a:bodyPr/>
          <a:lstStyle/>
          <a:p>
            <a:r>
              <a:rPr lang="bg-BG" sz="3600" dirty="0"/>
              <a:t>Данни, информация, информационни технологии </a:t>
            </a:r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429993"/>
            <a:ext cx="9929724" cy="52760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Данни </a:t>
            </a:r>
            <a:r>
              <a:rPr lang="bg-BG" dirty="0"/>
              <a:t>–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(предимно) символно записани факти</a:t>
            </a:r>
          </a:p>
          <a:p>
            <a:pPr marL="720000" lvl="2" indent="-396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dirty="0"/>
              <a:t>Текст</a:t>
            </a:r>
          </a:p>
          <a:p>
            <a:pPr marL="720000" lvl="2" indent="-396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dirty="0"/>
              <a:t>Звук</a:t>
            </a:r>
          </a:p>
          <a:p>
            <a:pPr marL="720000" lvl="2" indent="-3960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dirty="0"/>
              <a:t>Изображение и др.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</a:t>
            </a:r>
            <a:r>
              <a:rPr lang="en-US" dirty="0"/>
              <a:t>– </a:t>
            </a:r>
            <a:r>
              <a:rPr lang="bg-BG" dirty="0"/>
              <a:t>съвкупност от данни за обекти, процеси и явления, които </a:t>
            </a:r>
            <a:r>
              <a:rPr lang="bg-BG" b="1" dirty="0">
                <a:solidFill>
                  <a:schemeClr val="bg1"/>
                </a:solidFill>
              </a:rPr>
              <a:t>обогатяват</a:t>
            </a:r>
            <a:r>
              <a:rPr lang="bg-BG" dirty="0"/>
              <a:t> представата ни за тях.</a:t>
            </a:r>
            <a:r>
              <a:rPr lang="bg-BG" b="1" dirty="0"/>
              <a:t> </a:t>
            </a:r>
          </a:p>
          <a:p>
            <a:pPr marL="0" indent="0">
              <a:lnSpc>
                <a:spcPct val="110000"/>
              </a:lnSpc>
              <a:buClr>
                <a:schemeClr val="tx1"/>
              </a:buClr>
              <a:buNone/>
            </a:pPr>
            <a:endParaRPr lang="en-US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46" y="303950"/>
            <a:ext cx="8399495" cy="882654"/>
          </a:xfrm>
        </p:spPr>
        <p:txBody>
          <a:bodyPr>
            <a:normAutofit/>
          </a:bodyPr>
          <a:lstStyle/>
          <a:p>
            <a:r>
              <a:rPr lang="bg-BG" dirty="0"/>
              <a:t>Основни понятия в ИТ (1)</a:t>
            </a:r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581952"/>
            <a:ext cx="9929724" cy="52760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Информационни дейности</a:t>
            </a:r>
            <a:r>
              <a:rPr lang="en-US" dirty="0"/>
              <a:t> –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събиране, съхраняване, обработване и разпространяване на информация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Информационни технологии </a:t>
            </a:r>
            <a:r>
              <a:rPr lang="bg-BG" dirty="0"/>
              <a:t>(ИТ)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–</a:t>
            </a:r>
            <a:r>
              <a:rPr lang="bg-BG" dirty="0"/>
              <a:t> технологии, свързани с осъществяването на тези дейности</a:t>
            </a:r>
          </a:p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Информационен процес</a:t>
            </a:r>
            <a:r>
              <a:rPr lang="en-US" dirty="0"/>
              <a:t> –</a:t>
            </a:r>
            <a:r>
              <a:rPr lang="bg-BG" dirty="0"/>
              <a:t> съвкупност от извършваните информационни дейности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46" y="303950"/>
            <a:ext cx="8399495" cy="882654"/>
          </a:xfrm>
        </p:spPr>
        <p:txBody>
          <a:bodyPr>
            <a:normAutofit/>
          </a:bodyPr>
          <a:lstStyle/>
          <a:p>
            <a:r>
              <a:rPr lang="bg-BG" dirty="0"/>
              <a:t>Основни понятия в ИТ (2)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82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Компютърна система</a:t>
            </a:r>
            <a:endParaRPr lang="en-US" dirty="0"/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908" y="1654896"/>
            <a:ext cx="3184511" cy="2033443"/>
          </a:xfrm>
          <a:prstGeom prst="rect">
            <a:avLst/>
          </a:prstGeom>
        </p:spPr>
      </p:pic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Хардуер и софтуер</a:t>
            </a:r>
          </a:p>
        </p:txBody>
      </p:sp>
    </p:spTree>
    <p:extLst>
      <p:ext uri="{BB962C8B-B14F-4D97-AF65-F5344CB8AC3E}">
        <p14:creationId xmlns:p14="http://schemas.microsoft.com/office/powerpoint/2010/main" val="11945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41022"/>
            <a:ext cx="9929724" cy="527604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dirty="0"/>
              <a:t>КС се състои от </a:t>
            </a:r>
            <a:r>
              <a:rPr lang="bg-BG" b="1" dirty="0">
                <a:solidFill>
                  <a:schemeClr val="bg1"/>
                </a:solidFill>
              </a:rPr>
              <a:t>хардуер </a:t>
            </a:r>
            <a:r>
              <a:rPr lang="bg-BG" dirty="0"/>
              <a:t>и</a:t>
            </a:r>
            <a:r>
              <a:rPr lang="bg-BG" b="1" dirty="0">
                <a:solidFill>
                  <a:schemeClr val="bg1"/>
                </a:solidFill>
              </a:rPr>
              <a:t> софтуер</a:t>
            </a:r>
          </a:p>
          <a:p>
            <a:pPr lvl="1">
              <a:lnSpc>
                <a:spcPct val="110000"/>
              </a:lnSpc>
            </a:pPr>
            <a:r>
              <a:rPr lang="bg-BG" dirty="0"/>
              <a:t>Хардуер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>
                <a:solidFill>
                  <a:srgbClr val="234465"/>
                </a:solidFill>
              </a:rPr>
              <a:t>(</a:t>
            </a:r>
            <a:r>
              <a:rPr lang="en-US" dirty="0">
                <a:solidFill>
                  <a:srgbClr val="234465"/>
                </a:solidFill>
              </a:rPr>
              <a:t>hardware</a:t>
            </a:r>
            <a:r>
              <a:rPr lang="bg-BG" dirty="0">
                <a:solidFill>
                  <a:srgbClr val="234465"/>
                </a:solidFill>
              </a:rPr>
              <a:t>) </a:t>
            </a:r>
            <a:r>
              <a:rPr lang="bg-BG" dirty="0"/>
              <a:t>– физически компоненти на компютъра + </a:t>
            </a:r>
            <a:r>
              <a:rPr lang="bg-BG" b="1" dirty="0">
                <a:solidFill>
                  <a:schemeClr val="bg1"/>
                </a:solidFill>
              </a:rPr>
              <a:t>периферни </a:t>
            </a:r>
            <a:r>
              <a:rPr lang="bg-BG" dirty="0">
                <a:solidFill>
                  <a:srgbClr val="234465"/>
                </a:solidFill>
              </a:rPr>
              <a:t>устройства</a:t>
            </a:r>
          </a:p>
          <a:p>
            <a:pPr lvl="1">
              <a:lnSpc>
                <a:spcPct val="110000"/>
              </a:lnSpc>
            </a:pPr>
            <a:r>
              <a:rPr lang="bg-BG" dirty="0">
                <a:solidFill>
                  <a:srgbClr val="234465"/>
                </a:solidFill>
              </a:rPr>
              <a:t>Софтуер (</a:t>
            </a:r>
            <a:r>
              <a:rPr lang="en-US" dirty="0">
                <a:solidFill>
                  <a:srgbClr val="234465"/>
                </a:solidFill>
              </a:rPr>
              <a:t>software) </a:t>
            </a:r>
            <a:r>
              <a:rPr lang="bg-BG" dirty="0">
                <a:solidFill>
                  <a:srgbClr val="234465"/>
                </a:solidFill>
              </a:rPr>
              <a:t>– програмите в компютърната система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Компютърна система (КС)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704" y="3928128"/>
            <a:ext cx="4586843" cy="22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6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D4F49-031D-A6F9-5016-F490BE349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Системен блок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в него са основните компоненти на КС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Дънна платка </a:t>
            </a:r>
            <a:r>
              <a:rPr lang="bg-BG" dirty="0"/>
              <a:t>(</a:t>
            </a:r>
            <a:r>
              <a:rPr lang="en-US" dirty="0"/>
              <a:t>Motherboard</a:t>
            </a:r>
            <a:r>
              <a:rPr lang="bg-BG" dirty="0"/>
              <a:t>)</a:t>
            </a:r>
            <a:r>
              <a:rPr lang="en-US" dirty="0"/>
              <a:t> – </a:t>
            </a:r>
            <a:r>
              <a:rPr lang="bg-BG" dirty="0"/>
              <a:t>управлява всички свързани към нея  компоненти 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Процесор</a:t>
            </a:r>
            <a:r>
              <a:rPr lang="bg-BG" dirty="0"/>
              <a:t> (</a:t>
            </a:r>
            <a:r>
              <a:rPr lang="en-US" dirty="0"/>
              <a:t>CPU</a:t>
            </a:r>
            <a:r>
              <a:rPr lang="bg-BG" dirty="0"/>
              <a:t>)</a:t>
            </a:r>
            <a:r>
              <a:rPr lang="en-US" dirty="0"/>
              <a:t> – </a:t>
            </a:r>
            <a:r>
              <a:rPr lang="bg-BG" dirty="0"/>
              <a:t>управляващото устройство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Оперативна памет</a:t>
            </a:r>
            <a:r>
              <a:rPr lang="bg-BG" dirty="0"/>
              <a:t> (</a:t>
            </a:r>
            <a:r>
              <a:rPr lang="en-US" dirty="0"/>
              <a:t>RAM</a:t>
            </a:r>
            <a:r>
              <a:rPr lang="bg-BG" dirty="0"/>
              <a:t>)</a:t>
            </a:r>
            <a:r>
              <a:rPr lang="en-US" dirty="0"/>
              <a:t> –</a:t>
            </a:r>
            <a:r>
              <a:rPr lang="bg-BG" dirty="0"/>
              <a:t> в/от нея процесорът записва/чете данни</a:t>
            </a:r>
          </a:p>
          <a:p>
            <a:pPr marL="533353" indent="-45720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Периферни устройства </a:t>
            </a:r>
            <a:r>
              <a:rPr lang="bg-BG" dirty="0"/>
              <a:t>– връзка между системния блок, потребителя и други КС</a:t>
            </a:r>
          </a:p>
          <a:p>
            <a:pPr marL="1066419" lvl="1" indent="-457200">
              <a:buClr>
                <a:schemeClr val="tx1"/>
              </a:buClr>
            </a:pPr>
            <a:r>
              <a:rPr lang="bg-BG" dirty="0"/>
              <a:t>Входни</a:t>
            </a:r>
          </a:p>
          <a:p>
            <a:pPr marL="1066419" lvl="1" indent="-457200">
              <a:buClr>
                <a:schemeClr val="tx1"/>
              </a:buClr>
            </a:pPr>
            <a:r>
              <a:rPr lang="bg-BG" dirty="0"/>
              <a:t>Изходни</a:t>
            </a:r>
          </a:p>
          <a:p>
            <a:pPr marL="1066419" lvl="1" indent="-457200">
              <a:buClr>
                <a:schemeClr val="tx1"/>
              </a:buClr>
            </a:pPr>
            <a:r>
              <a:rPr lang="bg-BG" dirty="0"/>
              <a:t>Входно-изходни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817BFD-0CDA-523A-C2F3-DE6C6D77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хардуер</a:t>
            </a:r>
            <a:endParaRPr lang="en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E5DAE-4652-3614-18D6-9D579EEED8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33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3D4F49-031D-A6F9-5016-F490BE349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/>
              <a:t>Системен блок</a:t>
            </a:r>
            <a:r>
              <a:rPr lang="en-US" dirty="0"/>
              <a:t> – </a:t>
            </a:r>
            <a:r>
              <a:rPr lang="bg-BG" dirty="0"/>
              <a:t>сграда на работилницата</a:t>
            </a:r>
            <a:endParaRPr lang="en-US" dirty="0"/>
          </a:p>
          <a:p>
            <a:pPr lvl="1"/>
            <a:r>
              <a:rPr lang="bg-BG" dirty="0"/>
              <a:t>Дънна платка (</a:t>
            </a:r>
            <a:r>
              <a:rPr lang="en-US" dirty="0"/>
              <a:t>Motherboard</a:t>
            </a:r>
            <a:r>
              <a:rPr lang="bg-BG" dirty="0"/>
              <a:t>)</a:t>
            </a:r>
            <a:r>
              <a:rPr lang="en-US" dirty="0"/>
              <a:t> – </a:t>
            </a:r>
            <a:r>
              <a:rPr lang="bg-BG" dirty="0"/>
              <a:t>разпределение на помещенията и инсталации (ток, вода, газ, вентилация)</a:t>
            </a:r>
          </a:p>
          <a:p>
            <a:pPr lvl="1"/>
            <a:r>
              <a:rPr lang="bg-BG" dirty="0"/>
              <a:t>Процесор (</a:t>
            </a:r>
            <a:r>
              <a:rPr lang="en-US" dirty="0"/>
              <a:t>CPU</a:t>
            </a:r>
            <a:r>
              <a:rPr lang="bg-BG" dirty="0"/>
              <a:t>)</a:t>
            </a:r>
            <a:r>
              <a:rPr lang="en-US" dirty="0"/>
              <a:t> – </a:t>
            </a:r>
            <a:r>
              <a:rPr lang="bg-BG" dirty="0"/>
              <a:t>майсторът в работилницата</a:t>
            </a:r>
          </a:p>
          <a:p>
            <a:pPr lvl="1"/>
            <a:r>
              <a:rPr lang="bg-BG" dirty="0"/>
              <a:t>Оперативна памет (</a:t>
            </a:r>
            <a:r>
              <a:rPr lang="en-US" dirty="0"/>
              <a:t>RAM</a:t>
            </a:r>
            <a:r>
              <a:rPr lang="bg-BG" dirty="0"/>
              <a:t>)</a:t>
            </a:r>
            <a:r>
              <a:rPr lang="en-US" dirty="0"/>
              <a:t> –</a:t>
            </a:r>
            <a:r>
              <a:rPr lang="bg-BG" dirty="0"/>
              <a:t> работната маса, тезгях</a:t>
            </a:r>
          </a:p>
          <a:p>
            <a:pPr marL="533353" indent="-457200"/>
            <a:r>
              <a:rPr lang="bg-BG" dirty="0"/>
              <a:t>Периферни устройства – служат за връзка с околния свят</a:t>
            </a:r>
          </a:p>
          <a:p>
            <a:pPr marL="1066419" lvl="1" indent="-457200"/>
            <a:r>
              <a:rPr lang="bg-BG" dirty="0"/>
              <a:t>Входни – доставка на материали</a:t>
            </a:r>
          </a:p>
          <a:p>
            <a:pPr marL="1066419" lvl="1" indent="-457200"/>
            <a:r>
              <a:rPr lang="bg-BG" dirty="0"/>
              <a:t>Изходни – извежда готова продукция</a:t>
            </a:r>
          </a:p>
          <a:p>
            <a:pPr marL="1066419" lvl="1" indent="-457200"/>
            <a:r>
              <a:rPr lang="bg-BG" dirty="0"/>
              <a:t>Входно-изходни – общува с клиенти и доставчици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817BFD-0CDA-523A-C2F3-DE6C6D77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Видове хардуер – аналогия с работилница</a:t>
            </a:r>
            <a:endParaRPr lang="en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E5DAE-4652-3614-18D6-9D579EEED8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13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5180</TotalTime>
  <Words>755</Words>
  <Application>Microsoft Office PowerPoint</Application>
  <PresentationFormat>Широк екран</PresentationFormat>
  <Paragraphs>147</Paragraphs>
  <Slides>19</Slides>
  <Notes>9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Calibri</vt:lpstr>
      <vt:lpstr>Consolas</vt:lpstr>
      <vt:lpstr>Wingdings</vt:lpstr>
      <vt:lpstr>Wingdings 2</vt:lpstr>
      <vt:lpstr>1_SoftUni3_1</vt:lpstr>
      <vt:lpstr>Въведение в информационните технологии и компютърните системи</vt:lpstr>
      <vt:lpstr>Съдържание</vt:lpstr>
      <vt:lpstr>Презентация на PowerPoint</vt:lpstr>
      <vt:lpstr>Основни понятия в ИТ (1)</vt:lpstr>
      <vt:lpstr>Основни понятия в ИТ (2)</vt:lpstr>
      <vt:lpstr>Презентация на PowerPoint</vt:lpstr>
      <vt:lpstr>Компютърна система (КС)</vt:lpstr>
      <vt:lpstr>Видове хардуер</vt:lpstr>
      <vt:lpstr>Видове хардуер – аналогия с работилница</vt:lpstr>
      <vt:lpstr>Входни устройства</vt:lpstr>
      <vt:lpstr>Изходни устройства</vt:lpstr>
      <vt:lpstr>Входно-изходни устройства</vt:lpstr>
      <vt:lpstr>Видове софтуер</vt:lpstr>
      <vt:lpstr>Обща схема на КС</vt:lpstr>
      <vt:lpstr>Презентация на PowerPoint</vt:lpstr>
      <vt:lpstr>Правила за безопасна работа с КС</vt:lpstr>
      <vt:lpstr>Обобщение</vt:lpstr>
      <vt:lpstr>Презентация на PowerPoint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Software University Foundation</dc:creator>
  <cp:keywords>Trainers, Trainer, Train the Trainers, Software University, SoftUni, programming, coding, software development, education, training, course</cp:keywords>
  <dc:description>Train the Trainers Course @ SoftUni – https://softuni.bg/opencourses/train-the-trainers</dc:description>
  <cp:lastModifiedBy>Muharem</cp:lastModifiedBy>
  <cp:revision>415</cp:revision>
  <dcterms:created xsi:type="dcterms:W3CDTF">2018-05-23T13:08:44Z</dcterms:created>
  <dcterms:modified xsi:type="dcterms:W3CDTF">2023-07-03T15:18:04Z</dcterms:modified>
  <cp:category>computer programming, programming</cp:category>
</cp:coreProperties>
</file>