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0"/>
  </p:notesMasterIdLst>
  <p:handoutMasterIdLst>
    <p:handoutMasterId r:id="rId51"/>
  </p:handoutMasterIdLst>
  <p:sldIdLst>
    <p:sldId id="274" r:id="rId2"/>
    <p:sldId id="619" r:id="rId3"/>
    <p:sldId id="592" r:id="rId4"/>
    <p:sldId id="433" r:id="rId5"/>
    <p:sldId id="483" r:id="rId6"/>
    <p:sldId id="628" r:id="rId7"/>
    <p:sldId id="629" r:id="rId8"/>
    <p:sldId id="630" r:id="rId9"/>
    <p:sldId id="631" r:id="rId10"/>
    <p:sldId id="632" r:id="rId11"/>
    <p:sldId id="633" r:id="rId12"/>
    <p:sldId id="634" r:id="rId13"/>
    <p:sldId id="635" r:id="rId14"/>
    <p:sldId id="636" r:id="rId15"/>
    <p:sldId id="673" r:id="rId16"/>
    <p:sldId id="653" r:id="rId17"/>
    <p:sldId id="654" r:id="rId18"/>
    <p:sldId id="655" r:id="rId19"/>
    <p:sldId id="660" r:id="rId20"/>
    <p:sldId id="661" r:id="rId21"/>
    <p:sldId id="662" r:id="rId22"/>
    <p:sldId id="663" r:id="rId23"/>
    <p:sldId id="656" r:id="rId24"/>
    <p:sldId id="657" r:id="rId25"/>
    <p:sldId id="658" r:id="rId26"/>
    <p:sldId id="659" r:id="rId27"/>
    <p:sldId id="664" r:id="rId28"/>
    <p:sldId id="665" r:id="rId29"/>
    <p:sldId id="688" r:id="rId30"/>
    <p:sldId id="666" r:id="rId31"/>
    <p:sldId id="667" r:id="rId32"/>
    <p:sldId id="668" r:id="rId33"/>
    <p:sldId id="669" r:id="rId34"/>
    <p:sldId id="670" r:id="rId35"/>
    <p:sldId id="671" r:id="rId36"/>
    <p:sldId id="672" r:id="rId37"/>
    <p:sldId id="674" r:id="rId38"/>
    <p:sldId id="681" r:id="rId39"/>
    <p:sldId id="682" r:id="rId40"/>
    <p:sldId id="683" r:id="rId41"/>
    <p:sldId id="684" r:id="rId42"/>
    <p:sldId id="685" r:id="rId43"/>
    <p:sldId id="686" r:id="rId44"/>
    <p:sldId id="687" r:id="rId45"/>
    <p:sldId id="580" r:id="rId46"/>
    <p:sldId id="504" r:id="rId47"/>
    <p:sldId id="505" r:id="rId48"/>
    <p:sldId id="5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26C8C59-5E13-48B5-A531-98F6AB9FD015}">
          <p14:sldIdLst>
            <p14:sldId id="274"/>
            <p14:sldId id="619"/>
          </p14:sldIdLst>
        </p14:section>
        <p14:section name="По-сложни for-цикли" id="{9C974183-0F4E-4053-BEA5-DFDA11F87835}">
          <p14:sldIdLst>
            <p14:sldId id="592"/>
            <p14:sldId id="433"/>
            <p14:sldId id="483"/>
            <p14:sldId id="628"/>
            <p14:sldId id="629"/>
            <p14:sldId id="630"/>
            <p14:sldId id="631"/>
            <p14:sldId id="632"/>
            <p14:sldId id="633"/>
            <p14:sldId id="634"/>
            <p14:sldId id="635"/>
            <p14:sldId id="636"/>
          </p14:sldIdLst>
        </p14:section>
        <p14:section name="По-сложни while-цикли" id="{C4FD4BF9-7DF0-4242-8C76-EDF5C0E4AA50}">
          <p14:sldIdLst>
            <p14:sldId id="673"/>
            <p14:sldId id="653"/>
            <p14:sldId id="654"/>
            <p14:sldId id="655"/>
            <p14:sldId id="660"/>
            <p14:sldId id="661"/>
            <p14:sldId id="662"/>
            <p14:sldId id="663"/>
            <p14:sldId id="656"/>
            <p14:sldId id="657"/>
            <p14:sldId id="658"/>
            <p14:sldId id="659"/>
            <p14:sldId id="664"/>
            <p14:sldId id="665"/>
            <p14:sldId id="688"/>
            <p14:sldId id="666"/>
            <p14:sldId id="667"/>
            <p14:sldId id="668"/>
            <p14:sldId id="669"/>
            <p14:sldId id="670"/>
            <p14:sldId id="671"/>
            <p14:sldId id="672"/>
          </p14:sldIdLst>
        </p14:section>
        <p14:section name="По-сложни вложени цикли" id="{6CFFCDD4-51EB-423D-8D1A-C00B34833F20}">
          <p14:sldIdLst>
            <p14:sldId id="674"/>
            <p14:sldId id="681"/>
            <p14:sldId id="682"/>
            <p14:sldId id="683"/>
            <p14:sldId id="684"/>
            <p14:sldId id="685"/>
            <p14:sldId id="686"/>
            <p14:sldId id="687"/>
          </p14:sldIdLst>
        </p14:section>
        <p14:section name="Обобщение" id="{4A7663E7-BBBB-4BAC-8077-5D1A320598BD}">
          <p14:sldIdLst>
            <p14:sldId id="580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728" autoAdjust="0"/>
    <p:restoredTop sz="95209" autoAdjust="0"/>
  </p:normalViewPr>
  <p:slideViewPr>
    <p:cSldViewPr showGuides="1">
      <p:cViewPr varScale="1">
        <p:scale>
          <a:sx n="62" d="100"/>
          <a:sy n="62" d="100"/>
        </p:scale>
        <p:origin x="208" y="177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18.01.23 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1/18/23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38F7C52D-7DAE-48EE-AF4B-82B3853136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6090835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28FD175-E2FD-4D3E-8CBC-FF34DF111F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893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7A037D6-C4E6-43D2-9844-0F9BD568D8B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6450429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75E4BF5-22AB-4F33-BAFF-7539964859D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292887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EAED3BE-6BA8-4F4A-981B-CBB353AFD96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559671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8538354-B696-480A-9C9C-21C1195F1A2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912540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FAFC322-A821-4ED1-B86A-429BF73C166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53293646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F381745-8575-4B7C-9CC1-85A9038DF07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9823189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09C5ADD-2DB4-43B0-B70D-43360D5450F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092908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181416F-E786-4D4A-9038-1A3D25014BA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878345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50D1B2-FDAC-4012-925C-29360A68BC9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509047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B2A7B325-321A-4EDB-8B6A-72AF96A5D19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6390797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2332A80-7C9D-471B-A5C2-91BD54C4371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8697093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3E4363FB-3F2A-4829-B6CE-50CF84C4AB4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206221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1716F771-561B-4408-BBCE-82742CC3C3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10337221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65CCB6C3-1269-4F02-8428-D238E2B3F7B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0474292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изображение на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Контейнер за бележ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Контейнер за номер на слайда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C7BFFFF-E31A-49CD-AE6C-9ED4C8B4ED5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72541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9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4" TargetMode="Externa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6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7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5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bg/Contests/Practice/Index/3157#18" TargetMode="Externa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4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19" TargetMode="Externa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3" TargetMode="External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25" TargetMode="Externa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9.png"/><Relationship Id="rId4" Type="http://schemas.openxmlformats.org/officeDocument/2006/relationships/hyperlink" Target="https://softuni.bg/" TargetMode="Externa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bg/Contests/Practice/Index/3157#3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judge.softuni.bg/Contests/Practice/Index/3157#7" TargetMode="External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For-</a:t>
            </a:r>
            <a:r>
              <a:rPr lang="bg-BG" dirty="0"/>
              <a:t>цикъл, </a:t>
            </a:r>
            <a:r>
              <a:rPr lang="en-US" dirty="0"/>
              <a:t>While-</a:t>
            </a:r>
            <a:r>
              <a:rPr lang="bg-BG" dirty="0"/>
              <a:t>цикъл, вложени цикли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По-сложни цикли</a:t>
            </a:r>
            <a:endParaRPr lang="en-US" dirty="0"/>
          </a:p>
        </p:txBody>
      </p:sp>
      <p:sp>
        <p:nvSpPr>
          <p:cNvPr id="18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9905008" y="6182061"/>
            <a:ext cx="1841560" cy="351662"/>
          </a:xfrm>
        </p:spPr>
        <p:txBody>
          <a:bodyPr/>
          <a:lstStyle/>
          <a:p>
            <a:r>
              <a:rPr lang="en-US" sz="1799">
                <a:hlinkClick r:id="rId3"/>
              </a:rPr>
              <a:t>https://softuni.bg</a:t>
            </a:r>
            <a:endParaRPr lang="en-US" sz="1799" dirty="0"/>
          </a:p>
        </p:txBody>
      </p:sp>
      <p:sp>
        <p:nvSpPr>
          <p:cNvPr id="19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642529" y="5915476"/>
            <a:ext cx="2949981" cy="382688"/>
          </a:xfrm>
        </p:spPr>
        <p:txBody>
          <a:bodyPr/>
          <a:lstStyle/>
          <a:p>
            <a:r>
              <a:rPr lang="bg-BG" dirty="0"/>
              <a:t>Софтуерен университет</a:t>
            </a:r>
          </a:p>
        </p:txBody>
      </p:sp>
      <p:sp>
        <p:nvSpPr>
          <p:cNvPr id="20" name="Text Placeholder 3">
            <a:extLst>
              <a:ext uri="{FF2B5EF4-FFF2-40B4-BE49-F238E27FC236}">
                <a16:creationId xmlns:a16="http://schemas.microsoft.com/office/drawing/2014/main" id="{941D5C10-8D10-4D4A-BDC4-202C30EAED2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73975" y="4876551"/>
            <a:ext cx="2949981" cy="506408"/>
          </a:xfrm>
        </p:spPr>
        <p:txBody>
          <a:bodyPr/>
          <a:lstStyle/>
          <a:p>
            <a:r>
              <a:rPr lang="bg-BG" noProof="1"/>
              <a:t>СофтУни</a:t>
            </a:r>
            <a:endParaRPr lang="en-US" noProof="1"/>
          </a:p>
        </p:txBody>
      </p:sp>
      <p:sp>
        <p:nvSpPr>
          <p:cNvPr id="21" name="Text Placeholder 6">
            <a:extLst>
              <a:ext uri="{FF2B5EF4-FFF2-40B4-BE49-F238E27FC236}">
                <a16:creationId xmlns:a16="http://schemas.microsoft.com/office/drawing/2014/main" id="{76A05CC2-FC4D-4504-ABD3-8A2DED65D27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4" y="5368363"/>
            <a:ext cx="3174920" cy="444420"/>
          </a:xfrm>
        </p:spPr>
        <p:txBody>
          <a:bodyPr/>
          <a:lstStyle/>
          <a:p>
            <a:r>
              <a:rPr lang="bg-BG" noProof="1"/>
              <a:t>Преподавателски</a:t>
            </a:r>
            <a:r>
              <a:rPr lang="bg-BG" dirty="0"/>
              <a:t> екип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DF376815-D334-46C2-8FD5-F12D811DCA8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prstClr val="black"/>
              <a:schemeClr val="accent5"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4508540" y="2661386"/>
            <a:ext cx="3174920" cy="2351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5040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(2)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925016" y="2327760"/>
            <a:ext cx="761801" cy="222937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90</a:t>
            </a: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40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3457767" y="3315581"/>
            <a:ext cx="284219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Yes, sum = 100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2820254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6890482" y="2368096"/>
            <a:ext cx="851188" cy="22036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9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50</a:t>
            </a: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8645831" y="3315582"/>
            <a:ext cx="2555126" cy="5315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No, 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7969691" y="3429001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1017EEB-6B02-4D37-BD6C-FBF5D56B0CA0}"/>
              </a:ext>
            </a:extLst>
          </p:cNvPr>
          <p:cNvSpPr/>
          <p:nvPr/>
        </p:nvSpPr>
        <p:spPr>
          <a:xfrm>
            <a:off x="1995564" y="2869114"/>
            <a:ext cx="594952" cy="80559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>
              <a:solidFill>
                <a:srgbClr val="92D050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081ECE3-F492-45AE-9416-25C63DEF1F8D}"/>
              </a:ext>
            </a:extLst>
          </p:cNvPr>
          <p:cNvSpPr/>
          <p:nvPr/>
        </p:nvSpPr>
        <p:spPr>
          <a:xfrm>
            <a:off x="2008438" y="3733723"/>
            <a:ext cx="594952" cy="805595"/>
          </a:xfrm>
          <a:prstGeom prst="rect">
            <a:avLst/>
          </a:prstGeom>
          <a:noFill/>
          <a:ln w="50800">
            <a:solidFill>
              <a:schemeClr val="tx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3C847C1D-CC7E-48A0-B849-B06D324E32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310" y="2286298"/>
            <a:ext cx="1255472" cy="983618"/>
          </a:xfrm>
          <a:prstGeom prst="wedgeRoundRectCallout">
            <a:avLst>
              <a:gd name="adj1" fmla="val 70444"/>
              <a:gd name="adj2" fmla="val 36541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Лява сума</a:t>
            </a: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6458E573-A788-42B7-A6E7-37ADCFCAEF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7251" y="4298158"/>
            <a:ext cx="1255472" cy="983618"/>
          </a:xfrm>
          <a:prstGeom prst="wedgeRoundRectCallout">
            <a:avLst>
              <a:gd name="adj1" fmla="val -68987"/>
              <a:gd name="adj2" fmla="val -4255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Дясна сума</a:t>
            </a:r>
          </a:p>
        </p:txBody>
      </p:sp>
      <p:sp>
        <p:nvSpPr>
          <p:cNvPr id="20" name="Slide Number">
            <a:extLst>
              <a:ext uri="{FF2B5EF4-FFF2-40B4-BE49-F238E27FC236}">
                <a16:creationId xmlns:a16="http://schemas.microsoft.com/office/drawing/2014/main" id="{3F631CF9-0647-4095-BC89-EB5671A90F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841848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5" grpId="0" animBg="1"/>
      <p:bldP spid="1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Лява и дясна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421252" y="1317310"/>
            <a:ext cx="9349495" cy="49200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2499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int leftSum = 0;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for (int i = 1; i &lt;= n; i++)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leftSum = leftSum + int.Parse(Console.ReadLine());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и пресметнете </a:t>
            </a:r>
            <a:r>
              <a:rPr lang="en-US" sz="24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rightSum</a:t>
            </a:r>
            <a:endParaRPr lang="bg-BG" sz="24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if (leftSum == rightSum)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Console.WriteLine("Yes, sum = " +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else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int diff = Math.Abs(rightSum - leftSum);</a:t>
            </a:r>
          </a:p>
          <a:p>
            <a:pPr>
              <a:lnSpc>
                <a:spcPct val="105000"/>
              </a:lnSpc>
            </a:pPr>
            <a:r>
              <a:rPr lang="en-US" sz="2499" b="1" noProof="1">
                <a:latin typeface="Consolas" pitchFamily="49" charset="0"/>
                <a:cs typeface="Consolas" pitchFamily="49" charset="0"/>
              </a:rPr>
              <a:t>  Console.WriteLine("No, diff = " + diff);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5966602-1A23-4407-9D6F-BDEF6E65F39F}"/>
              </a:ext>
            </a:extLst>
          </p:cNvPr>
          <p:cNvSpPr/>
          <p:nvPr/>
        </p:nvSpPr>
        <p:spPr>
          <a:xfrm>
            <a:off x="1199456" y="6323730"/>
            <a:ext cx="9721080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F197F04-BA7E-49FF-A86F-63C3A9684C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902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Прочита цяло число</a:t>
            </a:r>
            <a:r>
              <a:rPr lang="en-US" dirty="0"/>
              <a:t>(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en-US" dirty="0"/>
              <a:t>) </a:t>
            </a:r>
            <a:r>
              <a:rPr lang="bg-BG" dirty="0"/>
              <a:t>от потребителя</a:t>
            </a:r>
          </a:p>
          <a:p>
            <a:pPr lvl="1"/>
            <a:r>
              <a:rPr lang="bg-BG" dirty="0"/>
              <a:t>Прочита последователно </a:t>
            </a:r>
            <a:r>
              <a:rPr lang="en-US" b="1" dirty="0">
                <a:solidFill>
                  <a:schemeClr val="bg1"/>
                </a:solidFill>
              </a:rPr>
              <a:t>n</a:t>
            </a:r>
            <a:r>
              <a:rPr lang="bg-BG" b="1" dirty="0">
                <a:solidFill>
                  <a:schemeClr val="bg1"/>
                </a:solidFill>
              </a:rPr>
              <a:t> на брой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числа</a:t>
            </a:r>
          </a:p>
          <a:p>
            <a:pPr lvl="1"/>
            <a:r>
              <a:rPr lang="bg-BG" dirty="0"/>
              <a:t>Проверява дали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на числата на четни позиции </a:t>
            </a:r>
            <a:r>
              <a:rPr lang="bg-BG" dirty="0"/>
              <a:t>е равна на </a:t>
            </a:r>
            <a:r>
              <a:rPr lang="bg-BG" b="1" dirty="0">
                <a:solidFill>
                  <a:schemeClr val="bg1"/>
                </a:solidFill>
              </a:rPr>
              <a:t>сумата на числата на нечетни позиции</a:t>
            </a:r>
          </a:p>
          <a:p>
            <a:pPr lvl="1"/>
            <a:r>
              <a:rPr lang="bg-BG" dirty="0"/>
              <a:t>При равенство печата "</a:t>
            </a:r>
            <a:r>
              <a:rPr lang="en-US" b="1" dirty="0">
                <a:solidFill>
                  <a:schemeClr val="bg1"/>
                </a:solidFill>
              </a:rPr>
              <a:t>Yes</a:t>
            </a:r>
            <a:r>
              <a:rPr lang="bg-BG" dirty="0"/>
              <a:t>" и </a:t>
            </a:r>
            <a:r>
              <a:rPr lang="bg-BG" b="1" dirty="0">
                <a:solidFill>
                  <a:schemeClr val="bg1"/>
                </a:solidFill>
              </a:rPr>
              <a:t>сумата</a:t>
            </a:r>
            <a:r>
              <a:rPr lang="bg-BG" dirty="0"/>
              <a:t>; иначе печата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No</a:t>
            </a:r>
            <a:r>
              <a:rPr lang="en-US" dirty="0"/>
              <a:t>"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разликата</a:t>
            </a:r>
            <a:r>
              <a:rPr lang="en-US" dirty="0"/>
              <a:t> (</a:t>
            </a:r>
            <a:r>
              <a:rPr lang="bg-BG" dirty="0"/>
              <a:t>положително число).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F23E858-8EC9-4B6E-9F36-A95E9449DC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22638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Примерен вход и изход: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– условие</a:t>
            </a:r>
            <a:r>
              <a:rPr lang="en-US" noProof="1"/>
              <a:t> (2) </a:t>
            </a:r>
            <a:endParaRPr lang="bg-BG" noProof="1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42860" y="2440110"/>
            <a:ext cx="761801" cy="218689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60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215055" y="3070235"/>
            <a:ext cx="1774557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Yes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Sum =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Right Arrow 11"/>
          <p:cNvSpPr/>
          <p:nvPr/>
        </p:nvSpPr>
        <p:spPr>
          <a:xfrm>
            <a:off x="1677552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auto">
          <a:xfrm>
            <a:off x="4572512" y="2438657"/>
            <a:ext cx="743032" cy="2188997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4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3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5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6034288" y="3070234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1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9" name="Right Arrow 18"/>
          <p:cNvSpPr/>
          <p:nvPr/>
        </p:nvSpPr>
        <p:spPr>
          <a:xfrm>
            <a:off x="5472906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37053" y="2678343"/>
            <a:ext cx="743032" cy="17096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9865708" y="3070233"/>
            <a:ext cx="1717145" cy="95842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No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Diff = 2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5" name="Right Arrow 14"/>
          <p:cNvSpPr/>
          <p:nvPr/>
        </p:nvSpPr>
        <p:spPr>
          <a:xfrm>
            <a:off x="9309964" y="3397088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98C98C79-20BE-427D-A11F-3C7FCBE717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14040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  <p:bldP spid="18" grpId="0" animBg="1"/>
      <p:bldP spid="19" grpId="0" animBg="1"/>
      <p:bldP spid="13" grpId="0" animBg="1"/>
      <p:bldP spid="14" grpId="0" animBg="1"/>
      <p:bldP spid="1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noProof="1"/>
              <a:t>Четна / нечетна сума </a:t>
            </a:r>
            <a:r>
              <a:rPr lang="bg-BG" dirty="0"/>
              <a:t>– решение</a:t>
            </a:r>
            <a:endParaRPr lang="bg-BG" noProof="1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body" sz="quarter" idx="4294967295"/>
          </p:nvPr>
        </p:nvSpPr>
        <p:spPr bwMode="auto">
          <a:xfrm>
            <a:off x="2086412" y="1266026"/>
            <a:ext cx="8019176" cy="504329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oddSum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evenSum = 0;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for (int i = 1; i &lt;= n; i++)</a:t>
            </a:r>
            <a:r>
              <a:rPr lang="bg-BG" sz="2400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int element = int.Parse(Console.ReadLine());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if (i % 2 == 0) evenSum += element; 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else oddSum += element;</a:t>
            </a:r>
          </a:p>
          <a:p>
            <a:pPr marL="0" indent="0">
              <a:lnSpc>
                <a:spcPct val="95000"/>
              </a:lnSpc>
              <a:buNone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marL="0" indent="0">
              <a:lnSpc>
                <a:spcPct val="95000"/>
              </a:lnSpc>
              <a:spcBef>
                <a:spcPts val="1200"/>
              </a:spcBef>
              <a:buNone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сумата</a:t>
            </a: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/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разликата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69B0E7FE-48B0-4411-A9A1-C18543082400}"/>
              </a:ext>
            </a:extLst>
          </p:cNvPr>
          <p:cNvSpPr/>
          <p:nvPr/>
        </p:nvSpPr>
        <p:spPr>
          <a:xfrm>
            <a:off x="1163452" y="6357269"/>
            <a:ext cx="9865096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E2A4AFFD-9518-42C2-8209-8E4FACF20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9947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ACC1907-F653-4841-B44D-0AD15914812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14000"/>
            <a:ext cx="10961783" cy="768084"/>
          </a:xfrm>
        </p:spPr>
        <p:txBody>
          <a:bodyPr/>
          <a:lstStyle/>
          <a:p>
            <a:r>
              <a:rPr lang="bg-BG" dirty="0"/>
              <a:t>По-сложни </a:t>
            </a:r>
            <a:r>
              <a:rPr lang="en-US" dirty="0"/>
              <a:t>while-</a:t>
            </a:r>
            <a:r>
              <a:rPr lang="bg-BG" dirty="0"/>
              <a:t>цикли</a:t>
            </a:r>
          </a:p>
        </p:txBody>
      </p:sp>
      <p:sp>
        <p:nvSpPr>
          <p:cNvPr id="3" name="Текстово поле 2"/>
          <p:cNvSpPr txBox="1"/>
          <p:nvPr/>
        </p:nvSpPr>
        <p:spPr>
          <a:xfrm>
            <a:off x="4788758" y="2057760"/>
            <a:ext cx="2614486" cy="1273387"/>
          </a:xfrm>
          <a:prstGeom prst="rect">
            <a:avLst/>
          </a:prstGeom>
          <a:solidFill>
            <a:schemeClr val="tx1">
              <a:alpha val="15000"/>
            </a:schemeClr>
          </a:solidFill>
          <a:ln w="12700">
            <a:noFill/>
          </a:ln>
        </p:spPr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6598" b="1" dirty="0">
                <a:solidFill>
                  <a:schemeClr val="bg2"/>
                </a:solidFill>
                <a:latin typeface="Consolas" panose="020B0609020204030204" pitchFamily="49" charset="0"/>
              </a:rPr>
              <a:t>while</a:t>
            </a:r>
            <a:endParaRPr lang="bg-BG" sz="6598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17944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399" dirty="0"/>
              <a:t>Напишете програма, която: 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  <a:endParaRPr lang="bg-BG" sz="3199" b="1" dirty="0">
              <a:solidFill>
                <a:schemeClr val="bg1"/>
              </a:solidFill>
            </a:endParaRPr>
          </a:p>
          <a:p>
            <a:pPr lvl="1"/>
            <a:r>
              <a:rPr lang="bg-BG" sz="3199" dirty="0"/>
              <a:t>Отпечатва всички числа </a:t>
            </a:r>
            <a:r>
              <a:rPr lang="en-US" sz="3199" dirty="0">
                <a:solidFill>
                  <a:schemeClr val="bg1"/>
                </a:solidFill>
              </a:rPr>
              <a:t>≤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bg-BG" sz="3199" dirty="0"/>
              <a:t> от редицата:</a:t>
            </a:r>
            <a:r>
              <a:rPr lang="en-US" sz="3199" dirty="0"/>
              <a:t> 1, 3, 7, 15, 31, …</a:t>
            </a:r>
          </a:p>
          <a:p>
            <a:pPr lvl="1"/>
            <a:r>
              <a:rPr lang="bg-BG" sz="3199" dirty="0"/>
              <a:t>Всяко следващо число </a:t>
            </a:r>
            <a:r>
              <a:rPr lang="en-US" sz="3199" dirty="0"/>
              <a:t>e </a:t>
            </a:r>
            <a:r>
              <a:rPr lang="bg-BG" sz="3199" dirty="0"/>
              <a:t>равно на </a:t>
            </a:r>
            <a:r>
              <a:rPr lang="bg-BG" sz="3199" b="1" dirty="0"/>
              <a:t>предишното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*</a:t>
            </a:r>
            <a:r>
              <a:rPr lang="en-US" sz="3199" dirty="0"/>
              <a:t> </a:t>
            </a:r>
            <a:r>
              <a:rPr lang="bg-BG" sz="3199" dirty="0"/>
              <a:t> 2 + 1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Редица числа 2K+1 – условие</a:t>
            </a:r>
          </a:p>
        </p:txBody>
      </p:sp>
      <p:sp>
        <p:nvSpPr>
          <p:cNvPr id="9" name="Rectangle 5"/>
          <p:cNvSpPr>
            <a:spLocks noChangeArrowheads="1"/>
          </p:cNvSpPr>
          <p:nvPr/>
        </p:nvSpPr>
        <p:spPr bwMode="auto">
          <a:xfrm>
            <a:off x="1225376" y="4419342"/>
            <a:ext cx="9741251" cy="60616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bg-BG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2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</a:t>
            </a:r>
            <a:r>
              <a:rPr lang="en-US" sz="3199" b="1" noProof="1">
                <a:latin typeface="+mj-lt"/>
                <a:cs typeface="Consolas" pitchFamily="49" charset="0"/>
              </a:rPr>
              <a:t>,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(3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7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,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(7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*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2)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+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1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=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15</a:t>
            </a:r>
            <a:r>
              <a:rPr lang="en-US" sz="3199" b="1" noProof="1">
                <a:latin typeface="+mj-lt"/>
                <a:cs typeface="Consolas" pitchFamily="49" charset="0"/>
              </a:rPr>
              <a:t> 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185E76B-0AC4-4B5C-8CE7-D141345DDB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69123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 bwMode="auto">
          <a:xfrm>
            <a:off x="4496218" y="1765255"/>
            <a:ext cx="2447288" cy="457081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= 1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709323" y="1416696"/>
            <a:ext cx="4761" cy="32484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5718847" y="223742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Diamond 22"/>
          <p:cNvSpPr/>
          <p:nvPr/>
        </p:nvSpPr>
        <p:spPr bwMode="auto">
          <a:xfrm>
            <a:off x="4496218" y="2618329"/>
            <a:ext cx="2447287" cy="1254817"/>
          </a:xfrm>
          <a:prstGeom prst="diamond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k &lt;=</a:t>
            </a:r>
            <a:r>
              <a:rPr lang="bg-BG" sz="2399" dirty="0">
                <a:solidFill>
                  <a:srgbClr val="FFFFFF"/>
                </a:solidFill>
              </a:rPr>
              <a:t> </a:t>
            </a:r>
            <a:r>
              <a:rPr lang="en-GB" sz="2399" dirty="0">
                <a:solidFill>
                  <a:srgbClr val="FFFFFF"/>
                </a:solidFill>
              </a:rPr>
              <a:t>n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5714085" y="3888238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Parallelogram 33"/>
          <p:cNvSpPr/>
          <p:nvPr/>
        </p:nvSpPr>
        <p:spPr bwMode="auto">
          <a:xfrm>
            <a:off x="4496217" y="4284231"/>
            <a:ext cx="2447289" cy="6805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Print k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699801" y="4979914"/>
            <a:ext cx="9523" cy="38090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Elbow Connector 37"/>
          <p:cNvCxnSpPr>
            <a:stCxn id="36" idx="1"/>
            <a:endCxn id="23" idx="1"/>
          </p:cNvCxnSpPr>
          <p:nvPr/>
        </p:nvCxnSpPr>
        <p:spPr>
          <a:xfrm rot="10800000">
            <a:off x="4496219" y="3245739"/>
            <a:ext cx="12697" cy="2445670"/>
          </a:xfrm>
          <a:prstGeom prst="bentConnector3">
            <a:avLst>
              <a:gd name="adj1" fmla="val 3757283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lowchart: Terminator 45"/>
          <p:cNvSpPr/>
          <p:nvPr/>
        </p:nvSpPr>
        <p:spPr bwMode="auto">
          <a:xfrm>
            <a:off x="4508914" y="836001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 bwMode="auto">
          <a:xfrm>
            <a:off x="4496218" y="5363689"/>
            <a:ext cx="2447287" cy="655437"/>
          </a:xfrm>
          <a:prstGeom prst="rec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=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k </a:t>
            </a:r>
            <a:r>
              <a:rPr lang="bg-BG" sz="2399" noProof="1">
                <a:solidFill>
                  <a:schemeClr val="bg2"/>
                </a:solidFill>
                <a:latin typeface="Consolas" pitchFamily="49" charset="0"/>
                <a:cs typeface="Consolas" pitchFamily="49" charset="0"/>
              </a:rPr>
              <a:t>+ 1</a:t>
            </a:r>
            <a:endParaRPr lang="en-US" sz="2399" dirty="0">
              <a:solidFill>
                <a:schemeClr val="bg2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78EA80-7B10-4552-97A2-AACEC0482F42}"/>
              </a:ext>
            </a:extLst>
          </p:cNvPr>
          <p:cNvSpPr txBox="1"/>
          <p:nvPr/>
        </p:nvSpPr>
        <p:spPr>
          <a:xfrm>
            <a:off x="6781622" y="2773564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CBB5AD8-AB75-4F23-AE6A-E521D2C6B528}"/>
              </a:ext>
            </a:extLst>
          </p:cNvPr>
          <p:cNvCxnSpPr>
            <a:cxnSpLocks/>
          </p:cNvCxnSpPr>
          <p:nvPr/>
        </p:nvCxnSpPr>
        <p:spPr>
          <a:xfrm>
            <a:off x="6943504" y="3247881"/>
            <a:ext cx="82846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Terminator 19">
            <a:extLst>
              <a:ext uri="{FF2B5EF4-FFF2-40B4-BE49-F238E27FC236}">
                <a16:creationId xmlns:a16="http://schemas.microsoft.com/office/drawing/2014/main" id="{8AF30D3D-9BFC-424A-BC1C-DCA4880910ED}"/>
              </a:ext>
            </a:extLst>
          </p:cNvPr>
          <p:cNvSpPr/>
          <p:nvPr/>
        </p:nvSpPr>
        <p:spPr bwMode="auto">
          <a:xfrm>
            <a:off x="7782028" y="2955390"/>
            <a:ext cx="2434590" cy="580695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End loop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8742009-B203-48FA-8914-66BBB7F723A0}"/>
              </a:ext>
            </a:extLst>
          </p:cNvPr>
          <p:cNvSpPr txBox="1"/>
          <p:nvPr/>
        </p:nvSpPr>
        <p:spPr>
          <a:xfrm>
            <a:off x="5699802" y="3696844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128F18F1-92AE-4698-AF3F-AA34924A63D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35569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3" grpId="0" animBg="1"/>
      <p:bldP spid="34" grpId="0" animBg="1"/>
      <p:bldP spid="36" grpId="0" animBg="1"/>
      <p:bldP spid="15" grpId="0"/>
      <p:bldP spid="20" grpId="0" animBg="1"/>
      <p:bldP spid="2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Редица числа 2K+1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963227" y="1839662"/>
            <a:ext cx="8189367" cy="364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int k = 1;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9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(k &lt;= n)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29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Console.WriteLine(k);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latin typeface="Consolas" pitchFamily="49" charset="0"/>
                <a:cs typeface="Consolas" pitchFamily="49" charset="0"/>
              </a:rPr>
              <a:t>   k =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2 * 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k </a:t>
            </a:r>
            <a:r>
              <a:rPr lang="bg-BG" sz="2999" b="1" noProof="1">
                <a:latin typeface="Consolas" pitchFamily="49" charset="0"/>
                <a:cs typeface="Consolas" pitchFamily="49" charset="0"/>
              </a:rPr>
              <a:t>+ 1</a:t>
            </a:r>
            <a:r>
              <a:rPr lang="pt-BR" sz="29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29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AutoShape 7"/>
          <p:cNvSpPr>
            <a:spLocks noChangeArrowheads="1"/>
          </p:cNvSpPr>
          <p:nvPr/>
        </p:nvSpPr>
        <p:spPr bwMode="auto">
          <a:xfrm>
            <a:off x="5410379" y="2677645"/>
            <a:ext cx="4189909" cy="969955"/>
          </a:xfrm>
          <a:prstGeom prst="wedgeRoundRectCallout">
            <a:avLst>
              <a:gd name="adj1" fmla="val -56617"/>
              <a:gd name="adj2" fmla="val -1295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Повторение докато е в сила условието </a:t>
            </a:r>
            <a:r>
              <a:rPr lang="en-US" sz="2800" b="1" noProof="1">
                <a:solidFill>
                  <a:srgbClr val="FFFFFF"/>
                </a:solidFill>
              </a:rPr>
              <a:t>k</a:t>
            </a:r>
            <a:r>
              <a:rPr lang="en-US" sz="2800" b="1" dirty="0">
                <a:solidFill>
                  <a:srgbClr val="FFFFFF"/>
                </a:solidFill>
              </a:rPr>
              <a:t> ≤ n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AE58806E-0D81-4AA7-AC90-FD8CB0667A44}"/>
              </a:ext>
            </a:extLst>
          </p:cNvPr>
          <p:cNvSpPr/>
          <p:nvPr/>
        </p:nvSpPr>
        <p:spPr>
          <a:xfrm>
            <a:off x="507350" y="6291613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</a:t>
            </a:r>
            <a:r>
              <a:rPr lang="en-US" sz="2199" dirty="0"/>
              <a:t> </a:t>
            </a:r>
            <a:r>
              <a:rPr lang="bg-BG" sz="2199" dirty="0"/>
              <a:t>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https://judge.softuni.bg/Contests/Practice/Index/3157#14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673F7B3-397E-45DD-BCBE-073A3C58C06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13219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1" y="1196707"/>
            <a:ext cx="829214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най-голямото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Най-голямо число – условие</a:t>
            </a:r>
            <a:endParaRPr lang="en-US" dirty="0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67873" y="4459932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513442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</p:txBody>
      </p:sp>
      <p:sp>
        <p:nvSpPr>
          <p:cNvPr id="9" name="Right Arrow 8"/>
          <p:cNvSpPr/>
          <p:nvPr/>
        </p:nvSpPr>
        <p:spPr>
          <a:xfrm>
            <a:off x="5925695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055441" y="4363179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804595" y="5077317"/>
            <a:ext cx="792173" cy="5702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100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04643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8448350" y="4293096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52871" y="5074327"/>
            <a:ext cx="792173" cy="57620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563996" y="5210069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8" name="Picture 15">
            <a:extLst>
              <a:ext uri="{FF2B5EF4-FFF2-40B4-BE49-F238E27FC236}">
                <a16:creationId xmlns:a16="http://schemas.microsoft.com/office/drawing/2014/main" id="{6D748AC1-4A1F-4D7F-89B2-1A8352A83AB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00256" y="1438029"/>
            <a:ext cx="966870" cy="1232999"/>
          </a:xfrm>
          <a:prstGeom prst="rect">
            <a:avLst/>
          </a:prstGeom>
        </p:spPr>
      </p:pic>
      <p:pic>
        <p:nvPicPr>
          <p:cNvPr id="19" name="Picture 16">
            <a:extLst>
              <a:ext uri="{FF2B5EF4-FFF2-40B4-BE49-F238E27FC236}">
                <a16:creationId xmlns:a16="http://schemas.microsoft.com/office/drawing/2014/main" id="{A03C9C7D-81B8-4BFF-A97B-8F7DC6942D1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5866" y="2661506"/>
            <a:ext cx="597353" cy="892201"/>
          </a:xfrm>
          <a:prstGeom prst="rect">
            <a:avLst/>
          </a:prstGeom>
        </p:spPr>
      </p:pic>
      <p:sp>
        <p:nvSpPr>
          <p:cNvPr id="16" name="Slide Number">
            <a:extLst>
              <a:ext uri="{FF2B5EF4-FFF2-40B4-BE49-F238E27FC236}">
                <a16:creationId xmlns:a16="http://schemas.microsoft.com/office/drawing/2014/main" id="{FF3B166F-A078-416F-8E22-665F4CAAF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64012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0406" y="1503090"/>
            <a:ext cx="10506210" cy="5354910"/>
          </a:xfrm>
        </p:spPr>
        <p:txBody>
          <a:bodyPr>
            <a:normAutofit/>
          </a:bodyPr>
          <a:lstStyle/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bg-BG" sz="3399" dirty="0"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bg-BG" sz="33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endParaRPr lang="en-US" sz="3399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>
              <a:buNone/>
            </a:pPr>
            <a:endParaRPr lang="bg-BG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FC93F898-4B2E-4244-8B57-AC60CE618B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32573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Най-голямо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954733" y="1235926"/>
            <a:ext cx="6029403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 max = int.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MinValue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</a:rPr>
              <a:t>int num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</a:t>
            </a: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if (num &gt; max)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  max = num;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Console.WriteLine(max);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82AA472-5F66-4275-BEB9-8AC089F757D4}"/>
              </a:ext>
            </a:extLst>
          </p:cNvPr>
          <p:cNvSpPr/>
          <p:nvPr/>
        </p:nvSpPr>
        <p:spPr>
          <a:xfrm>
            <a:off x="507351" y="6294840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https://judge.softuni.bg/Contests/Practice/Index/3157#16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1D9C692-0875-4D32-9B3D-3639B60ED3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606631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96424F38-2F93-4596-A7C9-D1D57DB659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2" y="1196707"/>
            <a:ext cx="8013927" cy="5527326"/>
          </a:xfrm>
        </p:spPr>
        <p:txBody>
          <a:bodyPr>
            <a:normAutofit/>
          </a:bodyPr>
          <a:lstStyle/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Напишете програма, която: </a:t>
            </a:r>
          </a:p>
          <a:p>
            <a:pPr lvl="1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Прочита</a:t>
            </a:r>
            <a:r>
              <a:rPr lang="bg-BG" sz="3199" b="1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  <a:cs typeface="Calibri" panose="020F0502020204030204" pitchFamily="34" charset="0"/>
              </a:rPr>
              <a:t>n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последователни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 пъти числа</a:t>
            </a:r>
            <a:r>
              <a:rPr lang="en-US" sz="3199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докато получи команда 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Stop</a:t>
            </a:r>
            <a:r>
              <a:rPr lang="en-US" sz="3199" b="1" dirty="0">
                <a:latin typeface="Calibri" panose="020F0502020204030204" pitchFamily="34" charset="0"/>
                <a:cs typeface="Calibri" panose="020F0502020204030204" pitchFamily="34" charset="0"/>
              </a:rPr>
              <a:t>"</a:t>
            </a:r>
            <a:endParaRPr lang="bg-BG" sz="31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Намира </a:t>
            </a:r>
            <a:r>
              <a:rPr lang="bg-BG" sz="3199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най-малкото</a:t>
            </a:r>
            <a:r>
              <a:rPr lang="bg-BG" sz="3199" dirty="0">
                <a:solidFill>
                  <a:schemeClr val="tx2">
                    <a:lumMod val="75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измежду тях</a:t>
            </a:r>
          </a:p>
          <a:p>
            <a:pPr latinLnBrk="0"/>
            <a:r>
              <a:rPr lang="bg-BG" sz="31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199" b="1" dirty="0">
              <a:solidFill>
                <a:schemeClr val="tx2">
                  <a:lumMod val="75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условие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450153" y="5199527"/>
            <a:ext cx="788551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-30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2789885" y="5185313"/>
            <a:ext cx="792173" cy="49177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</p:txBody>
      </p:sp>
      <p:sp>
        <p:nvSpPr>
          <p:cNvPr id="12" name="Right Arrow 11"/>
          <p:cNvSpPr/>
          <p:nvPr/>
        </p:nvSpPr>
        <p:spPr>
          <a:xfrm>
            <a:off x="2212424" y="5274301"/>
            <a:ext cx="430775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0190812" y="5163526"/>
            <a:ext cx="780719" cy="49177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</p:txBody>
      </p:sp>
      <p:sp>
        <p:nvSpPr>
          <p:cNvPr id="15" name="Right Arrow 14"/>
          <p:cNvSpPr/>
          <p:nvPr/>
        </p:nvSpPr>
        <p:spPr>
          <a:xfrm>
            <a:off x="9676469" y="5247602"/>
            <a:ext cx="40867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1" name="Right Arrow 11">
            <a:extLst>
              <a:ext uri="{FF2B5EF4-FFF2-40B4-BE49-F238E27FC236}">
                <a16:creationId xmlns:a16="http://schemas.microsoft.com/office/drawing/2014/main" id="{96088C30-7FD6-4579-9FB7-2ED4DD3B69DC}"/>
              </a:ext>
            </a:extLst>
          </p:cNvPr>
          <p:cNvSpPr/>
          <p:nvPr/>
        </p:nvSpPr>
        <p:spPr>
          <a:xfrm>
            <a:off x="5918157" y="5293055"/>
            <a:ext cx="40084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17" name="Picture 15">
            <a:extLst>
              <a:ext uri="{FF2B5EF4-FFF2-40B4-BE49-F238E27FC236}">
                <a16:creationId xmlns:a16="http://schemas.microsoft.com/office/drawing/2014/main" id="{6232FAB1-E8BB-4524-AA9C-AF0EE1AB1AF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21483" y="2494856"/>
            <a:ext cx="773542" cy="1238865"/>
          </a:xfrm>
          <a:prstGeom prst="rect">
            <a:avLst/>
          </a:prstGeom>
        </p:spPr>
      </p:pic>
      <p:pic>
        <p:nvPicPr>
          <p:cNvPr id="19" name="Picture 17">
            <a:extLst>
              <a:ext uri="{FF2B5EF4-FFF2-40B4-BE49-F238E27FC236}">
                <a16:creationId xmlns:a16="http://schemas.microsoft.com/office/drawing/2014/main" id="{510C2ACC-86AE-4C15-9CAB-EA4927C4DDB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89933" y="1542605"/>
            <a:ext cx="891038" cy="1279002"/>
          </a:xfrm>
          <a:prstGeom prst="rect">
            <a:avLst/>
          </a:prstGeom>
        </p:spPr>
      </p:pic>
      <p:sp>
        <p:nvSpPr>
          <p:cNvPr id="18" name="Rectangle 6">
            <a:extLst>
              <a:ext uri="{FF2B5EF4-FFF2-40B4-BE49-F238E27FC236}">
                <a16:creationId xmlns:a16="http://schemas.microsoft.com/office/drawing/2014/main" id="{6B0FC36E-6F84-4810-A74F-0F5DF0B8BC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3611" y="4527836"/>
            <a:ext cx="922781" cy="180499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10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-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30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2" name="Rectangle 9">
            <a:extLst>
              <a:ext uri="{FF2B5EF4-FFF2-40B4-BE49-F238E27FC236}">
                <a16:creationId xmlns:a16="http://schemas.microsoft.com/office/drawing/2014/main" id="{C8005BF8-1EA4-4FCC-8788-34D6C8B78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91179" y="4431083"/>
            <a:ext cx="914161" cy="20222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10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80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70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23" name="Rectangle 12">
            <a:extLst>
              <a:ext uri="{FF2B5EF4-FFF2-40B4-BE49-F238E27FC236}">
                <a16:creationId xmlns:a16="http://schemas.microsoft.com/office/drawing/2014/main" id="{92B93BF7-821A-4522-A414-93837D2B6A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84088" y="4361000"/>
            <a:ext cx="914161" cy="209233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45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-20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7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latin typeface="Consolas" pitchFamily="49" charset="0"/>
                <a:cs typeface="Consolas" pitchFamily="49" charset="0"/>
              </a:rPr>
              <a:t>99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Stop</a:t>
            </a:r>
          </a:p>
        </p:txBody>
      </p:sp>
      <p:sp>
        <p:nvSpPr>
          <p:cNvPr id="16" name="Slide Number">
            <a:extLst>
              <a:ext uri="{FF2B5EF4-FFF2-40B4-BE49-F238E27FC236}">
                <a16:creationId xmlns:a16="http://schemas.microsoft.com/office/drawing/2014/main" id="{8E052EBA-9CA9-41D6-9C33-D1B7190F80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00507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 animBg="1"/>
      <p:bldP spid="12" grpId="0" animBg="1"/>
      <p:bldP spid="14" grpId="0" animBg="1"/>
      <p:bldP spid="15" grpId="0" animBg="1"/>
      <p:bldP spid="21" grpId="0" animBg="1"/>
      <p:bldP spid="18" grpId="0" animBg="1"/>
      <p:bldP spid="22" grpId="0" animBg="1"/>
      <p:bldP spid="2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Най-малко число – решение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133305" y="1777852"/>
            <a:ext cx="7925390" cy="330229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899" b="1" noProof="1">
                <a:latin typeface="Consolas" pitchFamily="49" charset="0"/>
                <a:cs typeface="Consolas" pitchFamily="49" charset="0"/>
              </a:rPr>
              <a:t>int min = int.</a:t>
            </a:r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MaxValue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899" b="1" noProof="1">
                <a:latin typeface="Consolas" pitchFamily="49" charset="0"/>
                <a:cs typeface="Consolas" pitchFamily="49" charset="0"/>
              </a:rPr>
              <a:t> (input != "Stop") </a:t>
            </a: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Използвайте логика,</a:t>
            </a:r>
            <a:b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подобна на тази от миналата задача</a:t>
            </a:r>
            <a:endParaRPr lang="en-US" sz="28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US" sz="28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44C6264-B3FD-471A-B158-9D4F1F3F984C}"/>
              </a:ext>
            </a:extLst>
          </p:cNvPr>
          <p:cNvSpPr/>
          <p:nvPr/>
        </p:nvSpPr>
        <p:spPr>
          <a:xfrm>
            <a:off x="507349" y="6102325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3"/>
              </a:rPr>
              <a:t>https://judge.softuni.bg/Contests/Practice/Index/3157#17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61040B1-84AB-47FE-9144-5E39D4F55A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15171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9E7A0E2-063B-4028-B498-A6630D734A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</a:t>
            </a:r>
            <a:r>
              <a:rPr lang="en-US" dirty="0"/>
              <a:t> </a:t>
            </a:r>
            <a:r>
              <a:rPr lang="en-US" sz="3499" b="1" dirty="0">
                <a:solidFill>
                  <a:schemeClr val="bg1"/>
                </a:solidFill>
              </a:rPr>
              <a:t>n</a:t>
            </a:r>
            <a:r>
              <a:rPr lang="en-US" dirty="0"/>
              <a:t> –</a:t>
            </a:r>
            <a:r>
              <a:rPr lang="bg-BG" dirty="0"/>
              <a:t> на</a:t>
            </a:r>
            <a:r>
              <a:rPr lang="en-US" dirty="0"/>
              <a:t> </a:t>
            </a:r>
            <a:r>
              <a:rPr lang="bg-BG" dirty="0"/>
              <a:t>брой числа, които представляват вноски по банкова сметка</a:t>
            </a:r>
            <a:r>
              <a:rPr lang="en-US" dirty="0"/>
              <a:t> </a:t>
            </a:r>
            <a:r>
              <a:rPr lang="bg-BG" dirty="0"/>
              <a:t>до получаване на командата </a:t>
            </a:r>
            <a:r>
              <a:rPr lang="en-US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anose="020B0609020204030204" pitchFamily="49" charset="0"/>
              </a:rPr>
              <a:t>NoMoreMoney</a:t>
            </a:r>
            <a:r>
              <a:rPr lang="en-US" dirty="0"/>
              <a:t>"</a:t>
            </a:r>
            <a:endParaRPr lang="bg-BG" dirty="0"/>
          </a:p>
          <a:p>
            <a:pPr lvl="1"/>
            <a:r>
              <a:rPr lang="bg-BG" dirty="0"/>
              <a:t>При всяка вноска принтира: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Increase: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сумата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en-US" dirty="0"/>
              <a:t>“</a:t>
            </a:r>
          </a:p>
          <a:p>
            <a:pPr lvl="1"/>
            <a:r>
              <a:rPr lang="bg-BG" dirty="0"/>
              <a:t>Ако се въведе отрицателно число да се изпише</a:t>
            </a:r>
            <a:r>
              <a:rPr lang="en-US" dirty="0"/>
              <a:t> 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Invalid operation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dirty="0"/>
              <a:t>"</a:t>
            </a:r>
            <a:r>
              <a:rPr lang="bg-BG" dirty="0"/>
              <a:t> и програмата да приключи </a:t>
            </a:r>
          </a:p>
          <a:p>
            <a:pPr lvl="1"/>
            <a:r>
              <a:rPr lang="bg-BG" dirty="0"/>
              <a:t>Накрая на програмата трябва да се изпише:</a:t>
            </a:r>
            <a:r>
              <a:rPr lang="en-US" dirty="0"/>
              <a:t> </a:t>
            </a:r>
            <a:r>
              <a:rPr lang="bg-BG" dirty="0"/>
              <a:t>"</a:t>
            </a:r>
            <a:r>
              <a:rPr lang="en-US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Total</a:t>
            </a:r>
            <a:r>
              <a:rPr lang="bg-BG" sz="34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: </a:t>
            </a:r>
            <a:r>
              <a:rPr lang="en-US" sz="3499" b="1" dirty="0">
                <a:solidFill>
                  <a:schemeClr val="bg1"/>
                </a:solidFill>
              </a:rPr>
              <a:t>{</a:t>
            </a:r>
            <a:r>
              <a:rPr lang="bg-BG" sz="3499" b="1" dirty="0">
                <a:solidFill>
                  <a:schemeClr val="bg1"/>
                </a:solidFill>
              </a:rPr>
              <a:t>общата сума в сметката</a:t>
            </a:r>
            <a:r>
              <a:rPr lang="en-US" sz="3499" b="1" dirty="0">
                <a:solidFill>
                  <a:schemeClr val="bg1"/>
                </a:solidFill>
              </a:rPr>
              <a:t>}</a:t>
            </a:r>
            <a:r>
              <a:rPr lang="bg-BG" dirty="0"/>
              <a:t>"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Баланс на сметка – условие</a:t>
            </a:r>
            <a:r>
              <a:rPr lang="en-US" dirty="0"/>
              <a:t> (1)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8AEBB2D8-4A92-46B4-A939-F6934471B9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73033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Баланс на сметка – условие(</a:t>
            </a:r>
            <a:r>
              <a:rPr lang="en-US" dirty="0"/>
              <a:t>2</a:t>
            </a:r>
            <a:r>
              <a:rPr lang="ru-RU" dirty="0"/>
              <a:t>)</a:t>
            </a:r>
            <a:endParaRPr lang="en-US" dirty="0"/>
          </a:p>
        </p:txBody>
      </p:sp>
      <p:sp>
        <p:nvSpPr>
          <p:cNvPr id="13" name="Rectangle 9">
            <a:extLst>
              <a:ext uri="{FF2B5EF4-FFF2-40B4-BE49-F238E27FC236}">
                <a16:creationId xmlns:a16="http://schemas.microsoft.com/office/drawing/2014/main" id="{A8B79259-3B63-49B6-A704-8109E8DBD9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2492" y="2214317"/>
            <a:ext cx="2197539" cy="162810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100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NoMoreMoney</a:t>
            </a:r>
          </a:p>
        </p:txBody>
      </p:sp>
      <p:sp>
        <p:nvSpPr>
          <p:cNvPr id="14" name="Right Arrow 11">
            <a:extLst>
              <a:ext uri="{FF2B5EF4-FFF2-40B4-BE49-F238E27FC236}">
                <a16:creationId xmlns:a16="http://schemas.microsoft.com/office/drawing/2014/main" id="{668EA615-DE0A-44FE-82DC-AC72608D0C87}"/>
              </a:ext>
            </a:extLst>
          </p:cNvPr>
          <p:cNvSpPr/>
          <p:nvPr/>
        </p:nvSpPr>
        <p:spPr>
          <a:xfrm>
            <a:off x="4414593" y="2836303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5" name="Rectangle 10">
            <a:extLst>
              <a:ext uri="{FF2B5EF4-FFF2-40B4-BE49-F238E27FC236}">
                <a16:creationId xmlns:a16="http://schemas.microsoft.com/office/drawing/2014/main" id="{A9EB1710-CB09-4E16-A0E2-3A486A399B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0423" y="2214318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5.51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69.42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100.00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174.93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9">
            <a:extLst>
              <a:ext uri="{FF2B5EF4-FFF2-40B4-BE49-F238E27FC236}">
                <a16:creationId xmlns:a16="http://schemas.microsoft.com/office/drawing/2014/main" id="{7E56437E-F6DA-4DAD-9626-50C6DF1D5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62281" y="4378688"/>
            <a:ext cx="1317749" cy="1488079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-150</a:t>
            </a:r>
            <a:endParaRPr lang="en-US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7" name="Right Arrow 11">
            <a:extLst>
              <a:ext uri="{FF2B5EF4-FFF2-40B4-BE49-F238E27FC236}">
                <a16:creationId xmlns:a16="http://schemas.microsoft.com/office/drawing/2014/main" id="{E7993178-F2DA-42D4-A38D-A48F4CDD11E4}"/>
              </a:ext>
            </a:extLst>
          </p:cNvPr>
          <p:cNvSpPr/>
          <p:nvPr/>
        </p:nvSpPr>
        <p:spPr>
          <a:xfrm>
            <a:off x="4414593" y="4946449"/>
            <a:ext cx="462346" cy="35255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D24F7F13-11D1-44B5-A78B-519442D0F1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59360" y="4283779"/>
            <a:ext cx="4035748" cy="162810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120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Increase: 45.55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Invalid operation!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Total: 165.55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A4DEEF5-519E-40E0-94DD-504B839B254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0237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owchart: Terminator 2"/>
          <p:cNvSpPr/>
          <p:nvPr/>
        </p:nvSpPr>
        <p:spPr bwMode="auto">
          <a:xfrm>
            <a:off x="4860180" y="562101"/>
            <a:ext cx="2302345" cy="533261"/>
          </a:xfrm>
          <a:prstGeom prst="flowChartTerminator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Read input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1" name="Straight Arrow Connector 10"/>
          <p:cNvCxnSpPr>
            <a:cxnSpLocks/>
            <a:stCxn id="3" idx="2"/>
            <a:endCxn id="12" idx="0"/>
          </p:cNvCxnSpPr>
          <p:nvPr/>
        </p:nvCxnSpPr>
        <p:spPr>
          <a:xfrm flipH="1">
            <a:off x="6009043" y="1095362"/>
            <a:ext cx="2308" cy="3273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lowchart: Process 11"/>
          <p:cNvSpPr/>
          <p:nvPr/>
        </p:nvSpPr>
        <p:spPr bwMode="auto">
          <a:xfrm>
            <a:off x="4953298" y="1422677"/>
            <a:ext cx="2111488" cy="761802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balance = 0.0</a:t>
            </a:r>
            <a:endParaRPr lang="en-US" sz="2399" dirty="0">
              <a:solidFill>
                <a:srgbClr val="FFFFFF"/>
              </a:solidFill>
            </a:endParaRPr>
          </a:p>
        </p:txBody>
      </p:sp>
      <p:cxnSp>
        <p:nvCxnSpPr>
          <p:cNvPr id="14" name="Straight Arrow Connector 13"/>
          <p:cNvCxnSpPr>
            <a:cxnSpLocks/>
            <a:stCxn id="12" idx="2"/>
            <a:endCxn id="15" idx="0"/>
          </p:cNvCxnSpPr>
          <p:nvPr/>
        </p:nvCxnSpPr>
        <p:spPr>
          <a:xfrm>
            <a:off x="6009043" y="2184480"/>
            <a:ext cx="2309" cy="33218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2" name="Group 61">
            <a:extLst>
              <a:ext uri="{FF2B5EF4-FFF2-40B4-BE49-F238E27FC236}">
                <a16:creationId xmlns:a16="http://schemas.microsoft.com/office/drawing/2014/main" id="{A3E4B317-EA2D-4FE1-899B-D50140912A2F}"/>
              </a:ext>
            </a:extLst>
          </p:cNvPr>
          <p:cNvGrpSpPr/>
          <p:nvPr/>
        </p:nvGrpSpPr>
        <p:grpSpPr>
          <a:xfrm>
            <a:off x="4911366" y="2516662"/>
            <a:ext cx="2209605" cy="1120180"/>
            <a:chOff x="4909467" y="2525864"/>
            <a:chExt cx="2210181" cy="1120472"/>
          </a:xfrm>
        </p:grpSpPr>
        <p:sp>
          <p:nvSpPr>
            <p:cNvPr id="15" name="Flowchart: Decision 14"/>
            <p:cNvSpPr/>
            <p:nvPr/>
          </p:nvSpPr>
          <p:spPr bwMode="auto">
            <a:xfrm>
              <a:off x="4909467" y="2525864"/>
              <a:ext cx="2200548" cy="1120472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919101" y="2886045"/>
              <a:ext cx="2200547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input !=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9" name="Straight Arrow Connector 18"/>
          <p:cNvCxnSpPr>
            <a:cxnSpLocks/>
            <a:stCxn id="15" idx="2"/>
            <a:endCxn id="24" idx="1"/>
          </p:cNvCxnSpPr>
          <p:nvPr/>
        </p:nvCxnSpPr>
        <p:spPr>
          <a:xfrm>
            <a:off x="6011353" y="3636844"/>
            <a:ext cx="9630" cy="36310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  <a:stCxn id="15" idx="3"/>
            <a:endCxn id="92" idx="2"/>
          </p:cNvCxnSpPr>
          <p:nvPr/>
        </p:nvCxnSpPr>
        <p:spPr>
          <a:xfrm>
            <a:off x="7111339" y="3076752"/>
            <a:ext cx="1103261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055897" y="3421942"/>
            <a:ext cx="891741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1999" dirty="0"/>
          </a:p>
        </p:txBody>
      </p:sp>
      <p:sp>
        <p:nvSpPr>
          <p:cNvPr id="23" name="TextBox 22"/>
          <p:cNvSpPr txBox="1"/>
          <p:nvPr/>
        </p:nvSpPr>
        <p:spPr>
          <a:xfrm>
            <a:off x="7007824" y="2645487"/>
            <a:ext cx="776128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false</a:t>
            </a:r>
            <a:endParaRPr lang="en-US" sz="2399" dirty="0"/>
          </a:p>
        </p:txBody>
      </p:sp>
      <p:grpSp>
        <p:nvGrpSpPr>
          <p:cNvPr id="26" name="Group 25"/>
          <p:cNvGrpSpPr/>
          <p:nvPr/>
        </p:nvGrpSpPr>
        <p:grpSpPr>
          <a:xfrm>
            <a:off x="4743043" y="3999952"/>
            <a:ext cx="2555881" cy="685621"/>
            <a:chOff x="4554445" y="3718098"/>
            <a:chExt cx="2514600" cy="685800"/>
          </a:xfrm>
        </p:grpSpPr>
        <p:sp>
          <p:nvSpPr>
            <p:cNvPr id="24" name="Flowchart: Data 23"/>
            <p:cNvSpPr/>
            <p:nvPr/>
          </p:nvSpPr>
          <p:spPr bwMode="auto">
            <a:xfrm>
              <a:off x="4554445" y="3718098"/>
              <a:ext cx="25146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5" name="Rectangle 24"/>
            <p:cNvSpPr/>
            <p:nvPr/>
          </p:nvSpPr>
          <p:spPr>
            <a:xfrm>
              <a:off x="4650639" y="3850896"/>
              <a:ext cx="2302945" cy="46166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Read amount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7" name="Straight Arrow Connector 26"/>
          <p:cNvCxnSpPr>
            <a:stCxn id="24" idx="4"/>
            <a:endCxn id="33" idx="0"/>
          </p:cNvCxnSpPr>
          <p:nvPr/>
        </p:nvCxnSpPr>
        <p:spPr>
          <a:xfrm>
            <a:off x="6020981" y="4685573"/>
            <a:ext cx="15962" cy="34281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1" name="Group 60"/>
          <p:cNvGrpSpPr/>
          <p:nvPr/>
        </p:nvGrpSpPr>
        <p:grpSpPr>
          <a:xfrm>
            <a:off x="4911366" y="5028382"/>
            <a:ext cx="2251159" cy="1280938"/>
            <a:chOff x="4607359" y="4738528"/>
            <a:chExt cx="2408772" cy="1104900"/>
          </a:xfrm>
        </p:grpSpPr>
        <p:sp>
          <p:nvSpPr>
            <p:cNvPr id="33" name="Flowchart: Decision 32"/>
            <p:cNvSpPr/>
            <p:nvPr/>
          </p:nvSpPr>
          <p:spPr bwMode="auto">
            <a:xfrm>
              <a:off x="4607359" y="4738528"/>
              <a:ext cx="2408772" cy="11049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4862226" y="5074420"/>
              <a:ext cx="1930972" cy="39811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amount &lt; 0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sp>
        <p:nvSpPr>
          <p:cNvPr id="50" name="TextBox 49"/>
          <p:cNvSpPr txBox="1"/>
          <p:nvPr/>
        </p:nvSpPr>
        <p:spPr>
          <a:xfrm>
            <a:off x="7064784" y="5200437"/>
            <a:ext cx="761802" cy="556519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999" dirty="0"/>
              <a:t>true</a:t>
            </a:r>
            <a:endParaRPr lang="en-US" sz="2399" dirty="0"/>
          </a:p>
        </p:txBody>
      </p:sp>
      <p:cxnSp>
        <p:nvCxnSpPr>
          <p:cNvPr id="63" name="Straight Arrow Connector 62"/>
          <p:cNvCxnSpPr>
            <a:stCxn id="33" idx="1"/>
            <a:endCxn id="46" idx="3"/>
          </p:cNvCxnSpPr>
          <p:nvPr/>
        </p:nvCxnSpPr>
        <p:spPr>
          <a:xfrm flipH="1">
            <a:off x="4178343" y="5668851"/>
            <a:ext cx="73302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/>
          <p:cNvSpPr txBox="1"/>
          <p:nvPr/>
        </p:nvSpPr>
        <p:spPr>
          <a:xfrm>
            <a:off x="4391700" y="5223183"/>
            <a:ext cx="725358" cy="5074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1799" dirty="0"/>
              <a:t>false</a:t>
            </a:r>
            <a:endParaRPr lang="en-US" sz="1799" dirty="0"/>
          </a:p>
        </p:txBody>
      </p:sp>
      <p:grpSp>
        <p:nvGrpSpPr>
          <p:cNvPr id="80" name="Group 79"/>
          <p:cNvGrpSpPr/>
          <p:nvPr/>
        </p:nvGrpSpPr>
        <p:grpSpPr>
          <a:xfrm>
            <a:off x="1916647" y="5083560"/>
            <a:ext cx="2344070" cy="1170584"/>
            <a:chOff x="1833070" y="4091945"/>
            <a:chExt cx="2344681" cy="1795622"/>
          </a:xfrm>
        </p:grpSpPr>
        <p:grpSp>
          <p:nvGrpSpPr>
            <p:cNvPr id="78" name="Group 77"/>
            <p:cNvGrpSpPr/>
            <p:nvPr/>
          </p:nvGrpSpPr>
          <p:grpSpPr>
            <a:xfrm>
              <a:off x="1915467" y="4091945"/>
              <a:ext cx="2179888" cy="1795622"/>
              <a:chOff x="1843231" y="3930890"/>
              <a:chExt cx="2274661" cy="2133600"/>
            </a:xfrm>
          </p:grpSpPr>
          <p:sp>
            <p:nvSpPr>
              <p:cNvPr id="46" name="Flowchart: Process 45"/>
              <p:cNvSpPr/>
              <p:nvPr/>
            </p:nvSpPr>
            <p:spPr bwMode="auto">
              <a:xfrm>
                <a:off x="1843231" y="3930890"/>
                <a:ext cx="2274661" cy="2133600"/>
              </a:xfrm>
              <a:prstGeom prst="flowChartProcess">
                <a:avLst/>
              </a:prstGeom>
              <a:solidFill>
                <a:schemeClr val="dk2">
                  <a:alpha val="80000"/>
                </a:scheme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77" name="Rectangle 76"/>
              <p:cNvSpPr/>
              <p:nvPr/>
            </p:nvSpPr>
            <p:spPr>
              <a:xfrm>
                <a:off x="1896124" y="4537630"/>
                <a:ext cx="2102244" cy="84124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399" dirty="0">
                    <a:solidFill>
                      <a:srgbClr val="FFFFFF"/>
                    </a:solidFill>
                  </a:rPr>
                  <a:t>print message,</a:t>
                </a:r>
                <a:endParaRPr lang="en-US" sz="2399" dirty="0">
                  <a:solidFill>
                    <a:srgbClr val="FFFFFF"/>
                  </a:solidFill>
                </a:endParaRPr>
              </a:p>
            </p:txBody>
          </p:sp>
        </p:grpSp>
        <p:sp>
          <p:nvSpPr>
            <p:cNvPr id="79" name="Rectangle 78"/>
            <p:cNvSpPr/>
            <p:nvPr/>
          </p:nvSpPr>
          <p:spPr>
            <a:xfrm>
              <a:off x="1833070" y="4119503"/>
              <a:ext cx="2344681" cy="70798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increase balance,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82" name="Elbow Connector 81"/>
          <p:cNvCxnSpPr>
            <a:cxnSpLocks/>
            <a:stCxn id="46" idx="0"/>
            <a:endCxn id="15" idx="1"/>
          </p:cNvCxnSpPr>
          <p:nvPr/>
        </p:nvCxnSpPr>
        <p:spPr>
          <a:xfrm rot="5400000" flipH="1" flipV="1">
            <a:off x="2996621" y="3168817"/>
            <a:ext cx="2006806" cy="1822682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8" name="Group 97"/>
          <p:cNvGrpSpPr/>
          <p:nvPr/>
        </p:nvGrpSpPr>
        <p:grpSpPr>
          <a:xfrm>
            <a:off x="7963892" y="2733942"/>
            <a:ext cx="2507077" cy="685621"/>
            <a:chOff x="8162707" y="2474267"/>
            <a:chExt cx="2590800" cy="685800"/>
          </a:xfrm>
        </p:grpSpPr>
        <p:sp>
          <p:nvSpPr>
            <p:cNvPr id="92" name="Flowchart: Data 91"/>
            <p:cNvSpPr/>
            <p:nvPr/>
          </p:nvSpPr>
          <p:spPr bwMode="auto">
            <a:xfrm>
              <a:off x="8162707" y="2474267"/>
              <a:ext cx="2590800" cy="6858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97" name="Rectangle 96"/>
            <p:cNvSpPr/>
            <p:nvPr/>
          </p:nvSpPr>
          <p:spPr>
            <a:xfrm>
              <a:off x="8533327" y="2586335"/>
              <a:ext cx="1761101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399" dirty="0">
                  <a:solidFill>
                    <a:srgbClr val="FFFFFF"/>
                  </a:solidFill>
                </a:rPr>
                <a:t>Print output</a:t>
              </a:r>
              <a:endParaRPr lang="en-US" sz="2399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100" name="Elbow Connector 99"/>
          <p:cNvCxnSpPr>
            <a:cxnSpLocks/>
            <a:stCxn id="33" idx="3"/>
            <a:endCxn id="92" idx="4"/>
          </p:cNvCxnSpPr>
          <p:nvPr/>
        </p:nvCxnSpPr>
        <p:spPr>
          <a:xfrm flipV="1">
            <a:off x="7162524" y="3419563"/>
            <a:ext cx="2054908" cy="2249288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76">
            <a:extLst>
              <a:ext uri="{FF2B5EF4-FFF2-40B4-BE49-F238E27FC236}">
                <a16:creationId xmlns:a16="http://schemas.microsoft.com/office/drawing/2014/main" id="{4B7E2D91-1C6E-4DA1-AF37-88FA028978EE}"/>
              </a:ext>
            </a:extLst>
          </p:cNvPr>
          <p:cNvSpPr/>
          <p:nvPr/>
        </p:nvSpPr>
        <p:spPr>
          <a:xfrm>
            <a:off x="2655513" y="5758333"/>
            <a:ext cx="843281" cy="461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GB" sz="2399" dirty="0">
                <a:solidFill>
                  <a:srgbClr val="FFFFFF"/>
                </a:solidFill>
              </a:rPr>
              <a:t>input</a:t>
            </a:r>
            <a:endParaRPr lang="en-US" sz="2399" dirty="0">
              <a:solidFill>
                <a:srgbClr val="FFFFFF"/>
              </a:solidFill>
            </a:endParaRPr>
          </a:p>
        </p:txBody>
      </p:sp>
      <p:sp>
        <p:nvSpPr>
          <p:cNvPr id="37" name="Slide Number">
            <a:extLst>
              <a:ext uri="{FF2B5EF4-FFF2-40B4-BE49-F238E27FC236}">
                <a16:creationId xmlns:a16="http://schemas.microsoft.com/office/drawing/2014/main" id="{B8EB0DBB-D760-4AB5-8E7D-26A94FBC270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45256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22" grpId="0"/>
      <p:bldP spid="23" grpId="0"/>
      <p:bldP spid="50" grpId="0"/>
      <p:bldP spid="71" grpId="0"/>
      <p:bldP spid="3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Баланс на сметка – решение</a:t>
            </a:r>
            <a:endParaRPr lang="en-US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926877" y="1551776"/>
            <a:ext cx="10338247" cy="465822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no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string input = Console.ReadLine();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double balance = 0.0;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(input != "NoMoreMoney")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double amount = double.Parse(input);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(amount &lt; 0) { 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излезте от цикъла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balance += amount;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Console.WriteLine($"Increase: {amount:F2}");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  input = Console.ReadLine();</a:t>
            </a:r>
          </a:p>
          <a:p>
            <a:r>
              <a:rPr lang="en-US" sz="2399" b="1" noProof="1">
                <a:solidFill>
                  <a:schemeClr val="accent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Console.WriteLine($"Total: {balance:F2}");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64C46A0B-A3C7-4086-885A-B5F24B991BF8}"/>
              </a:ext>
            </a:extLst>
          </p:cNvPr>
          <p:cNvSpPr/>
          <p:nvPr/>
        </p:nvSpPr>
        <p:spPr>
          <a:xfrm>
            <a:off x="88180" y="6276231"/>
            <a:ext cx="12015640" cy="461537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399" dirty="0"/>
              <a:t>Тествайте</a:t>
            </a:r>
            <a:r>
              <a:rPr lang="bg-BG" sz="2399" dirty="0">
                <a:solidFill>
                  <a:prstClr val="white"/>
                </a:solidFill>
              </a:rPr>
              <a:t> </a:t>
            </a:r>
            <a:r>
              <a:rPr lang="bg-BG" sz="2399" dirty="0"/>
              <a:t>решението</a:t>
            </a:r>
            <a:r>
              <a:rPr lang="en-US" sz="2399" dirty="0"/>
              <a:t> </a:t>
            </a:r>
            <a:r>
              <a:rPr lang="bg-BG" sz="2399" dirty="0"/>
              <a:t>си в </a:t>
            </a:r>
            <a:r>
              <a:rPr lang="en-US" sz="2399" dirty="0"/>
              <a:t>Judge: </a:t>
            </a:r>
            <a:r>
              <a:rPr lang="en-US" sz="2399" dirty="0">
                <a:hlinkClick r:id="rId2"/>
              </a:rPr>
              <a:t>https://judge.softuni.bg/Contests/Practice/Index/3157#15</a:t>
            </a:r>
            <a:endParaRPr lang="en-US" sz="2399" dirty="0">
              <a:solidFill>
                <a:prstClr val="white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A20EF0E-C05B-4FE5-B78B-D3BBDD6839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32013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Оператор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continue</a:t>
            </a:r>
            <a:r>
              <a:rPr lang="en-US" sz="3199" dirty="0">
                <a:solidFill>
                  <a:schemeClr val="bg1"/>
                </a:solidFill>
              </a:rPr>
              <a:t> </a:t>
            </a:r>
            <a:r>
              <a:rPr lang="en-US" sz="3199" dirty="0"/>
              <a:t>– </a:t>
            </a:r>
            <a:r>
              <a:rPr lang="bg-BG" sz="3199" dirty="0"/>
              <a:t>преминава към следващата итерация на цикъла</a:t>
            </a: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Продължаване на цикъла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271000" y="1899000"/>
            <a:ext cx="4803315" cy="449236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dirty="0">
                <a:latin typeface="Consolas" pitchFamily="49" charset="0"/>
                <a:cs typeface="Consolas" pitchFamily="49" charset="0"/>
              </a:rPr>
              <a:t>int i = 0;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nn-NO" sz="2599" dirty="0"/>
              <a:t> 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(i &lt; 10)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if (i % 2 == 0)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{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dirty="0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continue;</a:t>
            </a:r>
          </a:p>
          <a:p>
            <a:r>
              <a:rPr lang="nn-NO" sz="25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Console.WriteLine(i);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bg-BG" sz="25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nn-NO" sz="2599" b="1" dirty="0">
                <a:latin typeface="Consolas" pitchFamily="49" charset="0"/>
                <a:cs typeface="Consolas" pitchFamily="49" charset="0"/>
              </a:rPr>
              <a:t>i++;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r>
              <a:rPr lang="nn-NO" sz="25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363893" y="3934080"/>
            <a:ext cx="561828" cy="42220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1ADCF0BF-03F0-4FA0-B563-435B6E444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5301" y="2659646"/>
            <a:ext cx="2399716" cy="297107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2337AF28-3C8F-4D68-8004-0811DEB43A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094374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9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0" y="1229038"/>
            <a:ext cx="12059467" cy="5426462"/>
          </a:xfrm>
        </p:spPr>
        <p:txBody>
          <a:bodyPr>
            <a:normAutofit/>
          </a:bodyPr>
          <a:lstStyle/>
          <a:p>
            <a:pPr latinLnBrk="0"/>
            <a:r>
              <a:rPr lang="bg-BG" sz="3499" dirty="0"/>
              <a:t>Напишете програма, която: </a:t>
            </a:r>
          </a:p>
          <a:p>
            <a:pPr lvl="1" latinLnBrk="0"/>
            <a:r>
              <a:rPr lang="bg-BG" sz="3299" dirty="0"/>
              <a:t>Изчислява </a:t>
            </a:r>
            <a:r>
              <a:rPr lang="bg-BG" sz="3299" b="1" dirty="0">
                <a:solidFill>
                  <a:schemeClr val="bg1"/>
                </a:solidFill>
              </a:rPr>
              <a:t>средната оценка </a:t>
            </a:r>
            <a:r>
              <a:rPr lang="bg-BG" sz="3299" dirty="0"/>
              <a:t>на ученик от цялото му обучение</a:t>
            </a:r>
          </a:p>
          <a:p>
            <a:pPr lvl="1" latinLnBrk="0"/>
            <a:r>
              <a:rPr lang="bg-BG" sz="3299" dirty="0"/>
              <a:t>Ако годишната му оценка е</a:t>
            </a:r>
            <a:r>
              <a:rPr lang="en-US" sz="3299" dirty="0"/>
              <a:t>: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&gt;=</a:t>
            </a:r>
            <a:r>
              <a:rPr lang="en-US" sz="2999" b="1" dirty="0">
                <a:solidFill>
                  <a:schemeClr val="bg1"/>
                </a:solidFill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</a:t>
            </a:r>
            <a:r>
              <a:rPr lang="en-US" sz="2999" dirty="0"/>
              <a:t> </a:t>
            </a:r>
            <a:r>
              <a:rPr lang="bg-BG" sz="2999" dirty="0"/>
              <a:t>ученикът преминава в следващия клас</a:t>
            </a:r>
          </a:p>
          <a:p>
            <a:pPr lvl="2" latinLnBrk="0">
              <a:buClr>
                <a:schemeClr val="tx1"/>
              </a:buClr>
            </a:pP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&lt;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4.00</a:t>
            </a:r>
            <a:r>
              <a:rPr lang="bg-BG" sz="2999" dirty="0"/>
              <a:t>, той ще повтори класа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(1)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958508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71556" y="1377538"/>
            <a:ext cx="12059467" cy="5426462"/>
          </a:xfrm>
        </p:spPr>
        <p:txBody>
          <a:bodyPr>
            <a:normAutofit/>
          </a:bodyPr>
          <a:lstStyle/>
          <a:p>
            <a:pPr lvl="1"/>
            <a:r>
              <a:rPr lang="bg-BG" sz="3299" dirty="0"/>
              <a:t>Ако бъде скъсан повече от един път, той бива изключен и програмата приключва. Отпечатва се името и в кой клас е изключен:</a:t>
            </a:r>
          </a:p>
          <a:p>
            <a:pPr marL="895217" lvl="2" indent="0">
              <a:buNone/>
            </a:pPr>
            <a:r>
              <a:rPr lang="bg-BG" sz="2900" dirty="0"/>
              <a:t>"</a:t>
            </a:r>
            <a:r>
              <a:rPr lang="bg-BG" sz="2900" dirty="0">
                <a:solidFill>
                  <a:schemeClr val="bg1"/>
                </a:solidFill>
              </a:rPr>
              <a:t>{име на ученика} </a:t>
            </a:r>
            <a:r>
              <a:rPr lang="en-US" sz="2900" b="1" dirty="0">
                <a:solidFill>
                  <a:schemeClr val="bg1"/>
                </a:solidFill>
              </a:rPr>
              <a:t>has been excluded at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класа, в който е бил изключен} </a:t>
            </a:r>
            <a:r>
              <a:rPr lang="en-US" sz="2900" b="1" dirty="0">
                <a:solidFill>
                  <a:schemeClr val="bg1"/>
                </a:solidFill>
              </a:rPr>
              <a:t>grade</a:t>
            </a:r>
            <a:r>
              <a:rPr lang="en-US" sz="2900" dirty="0"/>
              <a:t>"</a:t>
            </a:r>
          </a:p>
          <a:p>
            <a:pPr lvl="1"/>
            <a:r>
              <a:rPr lang="bg-BG" sz="3299" dirty="0"/>
              <a:t>При </a:t>
            </a:r>
            <a:r>
              <a:rPr lang="bg-BG" sz="3299" b="1" dirty="0">
                <a:solidFill>
                  <a:schemeClr val="bg1"/>
                </a:solidFill>
              </a:rPr>
              <a:t>завършване</a:t>
            </a:r>
            <a:r>
              <a:rPr lang="bg-BG" sz="3299" dirty="0"/>
              <a:t> да се отпечата</a:t>
            </a:r>
            <a:r>
              <a:rPr lang="bg-BG" sz="2799" dirty="0"/>
              <a:t>:</a:t>
            </a:r>
          </a:p>
          <a:p>
            <a:pPr marL="830212" lvl="2" indent="0">
              <a:buNone/>
            </a:pPr>
            <a:r>
              <a:rPr lang="bg-BG" sz="2900" dirty="0"/>
              <a:t>"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име на ученика</a:t>
            </a:r>
            <a:r>
              <a:rPr lang="en-US" sz="2900" dirty="0">
                <a:solidFill>
                  <a:schemeClr val="bg1"/>
                </a:solidFill>
              </a:rPr>
              <a:t>}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graduated.</a:t>
            </a:r>
            <a:r>
              <a:rPr lang="en-US" sz="2900" b="1" dirty="0">
                <a:solidFill>
                  <a:schemeClr val="bg1"/>
                </a:solidFill>
                <a:cs typeface="Consolas" pitchFamily="49" charset="0"/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Average</a:t>
            </a:r>
            <a:r>
              <a:rPr lang="en-US" sz="2900" b="1" dirty="0">
                <a:solidFill>
                  <a:schemeClr val="bg1"/>
                </a:solidFill>
              </a:rPr>
              <a:t> </a:t>
            </a:r>
            <a:r>
              <a:rPr lang="en-US" sz="29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grade</a:t>
            </a:r>
            <a:r>
              <a:rPr lang="en-US" sz="2900" b="1" dirty="0">
                <a:solidFill>
                  <a:schemeClr val="bg1"/>
                </a:solidFill>
              </a:rPr>
              <a:t>: </a:t>
            </a:r>
            <a:r>
              <a:rPr lang="en-US" sz="2900" dirty="0">
                <a:solidFill>
                  <a:schemeClr val="bg1"/>
                </a:solidFill>
              </a:rPr>
              <a:t>{</a:t>
            </a:r>
            <a:r>
              <a:rPr lang="bg-BG" sz="2900" dirty="0">
                <a:solidFill>
                  <a:schemeClr val="bg1"/>
                </a:solidFill>
              </a:rPr>
              <a:t>средната оценка от цялото обучение</a:t>
            </a:r>
            <a:r>
              <a:rPr lang="en-US" sz="2900" dirty="0">
                <a:solidFill>
                  <a:schemeClr val="bg1"/>
                </a:solidFill>
              </a:rPr>
              <a:t>}</a:t>
            </a:r>
            <a:r>
              <a:rPr lang="bg-BG" sz="2900" dirty="0"/>
              <a:t>"</a:t>
            </a:r>
          </a:p>
          <a:p>
            <a:pPr lvl="1" latinLnBrk="0"/>
            <a:endParaRPr lang="en-US" sz="2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Завършване – условие (2) </a:t>
            </a:r>
            <a:endParaRPr lang="en-US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322036D-DB18-4A39-8AB8-93B785437E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88246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5CCF1-6E75-4137-B951-A8C5C2C352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sz="5400" dirty="0">
                <a:latin typeface="Calibri" panose="020F0502020204030204" pitchFamily="34" charset="0"/>
                <a:cs typeface="Calibri" panose="020F0502020204030204" pitchFamily="34" charset="0"/>
              </a:rPr>
              <a:t>По-сложни </a:t>
            </a:r>
            <a:r>
              <a:rPr lang="en-US" sz="5400" b="1" dirty="0"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5400" b="1" dirty="0"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169C9EF-9884-CAD4-94D7-C55EC071D8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4866" y="1524499"/>
            <a:ext cx="2762271" cy="229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111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Завършване – условие (2)</a:t>
            </a:r>
            <a:endParaRPr lang="en-US" dirty="0"/>
          </a:p>
        </p:txBody>
      </p:sp>
      <p:sp>
        <p:nvSpPr>
          <p:cNvPr id="5" name="Rectangle 9"/>
          <p:cNvSpPr>
            <a:spLocks noChangeArrowheads="1"/>
          </p:cNvSpPr>
          <p:nvPr/>
        </p:nvSpPr>
        <p:spPr bwMode="auto">
          <a:xfrm>
            <a:off x="460256" y="1524496"/>
            <a:ext cx="1142702" cy="479935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r>
              <a:rPr lang="en-US" sz="2399" b="1" dirty="0"/>
              <a:t>Gosho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5.5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5.55</a:t>
            </a:r>
          </a:p>
          <a:p>
            <a:r>
              <a:rPr lang="en-US" sz="2399" b="1" dirty="0"/>
              <a:t>5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6</a:t>
            </a:r>
          </a:p>
          <a:p>
            <a:r>
              <a:rPr lang="en-US" sz="2399" b="1" dirty="0"/>
              <a:t>5.43</a:t>
            </a:r>
          </a:p>
          <a:p>
            <a:r>
              <a:rPr lang="en-US" sz="2399" b="1" dirty="0"/>
              <a:t>5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ight Arrow 11"/>
          <p:cNvSpPr/>
          <p:nvPr/>
        </p:nvSpPr>
        <p:spPr>
          <a:xfrm>
            <a:off x="1737769" y="3771810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2363174" y="342712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Gosho graduated. Average grade: 5.53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9"/>
          <p:cNvSpPr>
            <a:spLocks noChangeArrowheads="1"/>
          </p:cNvSpPr>
          <p:nvPr/>
        </p:nvSpPr>
        <p:spPr bwMode="auto">
          <a:xfrm>
            <a:off x="6249950" y="1982309"/>
            <a:ext cx="1142702" cy="3883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Mimi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5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6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2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2399" b="1" dirty="0">
                <a:latin typeface="Consolas" pitchFamily="49" charset="0"/>
                <a:cs typeface="Consolas" pitchFamily="49" charset="0"/>
              </a:rPr>
              <a:t>3</a:t>
            </a:r>
          </a:p>
        </p:txBody>
      </p:sp>
      <p:sp>
        <p:nvSpPr>
          <p:cNvPr id="9" name="Right Arrow 11"/>
          <p:cNvSpPr/>
          <p:nvPr/>
        </p:nvSpPr>
        <p:spPr>
          <a:xfrm>
            <a:off x="7575742" y="3772076"/>
            <a:ext cx="457081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Rectangle 10"/>
          <p:cNvSpPr>
            <a:spLocks noChangeArrowheads="1"/>
          </p:cNvSpPr>
          <p:nvPr/>
        </p:nvSpPr>
        <p:spPr bwMode="auto">
          <a:xfrm>
            <a:off x="8230633" y="3431413"/>
            <a:ext cx="3580467" cy="99409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Mimi has been excluded at 8 grade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058BEA26-071E-41E9-A20E-6C040B8AE6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5138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Завършване – решение 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786000" y="1212606"/>
            <a:ext cx="10778442" cy="516872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string 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grades = 1;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sum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int excluded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 (grades &lt;= 12)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double grade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if (grade &lt; 4.00)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инкрементирайте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excluded count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и прекъснете цикъла,</a:t>
            </a:r>
            <a:b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ако стойността е повече от 1</a:t>
            </a:r>
            <a:endParaRPr lang="en-US" sz="2199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 </a:t>
            </a: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continue;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  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// 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оценката към сумата и увеличете броя на оценките</a:t>
            </a:r>
            <a:endParaRPr lang="en-US" sz="2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double average = sum / 12; </a:t>
            </a:r>
            <a:r>
              <a:rPr lang="en-US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//TODO: </a:t>
            </a:r>
            <a:r>
              <a:rPr lang="bg-BG" sz="2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изхода</a:t>
            </a:r>
          </a:p>
        </p:txBody>
      </p:sp>
      <p:pic>
        <p:nvPicPr>
          <p:cNvPr id="10" name="Picture 2" descr="C:\Users\HP\Desktop\Graduation-Transparent-Background-PNG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8076684" y="956907"/>
            <a:ext cx="2503316" cy="2301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 6">
            <a:extLst>
              <a:ext uri="{FF2B5EF4-FFF2-40B4-BE49-F238E27FC236}">
                <a16:creationId xmlns:a16="http://schemas.microsoft.com/office/drawing/2014/main" id="{D90A5ECE-915A-48F0-9755-6BD9DCE1D6E6}"/>
              </a:ext>
            </a:extLst>
          </p:cNvPr>
          <p:cNvSpPr/>
          <p:nvPr/>
        </p:nvSpPr>
        <p:spPr>
          <a:xfrm>
            <a:off x="974588" y="6381329"/>
            <a:ext cx="10242824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3"/>
              </a:rPr>
              <a:t>https://judge.softuni.bg/Contests/Practice/Index/3157#18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9878FD0-4D8A-499D-8FC3-BD9B19F81C6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816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/>
              <a:t>Прочита </a:t>
            </a:r>
            <a:r>
              <a:rPr lang="bg-BG" sz="3199" dirty="0">
                <a:latin typeface="+mj-lt"/>
              </a:rPr>
              <a:t>3 цели </a:t>
            </a:r>
            <a:r>
              <a:rPr lang="bg-BG" sz="3199" dirty="0"/>
              <a:t>числа – </a:t>
            </a:r>
            <a:r>
              <a:rPr lang="bg-BG" sz="3199" dirty="0">
                <a:latin typeface="+mj-lt"/>
              </a:rPr>
              <a:t>широчина, дължина, височина</a:t>
            </a:r>
            <a:endParaRPr lang="en-US" sz="3199" dirty="0">
              <a:latin typeface="+mj-lt"/>
            </a:endParaRP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Прочита брой кашони до получаване на команда </a:t>
            </a:r>
            <a:r>
              <a:rPr lang="en-US" sz="3199" dirty="0">
                <a:latin typeface="+mj-lt"/>
              </a:rPr>
              <a:t>"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199" dirty="0">
                <a:latin typeface="+mj-lt"/>
              </a:rPr>
              <a:t>"</a:t>
            </a:r>
          </a:p>
          <a:p>
            <a:pPr lvl="1" latinLnBrk="0">
              <a:lnSpc>
                <a:spcPct val="100000"/>
              </a:lnSpc>
            </a:pPr>
            <a:r>
              <a:rPr lang="bg-BG" sz="3199" dirty="0">
                <a:latin typeface="+mj-lt"/>
              </a:rPr>
              <a:t>Изчислява дали кашоните могат да се преместят в помещение с прочетените размери</a:t>
            </a:r>
          </a:p>
          <a:p>
            <a:pPr lvl="2" latinLnBrk="0">
              <a:lnSpc>
                <a:spcPct val="100000"/>
              </a:lnSpc>
            </a:pPr>
            <a:r>
              <a:rPr lang="bg-BG" sz="2999" dirty="0">
                <a:latin typeface="+mj-lt"/>
              </a:rPr>
              <a:t>1 кашон е с размери 1м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 </a:t>
            </a:r>
            <a:r>
              <a:rPr lang="en-US" sz="2999" dirty="0">
                <a:latin typeface="+mj-lt"/>
              </a:rPr>
              <a:t>x 1</a:t>
            </a:r>
            <a:r>
              <a:rPr lang="bg-BG" sz="2999" dirty="0">
                <a:latin typeface="+mj-lt"/>
              </a:rPr>
              <a:t>м</a:t>
            </a:r>
            <a:endParaRPr lang="en-US" sz="2999" dirty="0">
              <a:latin typeface="+mj-lt"/>
            </a:endParaRP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(1)</a:t>
            </a:r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F75710F-89F0-4A42-9673-C250EDCE24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8035" y="5104963"/>
            <a:ext cx="1244812" cy="1036928"/>
          </a:xfrm>
          <a:prstGeom prst="rect">
            <a:avLst/>
          </a:prstGeom>
        </p:spPr>
      </p:pic>
      <p:sp>
        <p:nvSpPr>
          <p:cNvPr id="12" name="Arrow: Right 3">
            <a:extLst>
              <a:ext uri="{FF2B5EF4-FFF2-40B4-BE49-F238E27FC236}">
                <a16:creationId xmlns:a16="http://schemas.microsoft.com/office/drawing/2014/main" id="{979A6226-32F2-4398-B35A-37181C25E8EE}"/>
              </a:ext>
            </a:extLst>
          </p:cNvPr>
          <p:cNvSpPr/>
          <p:nvPr/>
        </p:nvSpPr>
        <p:spPr>
          <a:xfrm>
            <a:off x="9524108" y="5360082"/>
            <a:ext cx="417935" cy="278145"/>
          </a:xfrm>
          <a:prstGeom prst="rightArrow">
            <a:avLst/>
          </a:prstGeom>
          <a:solidFill>
            <a:schemeClr val="accent5">
              <a:lumMod val="60000"/>
              <a:lumOff val="40000"/>
            </a:schemeClr>
          </a:solidFill>
          <a:ln>
            <a:solidFill>
              <a:schemeClr val="accent5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 sz="2799" dirty="0"/>
          </a:p>
        </p:txBody>
      </p:sp>
      <p:pic>
        <p:nvPicPr>
          <p:cNvPr id="13" name="Picture 10">
            <a:extLst>
              <a:ext uri="{FF2B5EF4-FFF2-40B4-BE49-F238E27FC236}">
                <a16:creationId xmlns:a16="http://schemas.microsoft.com/office/drawing/2014/main" id="{0CFC57CE-87AB-45BC-93D6-1EDFCAE3F981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68866" y="5665910"/>
            <a:ext cx="682917" cy="568871"/>
          </a:xfrm>
          <a:prstGeom prst="rect">
            <a:avLst/>
          </a:prstGeom>
        </p:spPr>
      </p:pic>
      <p:pic>
        <p:nvPicPr>
          <p:cNvPr id="14" name="Picture 8">
            <a:extLst>
              <a:ext uri="{FF2B5EF4-FFF2-40B4-BE49-F238E27FC236}">
                <a16:creationId xmlns:a16="http://schemas.microsoft.com/office/drawing/2014/main" id="{6835477F-E4F7-4C24-9EE5-1CCC36E0AB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9279" y="4635314"/>
            <a:ext cx="1599783" cy="1599783"/>
          </a:xfrm>
          <a:prstGeom prst="rect">
            <a:avLst/>
          </a:prstGeom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3E12B61E-18F6-429A-8F0D-57090585E5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66796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Ако помещението 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  <a:latin typeface="+mj-lt"/>
              </a:rPr>
              <a:t>не може </a:t>
            </a:r>
            <a:r>
              <a:rPr lang="bg-BG" sz="3399" dirty="0">
                <a:latin typeface="+mj-lt"/>
              </a:rPr>
              <a:t>да събере кашоните, трябва да се принтира:</a:t>
            </a:r>
          </a:p>
          <a:p>
            <a:pPr lvl="1" latinLnBrk="0">
              <a:lnSpc>
                <a:spcPct val="100000"/>
              </a:lnSpc>
            </a:pPr>
            <a:r>
              <a:rPr lang="en-GB" sz="2999" b="1" dirty="0">
                <a:latin typeface="Consolas" panose="020B0609020204030204" pitchFamily="49" charset="0"/>
              </a:rPr>
              <a:t>"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No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free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space!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You</a:t>
            </a:r>
            <a:r>
              <a:rPr lang="en-GB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need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bg-BG" sz="2999" b="1" dirty="0">
                <a:solidFill>
                  <a:schemeClr val="bg1"/>
                </a:solidFill>
              </a:rPr>
              <a:t>{брой недостигащи куб.метри}</a:t>
            </a:r>
            <a:r>
              <a:rPr lang="bg-BG" sz="2999" b="1" dirty="0">
                <a:solidFill>
                  <a:schemeClr val="bg1"/>
                </a:solidFill>
                <a:latin typeface="+mj-lt"/>
              </a:rPr>
              <a:t> </a:t>
            </a:r>
            <a:br>
              <a:rPr lang="en-US" sz="2999" b="1" dirty="0">
                <a:solidFill>
                  <a:schemeClr val="bg1"/>
                </a:solidFill>
                <a:latin typeface="+mj-lt"/>
              </a:rPr>
            </a:b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 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more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  <a:endParaRPr lang="en-US" sz="3399" b="1" dirty="0">
              <a:latin typeface="+mj-lt"/>
            </a:endParaRPr>
          </a:p>
          <a:p>
            <a:pPr latinLnBrk="0">
              <a:lnSpc>
                <a:spcPct val="100000"/>
              </a:lnSpc>
            </a:pPr>
            <a:r>
              <a:rPr lang="bg-BG" sz="3399" dirty="0">
                <a:latin typeface="+mj-lt"/>
              </a:rPr>
              <a:t>При получаване на </a:t>
            </a:r>
            <a:r>
              <a:rPr lang="bg-BG" sz="3399" dirty="0">
                <a:latin typeface="Consolas" panose="020B0609020204030204" pitchFamily="49" charset="0"/>
              </a:rPr>
              <a:t>команда</a:t>
            </a:r>
            <a:r>
              <a:rPr lang="bg-BG" sz="3399" dirty="0">
                <a:latin typeface="+mj-lt"/>
              </a:rPr>
              <a:t> </a:t>
            </a:r>
            <a:r>
              <a:rPr lang="en-US" sz="3399" dirty="0">
                <a:latin typeface="Consolas" panose="020B0609020204030204" pitchFamily="49" charset="0"/>
              </a:rPr>
              <a:t>"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Done</a:t>
            </a:r>
            <a:r>
              <a:rPr lang="en-US" sz="3399" dirty="0">
                <a:latin typeface="+mj-lt"/>
              </a:rPr>
              <a:t>" </a:t>
            </a:r>
            <a:r>
              <a:rPr lang="bg-BG" sz="3399" dirty="0">
                <a:latin typeface="+mj-lt"/>
              </a:rPr>
              <a:t>и налично свободно място</a:t>
            </a:r>
            <a:r>
              <a:rPr lang="en-US" sz="3399" dirty="0">
                <a:latin typeface="+mj-lt"/>
              </a:rPr>
              <a:t>:</a:t>
            </a:r>
          </a:p>
          <a:p>
            <a:pPr lvl="1" latinLnBrk="0">
              <a:lnSpc>
                <a:spcPct val="100000"/>
              </a:lnSpc>
            </a:pPr>
            <a:r>
              <a:rPr lang="bg-BG" sz="3399" b="1" dirty="0">
                <a:latin typeface="+mj-lt"/>
              </a:rPr>
              <a:t>"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bg-BG" sz="2999" b="1" dirty="0">
                <a:solidFill>
                  <a:schemeClr val="bg1"/>
                </a:solidFill>
              </a:rPr>
              <a:t>брой свободни куб. метри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Cubic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meters</a:t>
            </a:r>
            <a:r>
              <a:rPr lang="en-US" sz="2999" b="1" dirty="0">
                <a:solidFill>
                  <a:schemeClr val="bg1"/>
                </a:solidFill>
                <a:latin typeface="+mj-lt"/>
              </a:rPr>
              <a:t> </a:t>
            </a:r>
            <a:r>
              <a:rPr lang="en-GB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left</a:t>
            </a:r>
            <a:r>
              <a:rPr lang="bg-BG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.</a:t>
            </a:r>
            <a:r>
              <a:rPr lang="bg-BG" sz="3399" b="1" dirty="0">
                <a:latin typeface="+mj-lt"/>
              </a:rPr>
              <a:t>"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(2)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6EC786AF-828B-4315-956C-AA9B34E7F9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58226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933A1A0-A705-48E1-9418-284B6D2875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условие (3)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2E56D95-AC3D-4EF0-A3D9-028C415C5B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5250908"/>
            <a:ext cx="9120598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dirty="0">
                <a:latin typeface="Consolas" panose="020B0609020204030204" pitchFamily="49" charset="0"/>
              </a:rPr>
              <a:t>No more free space! You need 1 Cubic meters more.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16433050-499A-458F-9B82-458BF531C0A7}"/>
              </a:ext>
            </a:extLst>
          </p:cNvPr>
          <p:cNvSpPr/>
          <p:nvPr/>
        </p:nvSpPr>
        <p:spPr>
          <a:xfrm>
            <a:off x="1849918" y="5401843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9162215-D464-44AC-9013-B90EC82E2A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4733661"/>
            <a:ext cx="955636" cy="169233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2599" b="1" dirty="0">
                <a:latin typeface="Consolas" panose="020B0609020204030204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2</a:t>
            </a:r>
          </a:p>
          <a:p>
            <a:pPr algn="ctr"/>
            <a:r>
              <a:rPr lang="en-US" sz="2599" b="1" noProof="1">
                <a:latin typeface="Consolas" panose="020B0609020204030204" pitchFamily="49" charset="0"/>
                <a:cs typeface="Consolas" pitchFamily="49" charset="0"/>
              </a:rPr>
              <a:t>9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BBAFD7-C028-4F08-8054-574B35A01A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44530" y="2927797"/>
            <a:ext cx="4156365" cy="53475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no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b="1" dirty="0">
                <a:latin typeface="Consolas" panose="020B0609020204030204" pitchFamily="49" charset="0"/>
              </a:rPr>
              <a:t>10 Cubic meters left.</a:t>
            </a:r>
            <a:endParaRPr lang="bg-BG" sz="2599" b="1" noProof="1">
              <a:solidFill>
                <a:srgbClr val="FBEEDC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itchFamily="49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F0F4AA-F03F-444A-962D-3CFAC195D99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6872" y="2041314"/>
            <a:ext cx="955636" cy="249234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GB" sz="2599" b="1" dirty="0">
                <a:latin typeface="Consolas" panose="020B0609020204030204" pitchFamily="49" charset="0"/>
              </a:rPr>
              <a:t>10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1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2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4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6</a:t>
            </a:r>
            <a:endParaRPr lang="bg-BG" sz="2599" b="1" dirty="0">
              <a:latin typeface="Consolas" panose="020B0609020204030204" pitchFamily="49" charset="0"/>
            </a:endParaRPr>
          </a:p>
          <a:p>
            <a:pPr algn="ctr"/>
            <a:r>
              <a:rPr lang="en-GB" sz="2599" b="1" dirty="0">
                <a:latin typeface="Consolas" panose="020B0609020204030204" pitchFamily="49" charset="0"/>
              </a:rPr>
              <a:t>Done</a:t>
            </a:r>
            <a:endParaRPr lang="en-US" sz="2599" b="1" noProof="1">
              <a:latin typeface="Consolas" panose="020B0609020204030204" pitchFamily="49" charset="0"/>
              <a:cs typeface="Consolas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607F386-04E0-4EA5-90A9-AC26E09C13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8373" y="1764092"/>
            <a:ext cx="2781323" cy="2781323"/>
          </a:xfrm>
          <a:prstGeom prst="rect">
            <a:avLst/>
          </a:prstGeom>
        </p:spPr>
      </p:pic>
      <p:sp>
        <p:nvSpPr>
          <p:cNvPr id="12" name="Arrow: Right 11">
            <a:extLst>
              <a:ext uri="{FF2B5EF4-FFF2-40B4-BE49-F238E27FC236}">
                <a16:creationId xmlns:a16="http://schemas.microsoft.com/office/drawing/2014/main" id="{D450AB32-E377-486A-838F-DAB927B1DA6C}"/>
              </a:ext>
            </a:extLst>
          </p:cNvPr>
          <p:cNvSpPr/>
          <p:nvPr/>
        </p:nvSpPr>
        <p:spPr>
          <a:xfrm>
            <a:off x="1854038" y="3078732"/>
            <a:ext cx="318962" cy="23288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89696B3-EBC1-4B17-84E4-0823D83137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8142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(1)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866032" y="1560173"/>
            <a:ext cx="8383756" cy="452431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width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4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Прочетете дължината и височината</a:t>
            </a:r>
            <a:endParaRPr lang="en-US" sz="2400" b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int volume = width * length * height;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bool hasVolume = true;</a:t>
            </a:r>
            <a:endParaRPr lang="bg-BG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400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string command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while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(!(command == "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Done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"))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int box = int.Parse(command);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volume -= box;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…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D2357B80-DCE9-4667-BB59-E2168BD87B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36440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Преместване – решение (2)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35865" y="1282148"/>
            <a:ext cx="9320271" cy="5002652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…</a:t>
            </a: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    if (volume &lt; 0) 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hasVolume = false;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 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}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command = Console.ReadLine();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br>
              <a:rPr lang="en-US" sz="2399" b="1" noProof="1">
                <a:latin typeface="Consolas" pitchFamily="49" charset="0"/>
                <a:cs typeface="Consolas" pitchFamily="49" charset="0"/>
              </a:rPr>
            </a:br>
            <a:r>
              <a:rPr lang="en-US" sz="2399" b="1" noProof="1">
                <a:latin typeface="Consolas" pitchFamily="49" charset="0"/>
                <a:cs typeface="Consolas" pitchFamily="49" charset="0"/>
              </a:rPr>
              <a:t>if (hasVolume)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Console.WriteLine("{0} Cubic meters left.", volume);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else 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Console.WriteLine("No more free space! You need {0} 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        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Cubic meters more.", Math.Abs(volume));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5C9DC259-CBC8-4207-9729-613902E42E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7929" y="3783474"/>
            <a:ext cx="3408687" cy="990342"/>
          </a:xfrm>
          <a:prstGeom prst="wedgeRoundRectCallout">
            <a:avLst>
              <a:gd name="adj1" fmla="val -55629"/>
              <a:gd name="adj2" fmla="val -46316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Прочитаме отново командата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4B1F8A1-EDA0-4AF8-9822-25AD73075E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9817" y="2752072"/>
            <a:ext cx="3408687" cy="601823"/>
          </a:xfrm>
          <a:prstGeom prst="wedgeRoundRectCallout">
            <a:avLst>
              <a:gd name="adj1" fmla="val -58598"/>
              <a:gd name="adj2" fmla="val -2193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Цикълът прекъсва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3F0A42C8-7EAB-4FDE-AE77-AC4E6EC65F1F}"/>
              </a:ext>
            </a:extLst>
          </p:cNvPr>
          <p:cNvSpPr/>
          <p:nvPr/>
        </p:nvSpPr>
        <p:spPr>
          <a:xfrm>
            <a:off x="1055441" y="6436145"/>
            <a:ext cx="10009111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https://judge.softuni.bg/Contests/Practice/Index/3157#19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D83CE27D-4B43-41E0-B1AA-9BE1D95ACD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57643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4C9CF4C5-39F7-4CEB-A8D3-302686136A1F}"/>
              </a:ext>
            </a:extLst>
          </p:cNvPr>
          <p:cNvGrpSpPr/>
          <p:nvPr/>
        </p:nvGrpSpPr>
        <p:grpSpPr>
          <a:xfrm>
            <a:off x="4953298" y="1143595"/>
            <a:ext cx="2457520" cy="2879762"/>
            <a:chOff x="4513972" y="1066800"/>
            <a:chExt cx="3160879" cy="3657600"/>
          </a:xfrm>
        </p:grpSpPr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bg2">
                  <a:shade val="45000"/>
                  <a:satMod val="135000"/>
                </a:schemeClr>
                <a:prstClr val="white"/>
              </a:duotone>
            </a:blip>
            <a:stretch>
              <a:fillRect/>
            </a:stretch>
          </p:blipFill>
          <p:spPr>
            <a:xfrm>
              <a:off x="4513972" y="1066800"/>
              <a:ext cx="3160879" cy="3657600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8909E1B-F4B2-47FB-B9DF-4954ED4652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duotone>
                <a:schemeClr val="bg2">
                  <a:shade val="45000"/>
                  <a:satMod val="135000"/>
                </a:schemeClr>
                <a:prstClr val="white"/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027612" y="1524000"/>
              <a:ext cx="1504950" cy="1504950"/>
            </a:xfrm>
            <a:prstGeom prst="rect">
              <a:avLst/>
            </a:prstGeom>
          </p:spPr>
        </p:pic>
      </p:grpSp>
      <p:sp>
        <p:nvSpPr>
          <p:cNvPr id="5" name="Title 4">
            <a:extLst>
              <a:ext uri="{FF2B5EF4-FFF2-40B4-BE49-F238E27FC236}">
                <a16:creationId xmlns:a16="http://schemas.microsoft.com/office/drawing/2014/main" id="{7AA5EAE0-F564-4944-BB3E-67AA3DEB3BD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По-сложни вложени цикли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08347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За прекъсване на вложени цикли, използваме булеви </a:t>
            </a:r>
            <a:br>
              <a:rPr lang="bg-BG" dirty="0"/>
            </a:br>
            <a:r>
              <a:rPr lang="bg-BG" dirty="0"/>
              <a:t>променливи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Прекъсване на вложени цикли</a:t>
            </a:r>
            <a:endParaRPr lang="en-US" dirty="0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3163063" y="2357059"/>
            <a:ext cx="5865872" cy="371081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false;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for (int i = 0; i &lt; n; i++)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for (int j = 0; j &lt; n; j++)</a:t>
            </a:r>
            <a:br>
              <a:rPr lang="en-US" sz="2799" b="1" noProof="1">
                <a:latin typeface="Consolas" pitchFamily="49" charset="0"/>
                <a:cs typeface="Consolas" pitchFamily="49" charset="0"/>
              </a:rPr>
            </a:br>
            <a:r>
              <a:rPr lang="en-US" sz="2799" b="1" noProof="1">
                <a:latin typeface="Consolas" pitchFamily="49" charset="0"/>
                <a:cs typeface="Consolas" pitchFamily="49" charset="0"/>
              </a:rPr>
              <a:t>    if (condition){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    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= true;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  break;}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if 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flag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break;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AutoShape 7">
            <a:extLst>
              <a:ext uri="{FF2B5EF4-FFF2-40B4-BE49-F238E27FC236}">
                <a16:creationId xmlns:a16="http://schemas.microsoft.com/office/drawing/2014/main" id="{929BF09B-4041-4C74-A464-7AE82C9F35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3480" y="3763943"/>
            <a:ext cx="3455668" cy="1474002"/>
          </a:xfrm>
          <a:prstGeom prst="wedgeRoundRectCallout">
            <a:avLst>
              <a:gd name="adj1" fmla="val 55547"/>
              <a:gd name="adj2" fmla="val 38341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chemeClr val="bg2"/>
                </a:solidFill>
              </a:rPr>
              <a:t>Външният цикъл ще се прекъсне</a:t>
            </a:r>
            <a:r>
              <a:rPr lang="en-US" sz="2399" b="1" dirty="0">
                <a:solidFill>
                  <a:schemeClr val="bg2"/>
                </a:solidFill>
              </a:rPr>
              <a:t> </a:t>
            </a:r>
            <a:r>
              <a:rPr lang="bg-BG" sz="2399" b="1" dirty="0">
                <a:solidFill>
                  <a:schemeClr val="bg2"/>
                </a:solidFill>
              </a:rPr>
              <a:t>само ако стойността на </a:t>
            </a:r>
            <a:r>
              <a:rPr lang="en-US" sz="2399" b="1" dirty="0">
                <a:solidFill>
                  <a:schemeClr val="bg2"/>
                </a:solidFill>
              </a:rPr>
              <a:t>flag </a:t>
            </a:r>
            <a:r>
              <a:rPr lang="bg-BG" sz="2399" b="1" dirty="0">
                <a:solidFill>
                  <a:schemeClr val="bg2"/>
                </a:solidFill>
              </a:rPr>
              <a:t>бъде </a:t>
            </a:r>
            <a:r>
              <a:rPr lang="en-US" sz="2399" b="1" dirty="0">
                <a:solidFill>
                  <a:schemeClr val="bg2"/>
                </a:solidFill>
              </a:rPr>
              <a:t>true</a:t>
            </a:r>
            <a:r>
              <a:rPr lang="bg-BG" sz="2399" b="1" dirty="0">
                <a:solidFill>
                  <a:schemeClr val="bg2"/>
                </a:solidFill>
              </a:rPr>
              <a:t> 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C180B3F-3AC9-4749-988C-693F8FC51F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485784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 проверява </a:t>
            </a:r>
            <a:r>
              <a:rPr lang="bg-BG" sz="3599" b="1" dirty="0">
                <a:solidFill>
                  <a:schemeClr val="bg1"/>
                </a:solidFill>
              </a:rPr>
              <a:t>всички възможни </a:t>
            </a:r>
            <a:br>
              <a:rPr lang="bg-BG" sz="3599" dirty="0">
                <a:solidFill>
                  <a:schemeClr val="bg1"/>
                </a:solidFill>
              </a:rPr>
            </a:br>
            <a:r>
              <a:rPr lang="bg-BG" sz="3599" b="1" dirty="0">
                <a:solidFill>
                  <a:schemeClr val="bg1"/>
                </a:solidFill>
              </a:rPr>
              <a:t>комбинации</a:t>
            </a:r>
            <a:r>
              <a:rPr lang="bg-BG" sz="3599" dirty="0"/>
              <a:t> от двойка числа в даден интервал</a:t>
            </a:r>
            <a:endParaRPr lang="en-US" sz="3599" dirty="0"/>
          </a:p>
          <a:p>
            <a:pPr lvl="1"/>
            <a:r>
              <a:rPr lang="bg-BG" sz="3199" dirty="0"/>
              <a:t>Ако се намери комбинация, чийто </a:t>
            </a:r>
            <a:r>
              <a:rPr lang="bg-BG" sz="3199" b="1" dirty="0">
                <a:solidFill>
                  <a:schemeClr val="bg1"/>
                </a:solidFill>
              </a:rPr>
              <a:t>сбор</a:t>
            </a:r>
            <a:r>
              <a:rPr lang="bg-BG" sz="3199" dirty="0"/>
              <a:t> от числата е </a:t>
            </a:r>
            <a:r>
              <a:rPr lang="bg-BG" sz="3199" b="1" dirty="0">
                <a:solidFill>
                  <a:schemeClr val="bg1"/>
                </a:solidFill>
              </a:rPr>
              <a:t>равен</a:t>
            </a:r>
            <a:r>
              <a:rPr lang="bg-BG" sz="3199" dirty="0"/>
              <a:t> на </a:t>
            </a:r>
            <a:br>
              <a:rPr lang="bg-BG" sz="3199" dirty="0"/>
            </a:br>
            <a:r>
              <a:rPr lang="bg-BG" sz="3199" dirty="0"/>
              <a:t>дадено </a:t>
            </a:r>
            <a:r>
              <a:rPr lang="bg-BG" sz="3199" b="1" dirty="0">
                <a:solidFill>
                  <a:schemeClr val="bg1"/>
                </a:solidFill>
              </a:rPr>
              <a:t>магическо число </a:t>
            </a:r>
            <a:r>
              <a:rPr lang="bg-BG" sz="3199" dirty="0"/>
              <a:t>на изхода се </a:t>
            </a:r>
            <a:r>
              <a:rPr lang="bg-BG" sz="3199" b="1" dirty="0">
                <a:solidFill>
                  <a:schemeClr val="bg1"/>
                </a:solidFill>
              </a:rPr>
              <a:t>отпечатва съобщение</a:t>
            </a:r>
            <a:endParaRPr lang="en-US" sz="3199" b="1" dirty="0">
              <a:solidFill>
                <a:schemeClr val="bg1"/>
              </a:solidFill>
            </a:endParaRPr>
          </a:p>
          <a:p>
            <a:pPr lvl="2"/>
            <a:r>
              <a:rPr lang="bg-BG" sz="3199" dirty="0"/>
              <a:t>Програмата</a:t>
            </a:r>
            <a:r>
              <a:rPr lang="bg-BG" sz="3199" b="1" dirty="0">
                <a:solidFill>
                  <a:schemeClr val="bg1"/>
                </a:solidFill>
              </a:rPr>
              <a:t> приключва изпълнение</a:t>
            </a:r>
          </a:p>
          <a:p>
            <a:pPr lvl="1"/>
            <a:r>
              <a:rPr lang="bg-BG" sz="3199" dirty="0"/>
              <a:t>Ако </a:t>
            </a:r>
            <a:r>
              <a:rPr lang="bg-BG" sz="3199" b="1" dirty="0">
                <a:solidFill>
                  <a:schemeClr val="bg1"/>
                </a:solidFill>
              </a:rPr>
              <a:t>не се намери </a:t>
            </a:r>
            <a:r>
              <a:rPr lang="bg-BG" sz="3199" dirty="0"/>
              <a:t>нито една комбинация</a:t>
            </a:r>
            <a:r>
              <a:rPr lang="en-US" sz="3199" dirty="0"/>
              <a:t>,</a:t>
            </a:r>
            <a:r>
              <a:rPr lang="bg-BG" sz="3199" dirty="0"/>
              <a:t> се отпечатва </a:t>
            </a:r>
            <a:r>
              <a:rPr lang="bg-BG" sz="3199" b="1" dirty="0">
                <a:solidFill>
                  <a:schemeClr val="bg1"/>
                </a:solidFill>
              </a:rPr>
              <a:t>съобщение</a:t>
            </a:r>
            <a:r>
              <a:rPr lang="bg-BG" sz="3199" dirty="0"/>
              <a:t>, че не е намерено</a:t>
            </a:r>
            <a:endParaRPr lang="en-US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(1) </a:t>
            </a:r>
            <a:endParaRPr lang="bg-BG" dirty="0"/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12CC39D2-03C9-4B01-A3CD-A83376F061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635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199" dirty="0"/>
              <a:t>Прочита цяло число </a:t>
            </a:r>
            <a:r>
              <a:rPr lang="en-US" sz="3199" b="1" dirty="0">
                <a:solidFill>
                  <a:schemeClr val="bg1"/>
                </a:solidFill>
              </a:rPr>
              <a:t>n</a:t>
            </a:r>
          </a:p>
          <a:p>
            <a:pPr lvl="1"/>
            <a:r>
              <a:rPr lang="bg-BG" sz="3199" dirty="0"/>
              <a:t>Отпечатва четните степени на </a:t>
            </a:r>
            <a:r>
              <a:rPr lang="bg-BG" sz="3199" b="1" dirty="0"/>
              <a:t>2</a:t>
            </a:r>
            <a:r>
              <a:rPr lang="bg-BG" sz="3199" dirty="0"/>
              <a:t> до </a:t>
            </a:r>
            <a:r>
              <a:rPr lang="en-US" sz="3199" b="1" dirty="0"/>
              <a:t>2</a:t>
            </a:r>
            <a:r>
              <a:rPr lang="en-US" sz="3199" b="1" baseline="30000" dirty="0">
                <a:solidFill>
                  <a:schemeClr val="bg1"/>
                </a:solidFill>
              </a:rPr>
              <a:t>n</a:t>
            </a:r>
            <a:r>
              <a:rPr lang="bg-BG" sz="3199" dirty="0"/>
              <a:t>: 2</a:t>
            </a:r>
            <a:r>
              <a:rPr lang="bg-BG" sz="3199" baseline="30000" dirty="0"/>
              <a:t>0</a:t>
            </a:r>
            <a:r>
              <a:rPr lang="bg-BG" sz="3199" dirty="0"/>
              <a:t>, 2</a:t>
            </a:r>
            <a:r>
              <a:rPr lang="bg-BG" sz="3199" baseline="30000" dirty="0"/>
              <a:t>2</a:t>
            </a:r>
            <a:r>
              <a:rPr lang="bg-BG" sz="3199" dirty="0"/>
              <a:t>, 2</a:t>
            </a:r>
            <a:r>
              <a:rPr lang="bg-BG" sz="3199" baseline="30000" dirty="0"/>
              <a:t>4</a:t>
            </a:r>
            <a:r>
              <a:rPr lang="bg-BG" sz="3199" dirty="0"/>
              <a:t>, 2</a:t>
            </a:r>
            <a:r>
              <a:rPr lang="en-US" sz="3199" baseline="30000" dirty="0"/>
              <a:t>6</a:t>
            </a:r>
            <a:r>
              <a:rPr lang="bg-BG" sz="3199" dirty="0"/>
              <a:t>,</a:t>
            </a:r>
            <a:r>
              <a:rPr lang="bg-BG" sz="3199" baseline="30000" dirty="0"/>
              <a:t> </a:t>
            </a:r>
            <a:r>
              <a:rPr lang="bg-BG" sz="3199" dirty="0"/>
              <a:t>2</a:t>
            </a:r>
            <a:r>
              <a:rPr lang="bg-BG" sz="3199" baseline="30000" dirty="0"/>
              <a:t>8</a:t>
            </a:r>
            <a:r>
              <a:rPr lang="bg-BG" sz="3199" dirty="0"/>
              <a:t>, …, </a:t>
            </a:r>
            <a:r>
              <a:rPr lang="bg-BG" sz="3199" b="1" dirty="0"/>
              <a:t>2</a:t>
            </a:r>
            <a:r>
              <a:rPr lang="en-US" sz="3199" b="1" baseline="30000" dirty="0"/>
              <a:t>n</a:t>
            </a:r>
            <a:endParaRPr lang="bg-BG" sz="3199" b="1" dirty="0"/>
          </a:p>
          <a:p>
            <a:r>
              <a:rPr lang="bg-BG" sz="3599" dirty="0"/>
              <a:t>Примерен вход и изход: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условие</a:t>
            </a:r>
            <a:r>
              <a:rPr lang="en-US" dirty="0"/>
              <a:t> </a:t>
            </a:r>
          </a:p>
        </p:txBody>
      </p:sp>
      <p:sp>
        <p:nvSpPr>
          <p:cNvPr id="11" name="Rectangle 5"/>
          <p:cNvSpPr>
            <a:spLocks noChangeArrowheads="1"/>
          </p:cNvSpPr>
          <p:nvPr/>
        </p:nvSpPr>
        <p:spPr bwMode="auto">
          <a:xfrm>
            <a:off x="1144291" y="4190803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10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2" name="Стрелка надясно 11"/>
          <p:cNvSpPr/>
          <p:nvPr/>
        </p:nvSpPr>
        <p:spPr>
          <a:xfrm>
            <a:off x="2052738" y="4358895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3" name="Rectangle 5"/>
          <p:cNvSpPr>
            <a:spLocks noChangeArrowheads="1"/>
          </p:cNvSpPr>
          <p:nvPr/>
        </p:nvSpPr>
        <p:spPr bwMode="auto">
          <a:xfrm>
            <a:off x="2602187" y="4190802"/>
            <a:ext cx="4342269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 …, 1024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5"/>
          <p:cNvSpPr>
            <a:spLocks noChangeArrowheads="1"/>
          </p:cNvSpPr>
          <p:nvPr/>
        </p:nvSpPr>
        <p:spPr bwMode="auto">
          <a:xfrm>
            <a:off x="1144291" y="5400071"/>
            <a:ext cx="685621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7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Стрелка надясно 11"/>
          <p:cNvSpPr/>
          <p:nvPr/>
        </p:nvSpPr>
        <p:spPr>
          <a:xfrm>
            <a:off x="2052738" y="5568163"/>
            <a:ext cx="32662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0" name="Rectangle 5"/>
          <p:cNvSpPr>
            <a:spLocks noChangeArrowheads="1"/>
          </p:cNvSpPr>
          <p:nvPr/>
        </p:nvSpPr>
        <p:spPr bwMode="auto">
          <a:xfrm>
            <a:off x="2602187" y="5400070"/>
            <a:ext cx="3841383" cy="64090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199" b="1" noProof="1">
                <a:latin typeface="Consolas" pitchFamily="49" charset="0"/>
                <a:cs typeface="Consolas" pitchFamily="49" charset="0"/>
              </a:rPr>
              <a:t>1, 4, 16,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64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E7D7B028-4B91-4603-B62C-BB160B5C989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223046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3" grpId="0" animBg="1"/>
      <p:bldP spid="8" grpId="0" animBg="1"/>
      <p:bldP spid="9" grpId="0" animBg="1"/>
      <p:bldP spid="10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Примерен вход и изход:</a:t>
            </a:r>
          </a:p>
          <a:p>
            <a:endParaRPr lang="bg-BG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Сума от две числа – условие</a:t>
            </a:r>
            <a:r>
              <a:rPr lang="en-US" dirty="0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2415675" y="2349141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10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5</a:t>
            </a:r>
            <a:endParaRPr lang="en-US" sz="2399" b="1" dirty="0">
              <a:latin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3224835" y="4483341"/>
            <a:ext cx="358663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3865825" y="4366596"/>
            <a:ext cx="5910502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4 combinations - neither equals 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7" name="Rectangle 5"/>
          <p:cNvSpPr>
            <a:spLocks noChangeArrowheads="1"/>
          </p:cNvSpPr>
          <p:nvPr/>
        </p:nvSpPr>
        <p:spPr bwMode="auto">
          <a:xfrm>
            <a:off x="2415675" y="3923530"/>
            <a:ext cx="580621" cy="1389955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dirty="0">
                <a:latin typeface="Consolas" pitchFamily="49" charset="0"/>
              </a:rPr>
              <a:t>23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24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20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8" name="Стрелка надясно 10"/>
          <p:cNvSpPr/>
          <p:nvPr/>
        </p:nvSpPr>
        <p:spPr>
          <a:xfrm>
            <a:off x="3224835" y="2900112"/>
            <a:ext cx="376601" cy="28948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9" name="Rectangle 5"/>
          <p:cNvSpPr>
            <a:spLocks noChangeArrowheads="1"/>
          </p:cNvSpPr>
          <p:nvPr/>
        </p:nvSpPr>
        <p:spPr bwMode="auto">
          <a:xfrm>
            <a:off x="3865827" y="2783367"/>
            <a:ext cx="5910500" cy="50379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</a:rPr>
              <a:t>Combination N:4 (1 + 4 = 5)</a:t>
            </a:r>
            <a:endParaRPr lang="en-US" sz="2399" b="1" noProof="1">
              <a:latin typeface="Consolas" pitchFamily="49" charset="0"/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8FBDAAEF-C22C-4CD3-97F7-1E5CB0AEA6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080067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/>
              <a:t>Сума от две числа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507351" y="1296084"/>
            <a:ext cx="11177301" cy="4967514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startingNumber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finalNumber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magicNumber = int.Parse(Console.ReadLine());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int combinations = 0;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bool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false;</a:t>
            </a:r>
            <a:endParaRPr lang="bg-BG" sz="2200" b="1" dirty="0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for (int i = startingNumber; i &lt;= finalNumber; i++)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for (int j = startingNumber; j &lt;= finalNumber; </a:t>
            </a:r>
            <a:r>
              <a:rPr lang="en-US" sz="2200" b="1" dirty="0" err="1">
                <a:latin typeface="Consolas" pitchFamily="49" charset="0"/>
                <a:cs typeface="Consolas" pitchFamily="49" charset="0"/>
              </a:rPr>
              <a:t>j++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combinations++;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if (i + j == magicNumber) 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Console.WriteLine($"Combination N:{combinations} ({i} + {j} 		   = {magicNumber})");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 = true;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    break;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if (</a:t>
            </a:r>
            <a:r>
              <a:rPr lang="en-US" sz="2200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isFound</a:t>
            </a:r>
            <a:r>
              <a:rPr lang="en-US" sz="2200" b="1" dirty="0">
                <a:latin typeface="Consolas" pitchFamily="49" charset="0"/>
                <a:cs typeface="Consolas" pitchFamily="49" charset="0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sz="2200" b="1" dirty="0">
                <a:latin typeface="Consolas" pitchFamily="49" charset="0"/>
                <a:cs typeface="Consolas" pitchFamily="49" charset="0"/>
              </a:rPr>
              <a:t>        break;</a:t>
            </a:r>
            <a:endParaRPr lang="bg-BG" sz="2200" b="1" noProof="1">
              <a:latin typeface="Consolas" pitchFamily="49" charset="0"/>
              <a:cs typeface="Consolas" pitchFamily="49" charset="0"/>
            </a:endParaRPr>
          </a:p>
          <a:p>
            <a:pPr>
              <a:lnSpc>
                <a:spcPct val="90000"/>
              </a:lnSpc>
            </a:pPr>
            <a:r>
              <a:rPr lang="bg-BG" sz="2200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Довършете логиката</a:t>
            </a:r>
            <a:endParaRPr lang="en-US" sz="2200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131743" y="5257196"/>
            <a:ext cx="2268024" cy="60944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F530B2F-37CC-42C5-B8AF-FBB62B35F7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3827" y="5041464"/>
            <a:ext cx="3199567" cy="104747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1999" b="1" dirty="0">
                <a:solidFill>
                  <a:schemeClr val="bg2"/>
                </a:solidFill>
              </a:rPr>
              <a:t>Ако намерим комбинация, прекъсваме вътрешния цикъл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73D53FA9-6A42-4DCE-9DC1-F37411EBF0A4}"/>
              </a:ext>
            </a:extLst>
          </p:cNvPr>
          <p:cNvSpPr/>
          <p:nvPr/>
        </p:nvSpPr>
        <p:spPr>
          <a:xfrm>
            <a:off x="507351" y="6401621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https://judge.softuni.bg/Contests/Practice/Index/3157#23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F22E9E15-ED91-43B6-AE9A-34F0E17645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4741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199" dirty="0"/>
              <a:t>Напишете програма, която извежда номерата на </a:t>
            </a:r>
            <a:r>
              <a:rPr lang="bg-BG" sz="3199" b="1" dirty="0">
                <a:solidFill>
                  <a:schemeClr val="bg1"/>
                </a:solidFill>
              </a:rPr>
              <a:t>стаите в една сграда</a:t>
            </a:r>
            <a:r>
              <a:rPr lang="bg-BG" sz="3199" dirty="0"/>
              <a:t> (в низходящ ред)</a:t>
            </a:r>
            <a:endParaRPr lang="en-US" sz="3199" dirty="0"/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четен</a:t>
            </a:r>
            <a:r>
              <a:rPr lang="en-US" sz="2999" dirty="0"/>
              <a:t> </a:t>
            </a:r>
            <a:r>
              <a:rPr lang="bg-BG" sz="2999" dirty="0"/>
              <a:t>етаж има само </a:t>
            </a:r>
            <a:r>
              <a:rPr lang="bg-BG" sz="2999" b="1" dirty="0">
                <a:solidFill>
                  <a:schemeClr val="bg1"/>
                </a:solidFill>
              </a:rPr>
              <a:t>офиси</a:t>
            </a:r>
          </a:p>
          <a:p>
            <a:pPr lvl="1"/>
            <a:r>
              <a:rPr lang="bg-BG" sz="2999" dirty="0"/>
              <a:t>На всеки </a:t>
            </a:r>
            <a:r>
              <a:rPr lang="bg-BG" sz="2999" b="1" dirty="0">
                <a:solidFill>
                  <a:schemeClr val="bg1"/>
                </a:solidFill>
              </a:rPr>
              <a:t>нечетен</a:t>
            </a:r>
            <a:r>
              <a:rPr lang="bg-BG" sz="2999" dirty="0"/>
              <a:t> етаж има само </a:t>
            </a:r>
            <a:r>
              <a:rPr lang="bg-BG" sz="2999" b="1" dirty="0">
                <a:solidFill>
                  <a:schemeClr val="bg1"/>
                </a:solidFill>
              </a:rPr>
              <a:t>апартаменти</a:t>
            </a:r>
          </a:p>
          <a:p>
            <a:r>
              <a:rPr lang="bg-BG" sz="3199" dirty="0"/>
              <a:t>Етажите се означават по следния начин</a:t>
            </a:r>
            <a:r>
              <a:rPr lang="en-US" sz="3199" dirty="0"/>
              <a:t>:</a:t>
            </a:r>
            <a:endParaRPr lang="bg-BG" sz="3199" dirty="0"/>
          </a:p>
          <a:p>
            <a:pPr lvl="1"/>
            <a:r>
              <a:rPr lang="bg-BG" sz="2999" dirty="0"/>
              <a:t>Апартаменти: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А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апартамента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Офиси: </a:t>
            </a:r>
            <a:r>
              <a:rPr lang="en-US" sz="2999" dirty="0"/>
              <a:t>"</a:t>
            </a:r>
            <a:r>
              <a:rPr lang="bg-BG" sz="2999" b="1" dirty="0">
                <a:solidFill>
                  <a:schemeClr val="bg1"/>
                </a:solidFill>
              </a:rPr>
              <a:t>О</a:t>
            </a:r>
            <a:r>
              <a:rPr lang="en-US" sz="2999" dirty="0"/>
              <a:t>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етажа</a:t>
            </a:r>
            <a:r>
              <a:rPr lang="en-US" sz="2999" dirty="0"/>
              <a:t>}{</a:t>
            </a:r>
            <a:r>
              <a:rPr lang="bg-BG" sz="2999" dirty="0"/>
              <a:t>номер на </a:t>
            </a:r>
            <a:r>
              <a:rPr lang="bg-BG" sz="2999" b="1" dirty="0">
                <a:solidFill>
                  <a:schemeClr val="bg1"/>
                </a:solidFill>
              </a:rPr>
              <a:t>офиса</a:t>
            </a:r>
            <a:r>
              <a:rPr lang="en-US" sz="2999" dirty="0"/>
              <a:t>}"</a:t>
            </a:r>
            <a:endParaRPr lang="bg-BG" sz="2999" dirty="0"/>
          </a:p>
          <a:p>
            <a:pPr lvl="1"/>
            <a:r>
              <a:rPr lang="bg-BG" sz="2999" dirty="0"/>
              <a:t>Номерата им винаги започват с </a:t>
            </a:r>
            <a:r>
              <a:rPr lang="bg-BG" sz="2999" b="1" dirty="0">
                <a:solidFill>
                  <a:schemeClr val="bg1"/>
                </a:solidFill>
              </a:rPr>
              <a:t>0</a:t>
            </a:r>
          </a:p>
          <a:p>
            <a:endParaRPr lang="bg-BG" sz="31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Сграда – условие</a:t>
            </a:r>
            <a:r>
              <a:rPr lang="en-US" dirty="0"/>
              <a:t> (1) </a:t>
            </a:r>
            <a:endParaRPr lang="bg-BG" dirty="0"/>
          </a:p>
        </p:txBody>
      </p:sp>
      <p:pic>
        <p:nvPicPr>
          <p:cNvPr id="1028" name="Picture 4" descr="Ð ÐµÐ·ÑÐ»ÑÐ°Ñ Ñ Ð¸Ð·Ð¾Ð±ÑÐ°Ð¶ÐµÐ½Ð¸Ðµ Ð·Ð° building no backgroun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817" y="3002243"/>
            <a:ext cx="2316597" cy="35039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Slide Number">
            <a:extLst>
              <a:ext uri="{FF2B5EF4-FFF2-40B4-BE49-F238E27FC236}">
                <a16:creationId xmlns:a16="http://schemas.microsoft.com/office/drawing/2014/main" id="{D6A47DD3-69C6-4AB3-9D04-36C4E67453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366378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799" dirty="0"/>
              <a:t>На последният етаж винаги има големи апартаменти</a:t>
            </a:r>
          </a:p>
          <a:p>
            <a:pPr lvl="1"/>
            <a:r>
              <a:rPr lang="bg-BG" sz="2599" dirty="0"/>
              <a:t>Те се означават с </a:t>
            </a:r>
            <a:r>
              <a:rPr lang="en-US" sz="2599" dirty="0"/>
              <a:t>'</a:t>
            </a:r>
            <a:r>
              <a:rPr lang="en-US" sz="2599" b="1" dirty="0">
                <a:solidFill>
                  <a:schemeClr val="bg1"/>
                </a:solidFill>
              </a:rPr>
              <a:t>L</a:t>
            </a:r>
            <a:r>
              <a:rPr lang="en-US" sz="2599" dirty="0"/>
              <a:t>', </a:t>
            </a:r>
            <a:r>
              <a:rPr lang="bg-BG" sz="2599" dirty="0"/>
              <a:t>вместо с '</a:t>
            </a:r>
            <a:r>
              <a:rPr lang="bg-BG" sz="2599" b="1" dirty="0">
                <a:solidFill>
                  <a:schemeClr val="bg1"/>
                </a:solidFill>
              </a:rPr>
              <a:t>А</a:t>
            </a:r>
            <a:r>
              <a:rPr lang="bg-BG" sz="2599" dirty="0"/>
              <a:t>'</a:t>
            </a:r>
          </a:p>
          <a:p>
            <a:r>
              <a:rPr lang="bg-BG" sz="2799" dirty="0"/>
              <a:t>Ако има само един етаж, то има само </a:t>
            </a:r>
            <a:r>
              <a:rPr lang="bg-BG" sz="2799" b="1" dirty="0">
                <a:solidFill>
                  <a:schemeClr val="bg1"/>
                </a:solidFill>
              </a:rPr>
              <a:t>големи апартаменти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Входът се състои от </a:t>
            </a:r>
            <a:r>
              <a:rPr lang="bg-BG" sz="2799" b="1" dirty="0">
                <a:solidFill>
                  <a:schemeClr val="bg1"/>
                </a:solidFill>
              </a:rPr>
              <a:t>броя на етажите </a:t>
            </a:r>
            <a:r>
              <a:rPr lang="bg-BG" sz="2799" dirty="0"/>
              <a:t>и </a:t>
            </a:r>
            <a:r>
              <a:rPr lang="bg-BG" sz="2799" b="1" dirty="0">
                <a:solidFill>
                  <a:schemeClr val="bg1"/>
                </a:solidFill>
              </a:rPr>
              <a:t>броя на стаите </a:t>
            </a:r>
            <a:r>
              <a:rPr lang="bg-BG" sz="2799" dirty="0"/>
              <a:t>на един </a:t>
            </a:r>
            <a:r>
              <a:rPr lang="bg-BG" sz="2799" b="1" dirty="0">
                <a:solidFill>
                  <a:schemeClr val="bg1"/>
                </a:solidFill>
              </a:rPr>
              <a:t>етаж</a:t>
            </a:r>
            <a:endParaRPr lang="en-US" sz="2799" b="1" dirty="0">
              <a:solidFill>
                <a:schemeClr val="bg1"/>
              </a:solidFill>
            </a:endParaRPr>
          </a:p>
          <a:p>
            <a:r>
              <a:rPr lang="bg-BG" sz="2799" dirty="0"/>
              <a:t>Примерен вход и изход:</a:t>
            </a:r>
          </a:p>
          <a:p>
            <a:endParaRPr lang="bg-BG" sz="2799" dirty="0"/>
          </a:p>
          <a:p>
            <a:endParaRPr lang="bg-BG" sz="2799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Сграда – условие</a:t>
            </a:r>
            <a:r>
              <a:rPr lang="en-US"/>
              <a:t> (2) </a:t>
            </a:r>
            <a:endParaRPr lang="bg-BG" dirty="0"/>
          </a:p>
        </p:txBody>
      </p:sp>
      <p:sp>
        <p:nvSpPr>
          <p:cNvPr id="12" name="Rectangle 5"/>
          <p:cNvSpPr>
            <a:spLocks noChangeArrowheads="1"/>
          </p:cNvSpPr>
          <p:nvPr/>
        </p:nvSpPr>
        <p:spPr bwMode="auto">
          <a:xfrm>
            <a:off x="695401" y="4848394"/>
            <a:ext cx="679487" cy="953851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6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itchFamily="49" charset="0"/>
                <a:cs typeface="Consolas" pitchFamily="49" charset="0"/>
              </a:rPr>
              <a:t>4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3" name="Стрелка надясно 10"/>
          <p:cNvSpPr/>
          <p:nvPr/>
        </p:nvSpPr>
        <p:spPr>
          <a:xfrm>
            <a:off x="7482730" y="5242396"/>
            <a:ext cx="358663" cy="30472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Rectangle 5"/>
          <p:cNvSpPr>
            <a:spLocks noChangeArrowheads="1"/>
          </p:cNvSpPr>
          <p:nvPr/>
        </p:nvSpPr>
        <p:spPr bwMode="auto">
          <a:xfrm>
            <a:off x="8074765" y="4476494"/>
            <a:ext cx="3351926" cy="1569148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L40 L41 L42 L43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A30 A31 A32 A33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O20 O21 O22 O23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itchFamily="49" charset="0"/>
                <a:cs typeface="Consolas" pitchFamily="49" charset="0"/>
              </a:rPr>
              <a:t>A10 A11 A12 A13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637084" y="4149081"/>
            <a:ext cx="5529625" cy="2307555"/>
            <a:chOff x="2850034" y="4300647"/>
            <a:chExt cx="5515680" cy="2308156"/>
          </a:xfrm>
        </p:grpSpPr>
        <p:sp>
          <p:nvSpPr>
            <p:cNvPr id="17" name="Rectangle 5"/>
            <p:cNvSpPr>
              <a:spLocks noChangeArrowheads="1"/>
            </p:cNvSpPr>
            <p:nvPr/>
          </p:nvSpPr>
          <p:spPr bwMode="auto">
            <a:xfrm>
              <a:off x="7703219" y="5000140"/>
              <a:ext cx="662495" cy="95409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799" b="1" noProof="1">
                  <a:latin typeface="Consolas" pitchFamily="49" charset="0"/>
                  <a:cs typeface="Consolas" pitchFamily="49" charset="0"/>
                </a:rPr>
                <a:t>4</a:t>
              </a:r>
              <a:endParaRPr lang="en-US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Стрелка надясно 10"/>
            <p:cNvSpPr/>
            <p:nvPr/>
          </p:nvSpPr>
          <p:spPr>
            <a:xfrm>
              <a:off x="2850034" y="5392505"/>
              <a:ext cx="375651" cy="3048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  <p:sp>
          <p:nvSpPr>
            <p:cNvPr id="19" name="Rectangle 5"/>
            <p:cNvSpPr>
              <a:spLocks noChangeArrowheads="1"/>
            </p:cNvSpPr>
            <p:nvPr/>
          </p:nvSpPr>
          <p:spPr bwMode="auto">
            <a:xfrm>
              <a:off x="3458470" y="4300647"/>
              <a:ext cx="3352799" cy="230815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L60 L61 L62 L63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A50 A51 A52 A53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O40 O41 O42 O43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A30 A31 A32 A33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O20 O21 O22 O23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bg-BG" sz="2399" b="1" dirty="0">
                  <a:latin typeface="Consolas" pitchFamily="49" charset="0"/>
                  <a:cs typeface="Consolas" pitchFamily="49" charset="0"/>
                </a:rPr>
                <a:t>A10 A11 A12 A13</a:t>
              </a:r>
              <a:endParaRPr lang="en-US" sz="23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95390B2-0ECA-4DE0-9584-5902A97C2D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109065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/>
              <a:t>Сграда – решение</a:t>
            </a:r>
            <a:endParaRPr lang="bg-BG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1372831" y="1398429"/>
            <a:ext cx="7790063" cy="4891980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399" b="1" noProof="1">
                <a:latin typeface="Consolas" pitchFamily="49" charset="0"/>
                <a:cs typeface="Consolas" pitchFamily="49" charset="0"/>
              </a:rPr>
              <a:t>int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 floors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int rooms =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int.Parse(Console.ReadLine());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i =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floors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i &gt;= 1; i--)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for (int j = 0; j &lt; </a:t>
            </a:r>
            <a:r>
              <a:rPr lang="en-US" sz="23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rooms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; j++)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{</a:t>
            </a: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if (i == floors) </a:t>
            </a:r>
            <a:endParaRPr lang="bg-BG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(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$</a:t>
            </a:r>
            <a:r>
              <a:rPr lang="en-US" sz="2399" b="1" dirty="0">
                <a:latin typeface="Consolas" pitchFamily="49" charset="0"/>
                <a:cs typeface="Consolas" pitchFamily="49" charset="0"/>
              </a:rPr>
              <a:t>"L{i}{j} ");</a:t>
            </a:r>
            <a:r>
              <a:rPr lang="bg-BG" sz="2399" b="1" dirty="0"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bg-BG" sz="2399" b="1" dirty="0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TODO: </a:t>
            </a: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отпечатайте в зависимост от</a:t>
            </a:r>
            <a:b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</a:br>
            <a:r>
              <a:rPr lang="bg-BG" sz="2399" b="1" dirty="0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   номера на етажа</a:t>
            </a:r>
            <a:endParaRPr lang="en-US" sz="2399" b="1" dirty="0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  }</a:t>
            </a:r>
          </a:p>
          <a:p>
            <a:r>
              <a:rPr lang="en-US" sz="2399" b="1" dirty="0">
                <a:latin typeface="Consolas" pitchFamily="49" charset="0"/>
                <a:cs typeface="Consolas" pitchFamily="49" charset="0"/>
              </a:rPr>
              <a:t>  </a:t>
            </a:r>
            <a:r>
              <a:rPr lang="pt-BR" sz="2399" b="1" noProof="1">
                <a:latin typeface="Consolas" pitchFamily="49" charset="0"/>
                <a:cs typeface="Consolas" pitchFamily="49" charset="0"/>
              </a:rPr>
              <a:t>Console.WriteLine();</a:t>
            </a:r>
            <a:endParaRPr lang="en-US" sz="2399" b="1" dirty="0">
              <a:latin typeface="Consolas" pitchFamily="49" charset="0"/>
              <a:cs typeface="Consolas" pitchFamily="49" charset="0"/>
            </a:endParaRPr>
          </a:p>
          <a:p>
            <a:r>
              <a:rPr lang="bg-BG" sz="2399" b="1" dirty="0">
                <a:latin typeface="Consolas" pitchFamily="49" charset="0"/>
                <a:cs typeface="Consolas" pitchFamily="49" charset="0"/>
              </a:rPr>
              <a:t>}</a:t>
            </a:r>
            <a:endParaRPr lang="en-US" sz="23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A19267-E3CB-4A8E-9FC9-4B9A91BCE59A}"/>
              </a:ext>
            </a:extLst>
          </p:cNvPr>
          <p:cNvSpPr/>
          <p:nvPr/>
        </p:nvSpPr>
        <p:spPr>
          <a:xfrm>
            <a:off x="1753732" y="2829082"/>
            <a:ext cx="7296587" cy="2285405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auto">
          <a:xfrm>
            <a:off x="8783516" y="2375887"/>
            <a:ext cx="3199567" cy="1199837"/>
          </a:xfrm>
          <a:prstGeom prst="wedgeRoundRectCallout">
            <a:avLst>
              <a:gd name="adj1" fmla="val -58089"/>
              <a:gd name="adj2" fmla="val -9943"/>
              <a:gd name="adj3" fmla="val 16667"/>
            </a:avLst>
          </a:prstGeom>
          <a:solidFill>
            <a:schemeClr val="tx1">
              <a:alpha val="95000"/>
            </a:schemeClr>
          </a:solidFill>
          <a:ln w="19050">
            <a:solidFill>
              <a:schemeClr val="tx1"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799" b="1" dirty="0">
                <a:solidFill>
                  <a:schemeClr val="bg2"/>
                </a:solidFill>
              </a:rPr>
              <a:t>Вложеният цикъл итерира стаите</a:t>
            </a:r>
          </a:p>
        </p:txBody>
      </p:sp>
      <p:sp>
        <p:nvSpPr>
          <p:cNvPr id="11" name="Rectangle 6">
            <a:extLst>
              <a:ext uri="{FF2B5EF4-FFF2-40B4-BE49-F238E27FC236}">
                <a16:creationId xmlns:a16="http://schemas.microsoft.com/office/drawing/2014/main" id="{03B8D1E9-6714-4246-8B39-3AE584357A1C}"/>
              </a:ext>
            </a:extLst>
          </p:cNvPr>
          <p:cNvSpPr/>
          <p:nvPr/>
        </p:nvSpPr>
        <p:spPr>
          <a:xfrm>
            <a:off x="586217" y="6402077"/>
            <a:ext cx="11177301" cy="43077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2199" dirty="0"/>
              <a:t>Тествайте</a:t>
            </a:r>
            <a:r>
              <a:rPr lang="bg-BG" sz="2199" dirty="0">
                <a:solidFill>
                  <a:prstClr val="white"/>
                </a:solidFill>
              </a:rPr>
              <a:t> </a:t>
            </a:r>
            <a:r>
              <a:rPr lang="bg-BG" sz="2199" dirty="0"/>
              <a:t>решението си в </a:t>
            </a:r>
            <a:r>
              <a:rPr lang="en-US" sz="2199" dirty="0"/>
              <a:t>Judge: </a:t>
            </a:r>
            <a:r>
              <a:rPr lang="en-US" sz="2199" dirty="0">
                <a:hlinkClick r:id="rId2"/>
              </a:rPr>
              <a:t>https://judge.softuni.bg/Contests/Practice/Index/3157#25</a:t>
            </a:r>
            <a:endParaRPr lang="en-US" sz="21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98FF141A-9401-42B3-929D-921103B5A5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50776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04342" y="1298394"/>
            <a:ext cx="11583316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940606" y="1543222"/>
            <a:ext cx="10798054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for-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текст</a:t>
            </a: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Работа с по-сложни </a:t>
            </a:r>
            <a:r>
              <a:rPr lang="en-US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while-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цикли</a:t>
            </a:r>
            <a:endParaRPr lang="en-US" sz="3600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456428" indent="-456428" latinLnBrk="0">
              <a:lnSpc>
                <a:spcPct val="100000"/>
              </a:lnSpc>
            </a:pPr>
            <a:r>
              <a:rPr lang="bg-BG" sz="3600" dirty="0">
                <a:solidFill>
                  <a:schemeClr val="bg2"/>
                </a:solidFill>
              </a:rPr>
              <a:t>Работа с по-сложни</a:t>
            </a:r>
            <a:r>
              <a:rPr lang="en-US" sz="36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6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вложени цикли</a:t>
            </a:r>
            <a:r>
              <a:rPr lang="bg-BG" sz="3600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  </a:t>
            </a:r>
            <a:endParaRPr lang="bg-BG" sz="3600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6428" indent="-456428" latinLnBrk="0">
              <a:lnSpc>
                <a:spcPct val="100000"/>
              </a:lnSpc>
            </a:pPr>
            <a:endParaRPr lang="bg-BG" sz="3600" dirty="0">
              <a:solidFill>
                <a:schemeClr val="bg2"/>
              </a:solidFill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F43B3AAD-7217-489F-94C1-8EAF2B14E0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21088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487624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42BD778-7E1C-4467-A38A-AF8A2C49F15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749316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D4EC08E1-B99A-4A53-9AA7-62823CF1EB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632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1487101" y="1490021"/>
            <a:ext cx="9333900" cy="4185826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  <a:endParaRPr lang="bg-BG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int num = 1;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for (int i = 0; i &lt;= n; i += 2)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 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Console.WriteLine(num);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  num = num * 2 * 2;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t-BR" sz="3199" b="1" noProof="1">
                <a:latin typeface="Consolas" pitchFamily="49" charset="0"/>
                <a:cs typeface="Consolas" pitchFamily="49" charset="0"/>
              </a:rPr>
              <a:t>}</a:t>
            </a:r>
            <a:endParaRPr lang="en-US" sz="3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7"/>
          <p:cNvSpPr/>
          <p:nvPr/>
        </p:nvSpPr>
        <p:spPr>
          <a:xfrm flipV="1">
            <a:off x="6933984" y="2770804"/>
            <a:ext cx="1388405" cy="457081"/>
          </a:xfrm>
          <a:prstGeom prst="rect">
            <a:avLst/>
          </a:prstGeom>
          <a:noFill/>
          <a:ln w="508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>
              <a:solidFill>
                <a:schemeClr val="bg1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Четни степени на 2 – решение</a:t>
            </a:r>
            <a:r>
              <a:rPr lang="en-US" dirty="0"/>
              <a:t> </a:t>
            </a:r>
          </a:p>
        </p:txBody>
      </p:sp>
      <p:sp>
        <p:nvSpPr>
          <p:cNvPr id="10" name="AutoShape 7"/>
          <p:cNvSpPr>
            <a:spLocks noChangeArrowheads="1"/>
          </p:cNvSpPr>
          <p:nvPr/>
        </p:nvSpPr>
        <p:spPr bwMode="auto">
          <a:xfrm>
            <a:off x="8533765" y="3400353"/>
            <a:ext cx="2133044" cy="942811"/>
          </a:xfrm>
          <a:prstGeom prst="wedgeRoundRectCallout">
            <a:avLst>
              <a:gd name="adj1" fmla="val -70708"/>
              <a:gd name="adj2" fmla="val -49354"/>
              <a:gd name="adj3" fmla="val 16667"/>
            </a:avLst>
          </a:prstGeom>
          <a:solidFill>
            <a:srgbClr val="2E6770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Ползваме стъпка 2</a:t>
            </a:r>
          </a:p>
        </p:txBody>
      </p:sp>
      <p:sp>
        <p:nvSpPr>
          <p:cNvPr id="12" name="Rectangle 6">
            <a:extLst>
              <a:ext uri="{FF2B5EF4-FFF2-40B4-BE49-F238E27FC236}">
                <a16:creationId xmlns:a16="http://schemas.microsoft.com/office/drawing/2014/main" id="{2EB3D24B-93FF-4053-8311-23A82731B5D6}"/>
              </a:ext>
            </a:extLst>
          </p:cNvPr>
          <p:cNvSpPr/>
          <p:nvPr/>
        </p:nvSpPr>
        <p:spPr>
          <a:xfrm>
            <a:off x="1001271" y="6339646"/>
            <a:ext cx="10305559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2"/>
              </a:rPr>
              <a:t>https://judge.softuni.bg/Contests/Practice/Index/3157#3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A382F006-DF6C-4092-8836-213B62FAF7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39007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/>
            <a:r>
              <a:rPr lang="bg-BG" sz="3599" dirty="0"/>
              <a:t>Напишете програма, която:</a:t>
            </a:r>
          </a:p>
          <a:p>
            <a:pPr lvl="1">
              <a:spcBef>
                <a:spcPts val="100"/>
              </a:spcBef>
              <a:spcAft>
                <a:spcPts val="100"/>
              </a:spcAft>
            </a:pPr>
            <a:r>
              <a:rPr lang="bg-BG" sz="3199" dirty="0"/>
              <a:t>Чете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n</a:t>
            </a:r>
            <a:r>
              <a:rPr lang="en-US" sz="3199" dirty="0"/>
              <a:t> </a:t>
            </a:r>
            <a:r>
              <a:rPr lang="bg-BG" sz="3199" dirty="0"/>
              <a:t>на брой цели числа</a:t>
            </a:r>
            <a:endParaRPr lang="en-US" sz="3199" dirty="0"/>
          </a:p>
          <a:p>
            <a:pPr lvl="1" latinLnBrk="0"/>
            <a:r>
              <a:rPr lang="bg-BG" sz="3199" dirty="0"/>
              <a:t>Принтира най-голямото и най-малкото</a:t>
            </a:r>
            <a:r>
              <a:rPr lang="en-US" sz="3199" dirty="0"/>
              <a:t> </a:t>
            </a:r>
            <a:r>
              <a:rPr lang="bg-BG" sz="3199" dirty="0"/>
              <a:t>число</a:t>
            </a:r>
            <a:endParaRPr lang="en-US" sz="3199" dirty="0"/>
          </a:p>
          <a:p>
            <a:r>
              <a:rPr lang="bg-BG" sz="3599" dirty="0">
                <a:latin typeface="Calibri" panose="020F0502020204030204" pitchFamily="34" charset="0"/>
                <a:cs typeface="Calibri" panose="020F0502020204030204" pitchFamily="34" charset="0"/>
              </a:rPr>
              <a:t>Примерен вход и изход:</a:t>
            </a:r>
            <a:endParaRPr lang="en-US" sz="3599" b="1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lvl="1" latinLnBrk="0"/>
            <a:endParaRPr lang="bg-BG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условие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6168008" y="3925521"/>
            <a:ext cx="4673726" cy="2341890"/>
            <a:chOff x="1392116" y="4460400"/>
            <a:chExt cx="4674943" cy="229160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92116" y="4460400"/>
              <a:ext cx="1425695" cy="2291605"/>
              <a:chOff x="1392116" y="4460400"/>
              <a:chExt cx="1425695" cy="2291605"/>
            </a:xfrm>
          </p:grpSpPr>
          <p:sp>
            <p:nvSpPr>
              <p:cNvPr id="18" name="Rectangle 9"/>
              <p:cNvSpPr>
                <a:spLocks noChangeArrowheads="1"/>
              </p:cNvSpPr>
              <p:nvPr/>
            </p:nvSpPr>
            <p:spPr bwMode="auto">
              <a:xfrm>
                <a:off x="1392116" y="4460400"/>
                <a:ext cx="914399" cy="2291605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endParaRPr lang="en-GB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15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350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</a:t>
                </a:r>
              </a:p>
              <a:p>
                <a:endParaRPr lang="en-US" sz="1799" b="1" noProof="1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Consolas" pitchFamily="49" charset="0"/>
                  <a:cs typeface="Consolas" pitchFamily="49" charset="0"/>
                </a:endParaRPr>
              </a:p>
            </p:txBody>
          </p:sp>
          <p:sp>
            <p:nvSpPr>
              <p:cNvPr id="20" name="Right Arrow 11"/>
              <p:cNvSpPr/>
              <p:nvPr/>
            </p:nvSpPr>
            <p:spPr>
              <a:xfrm>
                <a:off x="2479790" y="5507243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22" name="Rectangle 10"/>
            <p:cNvSpPr>
              <a:spLocks noChangeArrowheads="1"/>
            </p:cNvSpPr>
            <p:nvPr/>
          </p:nvSpPr>
          <p:spPr bwMode="auto">
            <a:xfrm>
              <a:off x="2991086" y="5233860"/>
              <a:ext cx="3075973" cy="851566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350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1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BBB7AD2D-4440-4380-8428-3460FBB4C15C}"/>
              </a:ext>
            </a:extLst>
          </p:cNvPr>
          <p:cNvGrpSpPr/>
          <p:nvPr/>
        </p:nvGrpSpPr>
        <p:grpSpPr>
          <a:xfrm>
            <a:off x="922046" y="3925522"/>
            <a:ext cx="4688730" cy="2341889"/>
            <a:chOff x="1336588" y="4211855"/>
            <a:chExt cx="4689951" cy="2342499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65263D7-30E8-4632-A53A-1912A0331D8E}"/>
                </a:ext>
              </a:extLst>
            </p:cNvPr>
            <p:cNvGrpSpPr/>
            <p:nvPr/>
          </p:nvGrpSpPr>
          <p:grpSpPr>
            <a:xfrm>
              <a:off x="1336588" y="4211855"/>
              <a:ext cx="1470172" cy="2342499"/>
              <a:chOff x="1336588" y="4211855"/>
              <a:chExt cx="1470172" cy="2342499"/>
            </a:xfrm>
          </p:grpSpPr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1336588" y="4211855"/>
                <a:ext cx="914399" cy="2342499"/>
              </a:xfrm>
              <a:prstGeom prst="rect">
                <a:avLst/>
              </a:prstGeom>
              <a:solidFill>
                <a:schemeClr val="accent5">
                  <a:lumMod val="60000"/>
                  <a:lumOff val="40000"/>
                  <a:alpha val="20000"/>
                </a:schemeClr>
              </a:solidFill>
              <a:ln w="12700">
                <a:solidFill>
                  <a:schemeClr val="accent5">
                    <a:lumMod val="60000"/>
                    <a:lumOff val="40000"/>
                  </a:schemeClr>
                </a:solidFill>
              </a:ln>
            </p:spPr>
            <p:txBody>
              <a:bodyPr wrap="square" anchor="ctr">
                <a:noAutofit/>
              </a:bodyPr>
              <a:lstStyle/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</a:t>
                </a: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10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20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304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0</a:t>
                </a:r>
                <a:endParaRPr lang="bg-BG" sz="2599" b="1" dirty="0">
                  <a:latin typeface="Consolas" pitchFamily="49" charset="0"/>
                  <a:cs typeface="Consolas" pitchFamily="49" charset="0"/>
                </a:endParaRPr>
              </a:p>
              <a:p>
                <a:r>
                  <a:rPr lang="en-GB" sz="2599" b="1" dirty="0">
                    <a:latin typeface="Consolas" pitchFamily="49" charset="0"/>
                    <a:cs typeface="Consolas" pitchFamily="49" charset="0"/>
                  </a:rPr>
                  <a:t>50</a:t>
                </a:r>
              </a:p>
            </p:txBody>
          </p:sp>
          <p:sp>
            <p:nvSpPr>
              <p:cNvPr id="14" name="Right Arrow 11"/>
              <p:cNvSpPr/>
              <p:nvPr/>
            </p:nvSpPr>
            <p:spPr>
              <a:xfrm>
                <a:off x="2468739" y="5230704"/>
                <a:ext cx="338021" cy="30480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sz="2799" dirty="0"/>
              </a:p>
            </p:txBody>
          </p:sp>
        </p:grpSp>
        <p:sp>
          <p:nvSpPr>
            <p:cNvPr id="12" name="Rectangle 10"/>
            <p:cNvSpPr>
              <a:spLocks noChangeArrowheads="1"/>
            </p:cNvSpPr>
            <p:nvPr/>
          </p:nvSpPr>
          <p:spPr bwMode="auto">
            <a:xfrm>
              <a:off x="2991087" y="5002493"/>
              <a:ext cx="3035452" cy="870479"/>
            </a:xfrm>
            <a:prstGeom prst="rect">
              <a:avLst/>
            </a:prstGeom>
            <a:solidFill>
              <a:schemeClr val="accent5">
                <a:lumMod val="60000"/>
                <a:lumOff val="4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Max number: 304</a:t>
              </a:r>
              <a:endParaRPr lang="bg-BG" sz="2599" b="1" dirty="0">
                <a:latin typeface="Consolas" pitchFamily="49" charset="0"/>
                <a:cs typeface="Consolas" pitchFamily="49" charset="0"/>
              </a:endParaRPr>
            </a:p>
            <a:p>
              <a:r>
                <a:rPr lang="en-US" sz="2599" b="1" dirty="0">
                  <a:latin typeface="Consolas" pitchFamily="49" charset="0"/>
                  <a:cs typeface="Consolas" pitchFamily="49" charset="0"/>
                </a:rPr>
                <a:t>Min number: 0</a:t>
              </a:r>
              <a:endParaRPr lang="bg-BG" sz="25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15" name="Slide Number">
            <a:extLst>
              <a:ext uri="{FF2B5EF4-FFF2-40B4-BE49-F238E27FC236}">
                <a16:creationId xmlns:a16="http://schemas.microsoft.com/office/drawing/2014/main" id="{6BFB2BDE-52B6-426B-A755-FF9919CBFF8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41212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6575643" y="5129731"/>
            <a:ext cx="2285404" cy="513691"/>
            <a:chOff x="4784210" y="1589547"/>
            <a:chExt cx="2133600" cy="533400"/>
          </a:xfrm>
        </p:grpSpPr>
        <p:sp>
          <p:nvSpPr>
            <p:cNvPr id="14" name="Flowchart: Data 13"/>
            <p:cNvSpPr/>
            <p:nvPr/>
          </p:nvSpPr>
          <p:spPr bwMode="auto">
            <a:xfrm>
              <a:off x="4784210" y="1589547"/>
              <a:ext cx="2133600" cy="533400"/>
            </a:xfrm>
            <a:prstGeom prst="flowChartInputOutpu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15" name="Rectangle 14"/>
            <p:cNvSpPr/>
            <p:nvPr/>
          </p:nvSpPr>
          <p:spPr>
            <a:xfrm>
              <a:off x="5184371" y="1633212"/>
              <a:ext cx="1226253" cy="41546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Read input</a:t>
              </a:r>
              <a:endParaRPr lang="en-US" sz="2000" dirty="0">
                <a:solidFill>
                  <a:srgbClr val="FFFFFF"/>
                </a:solidFill>
              </a:endParaRPr>
            </a:p>
          </p:txBody>
        </p:sp>
      </p:grpSp>
      <p:cxnSp>
        <p:nvCxnSpPr>
          <p:cNvPr id="25" name="Straight Arrow Connector 24"/>
          <p:cNvCxnSpPr>
            <a:cxnSpLocks/>
          </p:cNvCxnSpPr>
          <p:nvPr/>
        </p:nvCxnSpPr>
        <p:spPr>
          <a:xfrm flipH="1">
            <a:off x="6115395" y="2149352"/>
            <a:ext cx="6419" cy="31105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18158" y="2443854"/>
            <a:ext cx="2594471" cy="1523603"/>
            <a:chOff x="4331525" y="2532780"/>
            <a:chExt cx="3030898" cy="1524000"/>
          </a:xfrm>
        </p:grpSpPr>
        <p:sp>
          <p:nvSpPr>
            <p:cNvPr id="23" name="Flowchart: Decision 22"/>
            <p:cNvSpPr/>
            <p:nvPr/>
          </p:nvSpPr>
          <p:spPr bwMode="auto">
            <a:xfrm>
              <a:off x="4331525" y="2532780"/>
              <a:ext cx="3030898" cy="1524000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4" name="Rectangle 23"/>
            <p:cNvSpPr/>
            <p:nvPr/>
          </p:nvSpPr>
          <p:spPr>
            <a:xfrm>
              <a:off x="4412150" y="3073762"/>
              <a:ext cx="2880360" cy="40021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noProof="1">
                  <a:solidFill>
                    <a:schemeClr val="bg2"/>
                  </a:solidFill>
                  <a:latin typeface="Consolas" pitchFamily="49" charset="0"/>
                </a:rPr>
                <a:t>i &lt; n</a:t>
              </a:r>
              <a:endParaRPr lang="en-US" sz="2000" dirty="0">
                <a:solidFill>
                  <a:schemeClr val="bg2"/>
                </a:solidFill>
              </a:endParaRPr>
            </a:p>
          </p:txBody>
        </p:sp>
      </p:grpSp>
      <p:sp>
        <p:nvSpPr>
          <p:cNvPr id="28" name="Flowchart: Data 27"/>
          <p:cNvSpPr/>
          <p:nvPr/>
        </p:nvSpPr>
        <p:spPr bwMode="auto">
          <a:xfrm>
            <a:off x="7982942" y="2939952"/>
            <a:ext cx="2684494" cy="542058"/>
          </a:xfrm>
          <a:prstGeom prst="flowChartInputOutput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>
              <a:lnSpc>
                <a:spcPct val="95000"/>
              </a:lnSpc>
            </a:pPr>
            <a:r>
              <a:rPr lang="en-US" sz="2000" dirty="0">
                <a:solidFill>
                  <a:srgbClr val="FFFFFF"/>
                </a:solidFill>
              </a:rPr>
              <a:t>Print</a:t>
            </a:r>
            <a:r>
              <a:rPr lang="bg-BG" sz="2000" dirty="0">
                <a:solidFill>
                  <a:srgbClr val="FFFFFF"/>
                </a:solidFill>
              </a:rPr>
              <a:t> </a:t>
            </a:r>
            <a:r>
              <a:rPr lang="en-US" sz="2000" dirty="0">
                <a:solidFill>
                  <a:srgbClr val="FFFFFF"/>
                </a:solidFill>
              </a:rPr>
              <a:t>output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6661220" y="3961123"/>
            <a:ext cx="729845" cy="5395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vert="horz" wrap="non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1999" dirty="0"/>
              <a:t>true</a:t>
            </a:r>
            <a:endParaRPr lang="en-US" sz="2399" dirty="0"/>
          </a:p>
        </p:txBody>
      </p:sp>
      <p:grpSp>
        <p:nvGrpSpPr>
          <p:cNvPr id="53" name="Group 52"/>
          <p:cNvGrpSpPr/>
          <p:nvPr/>
        </p:nvGrpSpPr>
        <p:grpSpPr>
          <a:xfrm>
            <a:off x="4097981" y="5521346"/>
            <a:ext cx="1863802" cy="1003998"/>
            <a:chOff x="1443039" y="1637912"/>
            <a:chExt cx="2605489" cy="1360277"/>
          </a:xfrm>
        </p:grpSpPr>
        <p:sp>
          <p:nvSpPr>
            <p:cNvPr id="50" name="Flowchart: Decision 49"/>
            <p:cNvSpPr/>
            <p:nvPr/>
          </p:nvSpPr>
          <p:spPr bwMode="auto">
            <a:xfrm>
              <a:off x="1443039" y="1637912"/>
              <a:ext cx="2605489" cy="136027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1540009" y="2016059"/>
              <a:ext cx="2411551" cy="54209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&lt; smaller</a:t>
              </a:r>
            </a:p>
          </p:txBody>
        </p:sp>
      </p:grpSp>
      <p:grpSp>
        <p:nvGrpSpPr>
          <p:cNvPr id="59" name="Group 58"/>
          <p:cNvGrpSpPr/>
          <p:nvPr/>
        </p:nvGrpSpPr>
        <p:grpSpPr>
          <a:xfrm>
            <a:off x="4052794" y="4307240"/>
            <a:ext cx="1954174" cy="1003998"/>
            <a:chOff x="2954808" y="5165807"/>
            <a:chExt cx="2301403" cy="1231817"/>
          </a:xfrm>
        </p:grpSpPr>
        <p:sp>
          <p:nvSpPr>
            <p:cNvPr id="51" name="Flowchart: Decision 50"/>
            <p:cNvSpPr/>
            <p:nvPr/>
          </p:nvSpPr>
          <p:spPr bwMode="auto">
            <a:xfrm>
              <a:off x="2954808" y="5165807"/>
              <a:ext cx="2301403" cy="1231817"/>
            </a:xfrm>
            <a:prstGeom prst="flowChartDecision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7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58" name="Rectangle 57"/>
            <p:cNvSpPr/>
            <p:nvPr/>
          </p:nvSpPr>
          <p:spPr>
            <a:xfrm>
              <a:off x="3133689" y="5519032"/>
              <a:ext cx="1943639" cy="49090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num &gt; biggest</a:t>
              </a:r>
            </a:p>
          </p:txBody>
        </p:sp>
      </p:grpSp>
      <p:cxnSp>
        <p:nvCxnSpPr>
          <p:cNvPr id="61" name="Elbow Connector 60"/>
          <p:cNvCxnSpPr>
            <a:cxnSpLocks/>
            <a:endCxn id="50" idx="3"/>
          </p:cNvCxnSpPr>
          <p:nvPr/>
        </p:nvCxnSpPr>
        <p:spPr>
          <a:xfrm rot="5400000">
            <a:off x="5837746" y="5510537"/>
            <a:ext cx="636844" cy="388775"/>
          </a:xfrm>
          <a:prstGeom prst="bentConnector2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28" name="Elbow Connector 8227"/>
          <p:cNvCxnSpPr>
            <a:cxnSpLocks/>
            <a:stCxn id="14" idx="2"/>
          </p:cNvCxnSpPr>
          <p:nvPr/>
        </p:nvCxnSpPr>
        <p:spPr>
          <a:xfrm rot="10800000">
            <a:off x="6012851" y="4809245"/>
            <a:ext cx="791332" cy="577333"/>
          </a:xfrm>
          <a:prstGeom prst="bentConnector3">
            <a:avLst>
              <a:gd name="adj1" fmla="val 57851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/>
          <p:cNvCxnSpPr>
            <a:stCxn id="51" idx="1"/>
            <a:endCxn id="8238" idx="3"/>
          </p:cNvCxnSpPr>
          <p:nvPr/>
        </p:nvCxnSpPr>
        <p:spPr>
          <a:xfrm flipH="1">
            <a:off x="3754212" y="4809239"/>
            <a:ext cx="298580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Arrow Connector 106"/>
          <p:cNvCxnSpPr>
            <a:cxnSpLocks/>
            <a:stCxn id="50" idx="1"/>
            <a:endCxn id="8239" idx="3"/>
          </p:cNvCxnSpPr>
          <p:nvPr/>
        </p:nvCxnSpPr>
        <p:spPr>
          <a:xfrm flipH="1">
            <a:off x="3814193" y="6023345"/>
            <a:ext cx="283786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38" name="Flowchart: Process 8237"/>
          <p:cNvSpPr/>
          <p:nvPr/>
        </p:nvSpPr>
        <p:spPr bwMode="auto">
          <a:xfrm>
            <a:off x="1984440" y="4585467"/>
            <a:ext cx="1769773" cy="447545"/>
          </a:xfrm>
          <a:prstGeom prst="flowChartProcess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rgbClr val="FFFFFF"/>
                </a:solidFill>
              </a:rPr>
              <a:t>biggest = num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06EF5C-A2AC-4BBA-AA3C-8AF0A1EEE6CE}"/>
              </a:ext>
            </a:extLst>
          </p:cNvPr>
          <p:cNvGrpSpPr/>
          <p:nvPr/>
        </p:nvGrpSpPr>
        <p:grpSpPr>
          <a:xfrm>
            <a:off x="1088443" y="-280597"/>
            <a:ext cx="6730546" cy="1477349"/>
            <a:chOff x="4266852" y="45856"/>
            <a:chExt cx="6820854" cy="157211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86C143C-2D1A-4362-8E5F-0A57FC72A2E3}"/>
                </a:ext>
              </a:extLst>
            </p:cNvPr>
            <p:cNvSpPr/>
            <p:nvPr/>
          </p:nvSpPr>
          <p:spPr bwMode="auto">
            <a:xfrm>
              <a:off x="7981333" y="778106"/>
              <a:ext cx="2911028" cy="839863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4266852" y="45856"/>
              <a:ext cx="6389020" cy="1528374"/>
              <a:chOff x="4192090" y="201817"/>
              <a:chExt cx="6754844" cy="176738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8258727" y="1476841"/>
                <a:ext cx="2688207" cy="492358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ctr"/>
                <a:r>
                  <a:rPr lang="en-GB" sz="2000" dirty="0">
                    <a:solidFill>
                      <a:srgbClr val="FFFFFF"/>
                    </a:solidFill>
                  </a:rPr>
                  <a:t>biggest = int.MinValue</a:t>
                </a:r>
                <a:endParaRPr lang="en-US" sz="2000" dirty="0">
                  <a:solidFill>
                    <a:srgbClr val="FFFFFF"/>
                  </a:solidFill>
                </a:endParaRPr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4192090" y="201817"/>
                <a:ext cx="3317839" cy="4543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endParaRPr lang="en-GB" sz="1799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</p:grpSp>
        <p:sp>
          <p:nvSpPr>
            <p:cNvPr id="8240" name="Rectangle 8239"/>
            <p:cNvSpPr/>
            <p:nvPr/>
          </p:nvSpPr>
          <p:spPr>
            <a:xfrm>
              <a:off x="7816596" y="807856"/>
              <a:ext cx="3271110" cy="425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GB" sz="2000" dirty="0">
                  <a:solidFill>
                    <a:srgbClr val="FFFFFF"/>
                  </a:solidFill>
                </a:rPr>
                <a:t>smallest = int.MaxValue</a:t>
              </a:r>
            </a:p>
          </p:txBody>
        </p:sp>
      </p:grpSp>
      <p:grpSp>
        <p:nvGrpSpPr>
          <p:cNvPr id="8243" name="Group 8242"/>
          <p:cNvGrpSpPr/>
          <p:nvPr/>
        </p:nvGrpSpPr>
        <p:grpSpPr>
          <a:xfrm>
            <a:off x="1957921" y="5793669"/>
            <a:ext cx="1856275" cy="459357"/>
            <a:chOff x="2038471" y="5636523"/>
            <a:chExt cx="1732713" cy="459477"/>
          </a:xfrm>
        </p:grpSpPr>
        <p:sp>
          <p:nvSpPr>
            <p:cNvPr id="8239" name="Flowchart: Process 8238"/>
            <p:cNvSpPr/>
            <p:nvPr/>
          </p:nvSpPr>
          <p:spPr bwMode="auto">
            <a:xfrm>
              <a:off x="2038471" y="5636523"/>
              <a:ext cx="1732713" cy="459477"/>
            </a:xfrm>
            <a:prstGeom prst="flowChartProcess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1999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8242" name="Rectangle 8241"/>
            <p:cNvSpPr/>
            <p:nvPr/>
          </p:nvSpPr>
          <p:spPr>
            <a:xfrm>
              <a:off x="2065944" y="5674505"/>
              <a:ext cx="1646528" cy="40021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2000" dirty="0">
                  <a:solidFill>
                    <a:srgbClr val="FFFFFF"/>
                  </a:solidFill>
                </a:rPr>
                <a:t>smallest = num</a:t>
              </a:r>
            </a:p>
          </p:txBody>
        </p:sp>
      </p:grpSp>
      <p:cxnSp>
        <p:nvCxnSpPr>
          <p:cNvPr id="8248" name="Elbow Connector 8247"/>
          <p:cNvCxnSpPr>
            <a:cxnSpLocks/>
            <a:stCxn id="8238" idx="1"/>
            <a:endCxn id="23" idx="1"/>
          </p:cNvCxnSpPr>
          <p:nvPr/>
        </p:nvCxnSpPr>
        <p:spPr>
          <a:xfrm rot="10800000" flipH="1">
            <a:off x="1984439" y="3205655"/>
            <a:ext cx="2833718" cy="1603584"/>
          </a:xfrm>
          <a:prstGeom prst="bentConnector3">
            <a:avLst>
              <a:gd name="adj1" fmla="val -8065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52" name="Elbow Connector 8251"/>
          <p:cNvCxnSpPr>
            <a:cxnSpLocks/>
            <a:endCxn id="23" idx="1"/>
          </p:cNvCxnSpPr>
          <p:nvPr/>
        </p:nvCxnSpPr>
        <p:spPr>
          <a:xfrm flipV="1">
            <a:off x="1990245" y="3205654"/>
            <a:ext cx="2827913" cy="2803516"/>
          </a:xfrm>
          <a:prstGeom prst="bentConnector3">
            <a:avLst>
              <a:gd name="adj1" fmla="val -8376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6371AA7-1DBD-4F3D-A41B-1CB1F45ED9A5}"/>
              </a:ext>
            </a:extLst>
          </p:cNvPr>
          <p:cNvGrpSpPr/>
          <p:nvPr/>
        </p:nvGrpSpPr>
        <p:grpSpPr>
          <a:xfrm>
            <a:off x="7354733" y="2748004"/>
            <a:ext cx="896658" cy="539595"/>
            <a:chOff x="7353473" y="2274338"/>
            <a:chExt cx="896892" cy="978604"/>
          </a:xfrm>
        </p:grpSpPr>
        <p:cxnSp>
          <p:nvCxnSpPr>
            <p:cNvPr id="39" name="Straight Arrow Connector 38"/>
            <p:cNvCxnSpPr>
              <a:cxnSpLocks/>
              <a:stCxn id="23" idx="3"/>
              <a:endCxn id="28" idx="2"/>
            </p:cNvCxnSpPr>
            <p:nvPr/>
          </p:nvCxnSpPr>
          <p:spPr>
            <a:xfrm>
              <a:off x="7411383" y="3104331"/>
              <a:ext cx="838982" cy="9659"/>
            </a:xfrm>
            <a:prstGeom prst="straightConnector1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/>
            <p:cNvSpPr txBox="1"/>
            <p:nvPr/>
          </p:nvSpPr>
          <p:spPr>
            <a:xfrm>
              <a:off x="7353473" y="2274338"/>
              <a:ext cx="776330" cy="978604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vert="horz" wrap="none" lIns="143963" tIns="107972" rIns="143963" bIns="107972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1999" dirty="0"/>
                <a:t>false</a:t>
              </a:r>
              <a:endParaRPr lang="en-US" sz="2399" dirty="0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7A935818-CF0E-4C56-A9C5-FEF66A5D4B9D}"/>
              </a:ext>
            </a:extLst>
          </p:cNvPr>
          <p:cNvGrpSpPr/>
          <p:nvPr/>
        </p:nvGrpSpPr>
        <p:grpSpPr>
          <a:xfrm>
            <a:off x="5385821" y="1377331"/>
            <a:ext cx="1483744" cy="944277"/>
            <a:chOff x="4615555" y="2052201"/>
            <a:chExt cx="1485906" cy="1099439"/>
          </a:xfrm>
        </p:grpSpPr>
        <p:sp>
          <p:nvSpPr>
            <p:cNvPr id="41" name="Rectangle 40">
              <a:extLst>
                <a:ext uri="{FF2B5EF4-FFF2-40B4-BE49-F238E27FC236}">
                  <a16:creationId xmlns:a16="http://schemas.microsoft.com/office/drawing/2014/main" id="{C483685A-C34A-4744-B612-66D31FB7FE1C}"/>
                </a:ext>
              </a:extLst>
            </p:cNvPr>
            <p:cNvSpPr/>
            <p:nvPr/>
          </p:nvSpPr>
          <p:spPr bwMode="auto">
            <a:xfrm>
              <a:off x="4615555" y="2224880"/>
              <a:ext cx="1485906" cy="746920"/>
            </a:xfrm>
            <a:prstGeom prst="rect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bg-BG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837A8916-0B25-4CB6-AEE7-A795135DC67D}"/>
                </a:ext>
              </a:extLst>
            </p:cNvPr>
            <p:cNvSpPr txBox="1"/>
            <p:nvPr/>
          </p:nvSpPr>
          <p:spPr>
            <a:xfrm>
              <a:off x="4665613" y="2052201"/>
              <a:ext cx="1385789" cy="109943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3963" tIns="107972" rIns="143963" bIns="107972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199" dirty="0">
                  <a:solidFill>
                    <a:schemeClr val="bg2"/>
                  </a:solidFill>
                </a:rPr>
                <a:t> </a:t>
              </a:r>
              <a:r>
                <a:rPr lang="en-US" sz="2000" dirty="0">
                  <a:solidFill>
                    <a:schemeClr val="bg2"/>
                  </a:solidFill>
                </a:rPr>
                <a:t>Read n</a:t>
              </a:r>
              <a:endParaRPr lang="bg-BG" sz="2000" noProof="1">
                <a:solidFill>
                  <a:schemeClr val="bg2"/>
                </a:solidFill>
              </a:endParaRPr>
            </a:p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noProof="1">
                  <a:solidFill>
                    <a:schemeClr val="bg2"/>
                  </a:solidFill>
                </a:rPr>
                <a:t>i = 0</a:t>
              </a:r>
              <a:endParaRPr lang="bg-BG" sz="2000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0ECFCE6-9EA0-4AEC-9899-4B0B26755AE4}"/>
              </a:ext>
            </a:extLst>
          </p:cNvPr>
          <p:cNvCxnSpPr>
            <a:cxnSpLocks/>
          </p:cNvCxnSpPr>
          <p:nvPr/>
        </p:nvCxnSpPr>
        <p:spPr>
          <a:xfrm>
            <a:off x="6111537" y="1187129"/>
            <a:ext cx="10276" cy="34256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Elbow 3">
            <a:extLst>
              <a:ext uri="{FF2B5EF4-FFF2-40B4-BE49-F238E27FC236}">
                <a16:creationId xmlns:a16="http://schemas.microsoft.com/office/drawing/2014/main" id="{65A9940D-231A-429A-83B8-717104EFF621}"/>
              </a:ext>
            </a:extLst>
          </p:cNvPr>
          <p:cNvCxnSpPr>
            <a:cxnSpLocks/>
          </p:cNvCxnSpPr>
          <p:nvPr/>
        </p:nvCxnSpPr>
        <p:spPr>
          <a:xfrm rot="16200000" flipH="1">
            <a:off x="6278532" y="3782707"/>
            <a:ext cx="1157387" cy="1502167"/>
          </a:xfrm>
          <a:prstGeom prst="bentConnector3">
            <a:avLst>
              <a:gd name="adj1" fmla="val 38497"/>
            </a:avLst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Slide Number">
            <a:extLst>
              <a:ext uri="{FF2B5EF4-FFF2-40B4-BE49-F238E27FC236}">
                <a16:creationId xmlns:a16="http://schemas.microsoft.com/office/drawing/2014/main" id="{025AAA0C-3D2B-4E6F-BBD0-17CE81483DB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92427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48" grpId="0"/>
      <p:bldP spid="82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Редица цели числа – решение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549834" y="1344940"/>
            <a:ext cx="7771927" cy="4892373"/>
          </a:xfrm>
          <a:prstGeom prst="rect">
            <a:avLst/>
          </a:prstGeom>
          <a:solidFill>
            <a:schemeClr val="accent5">
              <a:lumMod val="60000"/>
              <a:lumOff val="4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smallest = int.MaxValue;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biggest = int.MinValue;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n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for 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(int i = 0; i &lt; n; i++)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int num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&lt; smallest)  smallest = num;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if (num &gt; biggest)  biggest = num;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Console.WriteLine($"Max number: {biggest}");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Console.WriteLine($"Min number: {smallest}");</a:t>
            </a:r>
          </a:p>
        </p:txBody>
      </p:sp>
      <p:pic>
        <p:nvPicPr>
          <p:cNvPr id="8194" name="Picture 2" descr="C:\Users\HP\Desktop\Number_one.png"/>
          <p:cNvPicPr>
            <a:picLocks noChangeAspect="1" noChangeArrowheads="1"/>
          </p:cNvPicPr>
          <p:nvPr/>
        </p:nvPicPr>
        <p:blipFill>
          <a:blip r:embed="rId2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1080663">
            <a:off x="8294091" y="1787747"/>
            <a:ext cx="1249959" cy="12499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7" name="Picture 5" descr="C:\Users\HP\Desktop\number3_PNG14969.png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36852" y="2860129"/>
            <a:ext cx="1536813" cy="17464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8" name="Picture 6" descr="C:\Users\HP\Desktop\seven-png-black-and-white-alphanumerics-number-7-icon-style-simple-black-512.pn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48904">
            <a:off x="10231995" y="4431456"/>
            <a:ext cx="1379845" cy="13798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Rectangle 6">
            <a:extLst>
              <a:ext uri="{FF2B5EF4-FFF2-40B4-BE49-F238E27FC236}">
                <a16:creationId xmlns:a16="http://schemas.microsoft.com/office/drawing/2014/main" id="{86B8D285-DDF2-496B-AB69-0C3D2D7AE702}"/>
              </a:ext>
            </a:extLst>
          </p:cNvPr>
          <p:cNvSpPr/>
          <p:nvPr/>
        </p:nvSpPr>
        <p:spPr>
          <a:xfrm>
            <a:off x="549833" y="6357245"/>
            <a:ext cx="10130398" cy="399981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dirty="0">
                <a:hlinkClick r:id="rId5"/>
              </a:rPr>
              <a:t>https://judge.softuni.bg/Contests/Practice/Index/3157#7</a:t>
            </a:r>
            <a:endParaRPr lang="en-US" sz="1999" dirty="0">
              <a:solidFill>
                <a:prstClr val="white"/>
              </a:solidFill>
            </a:endParaRP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06BD3F86-F1BE-40A1-8822-AE0AA7407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58520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atinLnBrk="0">
              <a:lnSpc>
                <a:spcPct val="100000"/>
              </a:lnSpc>
            </a:pPr>
            <a:r>
              <a:rPr lang="bg-BG" sz="3599" dirty="0"/>
              <a:t>Напишете програма, която: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цяло число </a:t>
            </a:r>
            <a:r>
              <a:rPr lang="en-US" sz="3599" b="1" dirty="0">
                <a:solidFill>
                  <a:schemeClr val="bg1"/>
                </a:solidFill>
              </a:rPr>
              <a:t>n</a:t>
            </a:r>
            <a:r>
              <a:rPr lang="en-US" sz="3599" dirty="0"/>
              <a:t> </a:t>
            </a:r>
            <a:r>
              <a:rPr lang="bg-BG" sz="3599" dirty="0"/>
              <a:t>от потребителя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Прочита последователно </a:t>
            </a:r>
            <a:r>
              <a:rPr lang="en-US" sz="3599" b="1" dirty="0">
                <a:solidFill>
                  <a:schemeClr val="bg1"/>
                </a:solidFill>
              </a:rPr>
              <a:t>2*n</a:t>
            </a:r>
            <a:r>
              <a:rPr lang="en-US" sz="3599" dirty="0"/>
              <a:t> </a:t>
            </a:r>
            <a:r>
              <a:rPr lang="bg-BG" sz="3599" dirty="0"/>
              <a:t>числа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Проверява дали сумите на </a:t>
            </a:r>
            <a:r>
              <a:rPr lang="bg-BG" sz="3599" b="1" dirty="0">
                <a:solidFill>
                  <a:schemeClr val="bg1"/>
                </a:solidFill>
              </a:rPr>
              <a:t>левите</a:t>
            </a:r>
            <a:r>
              <a:rPr lang="bg-BG" sz="3599" b="1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и </a:t>
            </a:r>
            <a:r>
              <a:rPr lang="bg-BG" sz="3599" b="1" dirty="0">
                <a:solidFill>
                  <a:schemeClr val="bg1"/>
                </a:solidFill>
              </a:rPr>
              <a:t>десните</a:t>
            </a:r>
            <a:r>
              <a:rPr lang="bg-BG" sz="3599" dirty="0"/>
              <a:t> </a:t>
            </a:r>
            <a:r>
              <a:rPr lang="en-US" sz="3599" b="1" dirty="0"/>
              <a:t>n</a:t>
            </a:r>
            <a:r>
              <a:rPr lang="en-US" sz="3599" dirty="0"/>
              <a:t> </a:t>
            </a:r>
            <a:r>
              <a:rPr lang="bg-BG" sz="3599" dirty="0"/>
              <a:t>числа са равни</a:t>
            </a:r>
          </a:p>
          <a:p>
            <a:pPr lvl="1" latinLnBrk="0">
              <a:lnSpc>
                <a:spcPct val="100000"/>
              </a:lnSpc>
            </a:pPr>
            <a:r>
              <a:rPr lang="bg-BG" sz="3599" dirty="0"/>
              <a:t>При равенство извежда "</a:t>
            </a:r>
            <a:r>
              <a:rPr lang="en-US" sz="3599" b="1" dirty="0">
                <a:solidFill>
                  <a:schemeClr val="bg1"/>
                </a:solidFill>
              </a:rPr>
              <a:t>Yes</a:t>
            </a:r>
            <a:r>
              <a:rPr lang="bg-BG" sz="3599" dirty="0"/>
              <a:t>"</a:t>
            </a:r>
            <a:r>
              <a:rPr lang="en-US" sz="3599" dirty="0"/>
              <a:t> </a:t>
            </a:r>
            <a:r>
              <a:rPr lang="bg-BG" sz="3599" dirty="0"/>
              <a:t>и сумата, в противен случай - </a:t>
            </a:r>
            <a:r>
              <a:rPr lang="en-US" sz="3599" dirty="0"/>
              <a:t>"</a:t>
            </a:r>
            <a:r>
              <a:rPr lang="en-US" sz="3599" b="1" dirty="0">
                <a:solidFill>
                  <a:schemeClr val="bg1"/>
                </a:solidFill>
              </a:rPr>
              <a:t>No</a:t>
            </a:r>
            <a:r>
              <a:rPr lang="en-US" sz="3599" dirty="0"/>
              <a:t>" </a:t>
            </a:r>
            <a:r>
              <a:rPr lang="bg-BG" sz="3599" dirty="0"/>
              <a:t>и</a:t>
            </a:r>
            <a:r>
              <a:rPr lang="en-US" sz="3599" dirty="0"/>
              <a:t> </a:t>
            </a:r>
            <a:r>
              <a:rPr lang="bg-BG" sz="3599" dirty="0"/>
              <a:t>разликата</a:t>
            </a:r>
            <a:r>
              <a:rPr lang="en-US" sz="3599" dirty="0"/>
              <a:t> (</a:t>
            </a:r>
            <a:r>
              <a:rPr lang="bg-BG" sz="3599" dirty="0"/>
              <a:t>изчислена като положително число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noProof="1"/>
              <a:t>Лява и дясна сума – условие</a:t>
            </a:r>
            <a:r>
              <a:rPr lang="en-US" noProof="1"/>
              <a:t> (1)</a:t>
            </a:r>
            <a:endParaRPr lang="bg-BG" noProof="1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1E5FAFAE-0278-487F-9160-B262551B34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412560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3364</TotalTime>
  <Words>3344</Words>
  <Application>Microsoft Macintosh PowerPoint</Application>
  <PresentationFormat>Widescreen</PresentationFormat>
  <Paragraphs>604</Paragraphs>
  <Slides>48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4" baseType="lpstr">
      <vt:lpstr>Arial</vt:lpstr>
      <vt:lpstr>Calibri</vt:lpstr>
      <vt:lpstr>Consolas</vt:lpstr>
      <vt:lpstr>Wingdings</vt:lpstr>
      <vt:lpstr>Wingdings 2</vt:lpstr>
      <vt:lpstr>SoftUni</vt:lpstr>
      <vt:lpstr>По-сложни цикли</vt:lpstr>
      <vt:lpstr>Съдържание</vt:lpstr>
      <vt:lpstr>По-сложни for-цикли</vt:lpstr>
      <vt:lpstr>Четни степени на 2 – условие </vt:lpstr>
      <vt:lpstr>Четни степени на 2 – решение </vt:lpstr>
      <vt:lpstr>Редица цели числа – условие</vt:lpstr>
      <vt:lpstr>PowerPoint Presentation</vt:lpstr>
      <vt:lpstr>Редица цели числа – решение</vt:lpstr>
      <vt:lpstr>Лява и дясна сума – условие (1)</vt:lpstr>
      <vt:lpstr>Лява и дясна сума – условие (2)</vt:lpstr>
      <vt:lpstr>Лява и дясна сума – решение</vt:lpstr>
      <vt:lpstr>Четна / нечетна сума – условие (1)</vt:lpstr>
      <vt:lpstr>Четна / нечетна сума – условие (2) </vt:lpstr>
      <vt:lpstr>Четна / нечетна сума – решение</vt:lpstr>
      <vt:lpstr>По-сложни while-цикли</vt:lpstr>
      <vt:lpstr>Редица числа 2K+1 – условие</vt:lpstr>
      <vt:lpstr>PowerPoint Presentation</vt:lpstr>
      <vt:lpstr>Редица числа 2K+1 – решение</vt:lpstr>
      <vt:lpstr>Най-голямо число – условие</vt:lpstr>
      <vt:lpstr>Най-голямо число – решение</vt:lpstr>
      <vt:lpstr>Най-малко число – условие</vt:lpstr>
      <vt:lpstr>Най-малко число – решение</vt:lpstr>
      <vt:lpstr>Баланс на сметка – условие (1)</vt:lpstr>
      <vt:lpstr>Баланс на сметка – условие(2)</vt:lpstr>
      <vt:lpstr>PowerPoint Presentation</vt:lpstr>
      <vt:lpstr>Баланс на сметка – решение</vt:lpstr>
      <vt:lpstr>Продължаване на цикъла</vt:lpstr>
      <vt:lpstr>Завършване – условие (1) </vt:lpstr>
      <vt:lpstr>Завършване – условие (2) </vt:lpstr>
      <vt:lpstr>Завършване – условие (2)</vt:lpstr>
      <vt:lpstr>Завършване – решение </vt:lpstr>
      <vt:lpstr>Преместване – условие (1)</vt:lpstr>
      <vt:lpstr>Преместване – условие (2)</vt:lpstr>
      <vt:lpstr>Преместване – условие (3)</vt:lpstr>
      <vt:lpstr>Преместване – решение (1)</vt:lpstr>
      <vt:lpstr>Преместване – решение (2)</vt:lpstr>
      <vt:lpstr>По-сложни вложени цикли</vt:lpstr>
      <vt:lpstr>Прекъсване на вложени цикли</vt:lpstr>
      <vt:lpstr>Сума от две числа – условие (1) </vt:lpstr>
      <vt:lpstr>Сума от две числа – условие (2) </vt:lpstr>
      <vt:lpstr>Сума от две числа – решение</vt:lpstr>
      <vt:lpstr>Сграда – условие (1) </vt:lpstr>
      <vt:lpstr>Сграда – условие (2) </vt:lpstr>
      <vt:lpstr>Сграда – решение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Повторения (цикли)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73</cp:revision>
  <dcterms:created xsi:type="dcterms:W3CDTF">2018-05-23T13:08:44Z</dcterms:created>
  <dcterms:modified xsi:type="dcterms:W3CDTF">2023-01-18T10:01:53Z</dcterms:modified>
  <cp:category>computer programming;programming;C#;програмиране;кодиране</cp:category>
</cp:coreProperties>
</file>