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4" r:id="rId11"/>
    <p:sldId id="611" r:id="rId12"/>
    <p:sldId id="612" r:id="rId13"/>
    <p:sldId id="613" r:id="rId14"/>
    <p:sldId id="615" r:id="rId15"/>
    <p:sldId id="616" r:id="rId16"/>
    <p:sldId id="602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Рисуване на изображение" id="{8481EA7C-4888-473A-B870-48E4BDAC0E91}">
          <p14:sldIdLst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Изчертаване на линии и геометрични фигури" id="{C53E0C70-4F6C-4B17-B044-ED7163C16860}">
          <p14:sldIdLst>
            <p14:sldId id="609"/>
            <p14:sldId id="614"/>
            <p14:sldId id="611"/>
            <p14:sldId id="612"/>
            <p14:sldId id="613"/>
            <p14:sldId id="615"/>
            <p14:sldId id="61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2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18853"/>
            <a:ext cx="11083636" cy="614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Инструменти за изчертаване и рисуване със свободна ръка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4" b="29144"/>
          <a:stretch/>
        </p:blipFill>
        <p:spPr>
          <a:xfrm>
            <a:off x="6390123" y="3114001"/>
            <a:ext cx="5248260" cy="247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5241000" y="1994805"/>
            <a:ext cx="6065892" cy="1754333"/>
          </a:xfrm>
        </p:spPr>
        <p:txBody>
          <a:bodyPr/>
          <a:lstStyle/>
          <a:p>
            <a:r>
              <a:rPr lang="bg-BG" dirty="0" smtClean="0"/>
              <a:t>Права линия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641000" y="2034000"/>
            <a:ext cx="1800000" cy="171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9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Инструментът за </a:t>
            </a:r>
            <a:r>
              <a:rPr lang="bg-BG" b="1" dirty="0" smtClean="0"/>
              <a:t>изчертаване на права линия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Shapes</a:t>
            </a:r>
          </a:p>
          <a:p>
            <a:r>
              <a:rPr lang="bg-BG" dirty="0" smtClean="0"/>
              <a:t>Изчертаването става, като държим </a:t>
            </a:r>
            <a:r>
              <a:rPr lang="bg-BG" b="1" dirty="0" smtClean="0"/>
              <a:t>натиснат левия бутон </a:t>
            </a:r>
            <a:r>
              <a:rPr lang="bg-BG" dirty="0" smtClean="0"/>
              <a:t>и </a:t>
            </a:r>
            <a:r>
              <a:rPr lang="bg-BG" b="1" dirty="0" smtClean="0"/>
              <a:t>влачим мишката </a:t>
            </a:r>
            <a:r>
              <a:rPr lang="bg-BG" dirty="0" smtClean="0"/>
              <a:t>и </a:t>
            </a:r>
            <a:r>
              <a:rPr lang="bg-BG" b="1" dirty="0" smtClean="0"/>
              <a:t>пускаме</a:t>
            </a:r>
            <a:r>
              <a:rPr lang="bg-BG" dirty="0" smtClean="0"/>
              <a:t> бутона на </a:t>
            </a:r>
            <a:r>
              <a:rPr lang="bg-BG" b="1" dirty="0" smtClean="0"/>
              <a:t>желаното място</a:t>
            </a:r>
          </a:p>
          <a:p>
            <a:r>
              <a:rPr lang="bg-BG" dirty="0" smtClean="0"/>
              <a:t>На </a:t>
            </a:r>
            <a:r>
              <a:rPr lang="bg-BG" b="1" dirty="0" smtClean="0"/>
              <a:t>линията</a:t>
            </a:r>
            <a:r>
              <a:rPr lang="bg-BG" dirty="0" smtClean="0"/>
              <a:t> може да бъде </a:t>
            </a:r>
            <a:r>
              <a:rPr lang="bg-BG" b="1" dirty="0" smtClean="0"/>
              <a:t>зададено</a:t>
            </a:r>
            <a:r>
              <a:rPr lang="bg-BG" dirty="0" smtClean="0"/>
              <a:t>:</a:t>
            </a:r>
            <a:endParaRPr lang="bg-BG" dirty="0"/>
          </a:p>
          <a:p>
            <a:pPr lvl="1"/>
            <a:r>
              <a:rPr lang="bg-BG" b="1" dirty="0" smtClean="0"/>
              <a:t>Цвят</a:t>
            </a:r>
          </a:p>
          <a:p>
            <a:pPr lvl="1"/>
            <a:r>
              <a:rPr lang="bg-BG" b="1" dirty="0" smtClean="0"/>
              <a:t>Дебелина</a:t>
            </a:r>
          </a:p>
          <a:p>
            <a:pPr lvl="1"/>
            <a:r>
              <a:rPr lang="bg-BG" b="1" dirty="0" smtClean="0"/>
              <a:t>Очертание</a:t>
            </a:r>
            <a:endParaRPr lang="bg-BG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Изчертаване на права </a:t>
            </a:r>
            <a:r>
              <a:rPr lang="bg-BG" dirty="0" smtClean="0"/>
              <a:t>линия (1)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8390999" y="4329000"/>
            <a:ext cx="2191249" cy="193500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8751000" y="4734000"/>
            <a:ext cx="1485000" cy="126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51000" y="4734000"/>
            <a:ext cx="1485000" cy="1260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51000" y="4734000"/>
            <a:ext cx="1485000" cy="1260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751000" y="4734000"/>
            <a:ext cx="1485000" cy="1260000"/>
          </a:xfrm>
          <a:prstGeom prst="line">
            <a:avLst/>
          </a:prstGeom>
          <a:ln w="76200">
            <a:gradFill flip="none" rotWithShape="1">
              <a:gsLst>
                <a:gs pos="100000">
                  <a:schemeClr val="accent1">
                    <a:lumMod val="76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Изчертаване на права </a:t>
            </a:r>
            <a:r>
              <a:rPr lang="bg-BG" dirty="0" smtClean="0"/>
              <a:t>линия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" y="1089000"/>
            <a:ext cx="12189164" cy="641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 да изчертаем </a:t>
            </a:r>
            <a:r>
              <a:rPr lang="bg-BG" b="1" dirty="0" smtClean="0"/>
              <a:t>хоризонтални</a:t>
            </a:r>
            <a:r>
              <a:rPr lang="bg-BG" dirty="0" smtClean="0"/>
              <a:t>, </a:t>
            </a:r>
            <a:r>
              <a:rPr lang="bg-BG" b="1" dirty="0" smtClean="0"/>
              <a:t>вертикални</a:t>
            </a:r>
            <a:r>
              <a:rPr lang="bg-BG" dirty="0" smtClean="0"/>
              <a:t> или </a:t>
            </a:r>
            <a:r>
              <a:rPr lang="bg-BG" b="1" dirty="0" smtClean="0"/>
              <a:t>линии под 45°</a:t>
            </a:r>
            <a:r>
              <a:rPr lang="bg-BG" dirty="0" smtClean="0"/>
              <a:t>,</a:t>
            </a:r>
            <a:r>
              <a:rPr lang="bg-BG" b="1" dirty="0" smtClean="0"/>
              <a:t> </a:t>
            </a:r>
            <a:r>
              <a:rPr lang="bg-BG" dirty="0" smtClean="0"/>
              <a:t>трябва да бъде натиснат </a:t>
            </a:r>
            <a:r>
              <a:rPr lang="bg-BG" b="1" dirty="0" smtClean="0"/>
              <a:t>клавиша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Shift</a:t>
            </a:r>
            <a:r>
              <a:rPr lang="en-US" dirty="0" smtClean="0"/>
              <a:t>]</a:t>
            </a:r>
            <a:r>
              <a:rPr lang="bg-BG" b="1" dirty="0" smtClean="0"/>
              <a:t>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Изчертаване на права </a:t>
            </a:r>
            <a:r>
              <a:rPr lang="bg-BG" dirty="0" smtClean="0"/>
              <a:t>линия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2484000"/>
            <a:ext cx="7932252" cy="417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10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5241000" y="2078997"/>
            <a:ext cx="6065892" cy="1754333"/>
          </a:xfrm>
        </p:spPr>
        <p:txBody>
          <a:bodyPr/>
          <a:lstStyle/>
          <a:p>
            <a:r>
              <a:rPr lang="bg-BG" dirty="0" smtClean="0"/>
              <a:t>Крива линия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31000" y="6507163"/>
            <a:ext cx="5610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Freeform 10"/>
          <p:cNvSpPr/>
          <p:nvPr/>
        </p:nvSpPr>
        <p:spPr bwMode="auto">
          <a:xfrm>
            <a:off x="1481138" y="1841967"/>
            <a:ext cx="1838325" cy="1991363"/>
          </a:xfrm>
          <a:custGeom>
            <a:avLst/>
            <a:gdLst>
              <a:gd name="connsiteX0" fmla="*/ 0 w 1838325"/>
              <a:gd name="connsiteY0" fmla="*/ 458321 h 1991363"/>
              <a:gd name="connsiteX1" fmla="*/ 1481137 w 1838325"/>
              <a:gd name="connsiteY1" fmla="*/ 86846 h 1991363"/>
              <a:gd name="connsiteX2" fmla="*/ 1404937 w 1838325"/>
              <a:gd name="connsiteY2" fmla="*/ 1906121 h 1991363"/>
              <a:gd name="connsiteX3" fmla="*/ 1838325 w 1838325"/>
              <a:gd name="connsiteY3" fmla="*/ 1525121 h 1991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325" h="1991363">
                <a:moveTo>
                  <a:pt x="0" y="458321"/>
                </a:moveTo>
                <a:cubicBezTo>
                  <a:pt x="623490" y="151933"/>
                  <a:pt x="1246981" y="-154454"/>
                  <a:pt x="1481137" y="86846"/>
                </a:cubicBezTo>
                <a:cubicBezTo>
                  <a:pt x="1715293" y="328146"/>
                  <a:pt x="1345406" y="1666409"/>
                  <a:pt x="1404937" y="1906121"/>
                </a:cubicBezTo>
                <a:cubicBezTo>
                  <a:pt x="1464468" y="2145833"/>
                  <a:pt x="1651396" y="1835477"/>
                  <a:pt x="1838325" y="1525121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Инструментът за </a:t>
            </a:r>
            <a:r>
              <a:rPr lang="bg-BG" b="1" dirty="0" smtClean="0"/>
              <a:t>изчертаване на крива линия </a:t>
            </a:r>
            <a:r>
              <a:rPr lang="bg-BG" dirty="0" smtClean="0"/>
              <a:t>се намира в </a:t>
            </a:r>
            <a:r>
              <a:rPr lang="bg-BG" b="1" dirty="0" smtClean="0"/>
              <a:t>панела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Shapes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Крива линия се чертае така, както правата</a:t>
            </a:r>
          </a:p>
          <a:p>
            <a:r>
              <a:rPr lang="bg-BG" dirty="0" smtClean="0"/>
              <a:t>Начини за изкривяване на линията:</a:t>
            </a:r>
          </a:p>
          <a:p>
            <a:pPr lvl="1"/>
            <a:r>
              <a:rPr lang="bg-BG" dirty="0" smtClean="0"/>
              <a:t>Двукратно натискаме извън линията и тя ще се изкриви към мястото, където сте щракнали</a:t>
            </a:r>
          </a:p>
          <a:p>
            <a:pPr lvl="1"/>
            <a:r>
              <a:rPr lang="bg-BG" dirty="0" smtClean="0"/>
              <a:t>Щракваме еднократно от двете страни на линията и тя ще се изкриви в двете посоки</a:t>
            </a:r>
          </a:p>
          <a:p>
            <a:pPr lvl="1"/>
            <a:r>
              <a:rPr lang="bg-BG" dirty="0" smtClean="0"/>
              <a:t>Щракване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Изчертаване на крива линия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31000" y="1809000"/>
            <a:ext cx="5895000" cy="333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4000" dirty="0"/>
              <a:t>Раздели всеки начин за изкривяване на нов </a:t>
            </a:r>
            <a:r>
              <a:rPr lang="bg-BG" sz="4000" dirty="0" smtClean="0"/>
              <a:t>слайд (</a:t>
            </a:r>
            <a:r>
              <a:rPr lang="bg-BG" sz="4000" dirty="0"/>
              <a:t>заедно с клипче)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8292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TODO</a:t>
            </a:r>
            <a:endParaRPr lang="ru-RU" sz="26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 smtClean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Рисуване</a:t>
            </a:r>
            <a:r>
              <a:rPr lang="bg-BG" dirty="0" smtClean="0"/>
              <a:t> </a:t>
            </a:r>
            <a:r>
              <a:rPr lang="bg-BG" dirty="0" smtClean="0"/>
              <a:t>на изображение</a:t>
            </a:r>
          </a:p>
          <a:p>
            <a:r>
              <a:rPr lang="bg-BG" dirty="0" smtClean="0"/>
              <a:t>Изчертаване на:</a:t>
            </a:r>
          </a:p>
          <a:p>
            <a:pPr lvl="1"/>
            <a:r>
              <a:rPr lang="bg-BG" b="1" dirty="0" smtClean="0"/>
              <a:t>Права линия</a:t>
            </a:r>
          </a:p>
          <a:p>
            <a:pPr lvl="1"/>
            <a:r>
              <a:rPr lang="bg-BG" b="1" dirty="0" smtClean="0"/>
              <a:t>Крива линия</a:t>
            </a:r>
          </a:p>
          <a:p>
            <a:pPr lvl="1"/>
            <a:r>
              <a:rPr lang="bg-BG" b="1" dirty="0" smtClean="0"/>
              <a:t>Фигури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Избор</a:t>
            </a:r>
            <a:r>
              <a:rPr lang="bg-BG" dirty="0" smtClean="0"/>
              <a:t> </a:t>
            </a:r>
            <a:r>
              <a:rPr lang="bg-BG" dirty="0" smtClean="0"/>
              <a:t>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инструменти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Рисуване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539000"/>
            <a:ext cx="2155570" cy="21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Основните инструменти </a:t>
            </a:r>
            <a:r>
              <a:rPr lang="bg-BG" dirty="0" smtClean="0"/>
              <a:t>за рисуване:</a:t>
            </a:r>
          </a:p>
          <a:p>
            <a:pPr lvl="1"/>
            <a:r>
              <a:rPr lang="bg-BG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Pencil </a:t>
            </a:r>
            <a:r>
              <a:rPr lang="en-US" dirty="0" smtClean="0"/>
              <a:t>(</a:t>
            </a:r>
            <a:r>
              <a:rPr lang="bg-BG" b="1" dirty="0" smtClean="0"/>
              <a:t>Молив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Brushes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Четки</a:t>
            </a:r>
            <a:r>
              <a:rPr lang="bg-BG" dirty="0" smtClean="0"/>
              <a:t>)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влачене</a:t>
            </a:r>
            <a:r>
              <a:rPr lang="bg-BG" dirty="0" smtClean="0"/>
              <a:t> с </a:t>
            </a:r>
            <a:r>
              <a:rPr lang="bg-BG" b="1" dirty="0" smtClean="0"/>
              <a:t>натиснат ляв бутон </a:t>
            </a:r>
            <a:r>
              <a:rPr lang="bg-BG" dirty="0" smtClean="0"/>
              <a:t>на мишката </a:t>
            </a:r>
            <a:r>
              <a:rPr lang="bg-BG" b="1" dirty="0" smtClean="0"/>
              <a:t>рисувате</a:t>
            </a:r>
            <a:r>
              <a:rPr lang="bg-BG" dirty="0" smtClean="0"/>
              <a:t> с </a:t>
            </a:r>
            <a:r>
              <a:rPr lang="en-US" b="1" dirty="0" smtClean="0">
                <a:solidFill>
                  <a:schemeClr val="bg1"/>
                </a:solidFill>
              </a:rPr>
              <a:t>Color 1</a:t>
            </a:r>
            <a:r>
              <a:rPr lang="bg-BG" dirty="0" smtClean="0"/>
              <a:t>, а при </a:t>
            </a:r>
            <a:r>
              <a:rPr lang="bg-BG" b="1" dirty="0" smtClean="0"/>
              <a:t>натиснат десен бутон </a:t>
            </a:r>
            <a:r>
              <a:rPr lang="bg-BG" dirty="0" smtClean="0"/>
              <a:t>– </a:t>
            </a:r>
            <a:r>
              <a:rPr lang="en-US" b="1" dirty="0" smtClean="0">
                <a:solidFill>
                  <a:schemeClr val="bg1"/>
                </a:solidFill>
              </a:rPr>
              <a:t>Color 2</a:t>
            </a:r>
          </a:p>
          <a:p>
            <a:r>
              <a:rPr lang="bg-BG" b="1" dirty="0" smtClean="0"/>
              <a:t>Основна характеристика</a:t>
            </a:r>
            <a:r>
              <a:rPr lang="bg-BG" dirty="0" smtClean="0"/>
              <a:t> на инструментите за рисуване е </a:t>
            </a:r>
            <a:r>
              <a:rPr lang="bg-BG" b="1" dirty="0" smtClean="0"/>
              <a:t>дебелина на линията</a:t>
            </a:r>
          </a:p>
          <a:p>
            <a:pPr lvl="1"/>
            <a:r>
              <a:rPr lang="bg-BG" dirty="0" smtClean="0"/>
              <a:t>Избира се </a:t>
            </a:r>
            <a:r>
              <a:rPr lang="bg-BG" b="1" dirty="0" smtClean="0"/>
              <a:t>бутона </a:t>
            </a:r>
            <a:r>
              <a:rPr lang="en-US" b="1" dirty="0" smtClean="0">
                <a:solidFill>
                  <a:schemeClr val="bg1"/>
                </a:solidFill>
              </a:rPr>
              <a:t>Size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рисуване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068347"/>
            <a:ext cx="984269" cy="98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2" t="6390" r="20472" b="5179"/>
          <a:stretch/>
        </p:blipFill>
        <p:spPr>
          <a:xfrm>
            <a:off x="6816000" y="1943998"/>
            <a:ext cx="1350000" cy="12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с молив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" y="1098144"/>
            <a:ext cx="12189864" cy="6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с четка </a:t>
            </a:r>
            <a:r>
              <a:rPr lang="bg-BG" dirty="0"/>
              <a:t>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" y="1098143"/>
            <a:ext cx="12190872" cy="66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 smtClean="0"/>
              <a:t>При използването на </a:t>
            </a:r>
            <a:r>
              <a:rPr lang="bg-BG" b="1" dirty="0" smtClean="0"/>
              <a:t>инструмента </a:t>
            </a:r>
            <a:r>
              <a:rPr lang="bg-BG" b="1" dirty="0" smtClean="0">
                <a:solidFill>
                  <a:schemeClr val="bg1"/>
                </a:solidFill>
              </a:rPr>
              <a:t>гума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Color 2</a:t>
            </a:r>
            <a:r>
              <a:rPr lang="bg-BG" dirty="0" smtClean="0"/>
              <a:t> трябва</a:t>
            </a:r>
            <a:r>
              <a:rPr lang="en-US" dirty="0" smtClean="0"/>
              <a:t> </a:t>
            </a:r>
            <a:r>
              <a:rPr lang="bg-BG" dirty="0" smtClean="0"/>
              <a:t>да бъде като </a:t>
            </a:r>
            <a:r>
              <a:rPr lang="bg-BG" b="1" dirty="0" smtClean="0"/>
              <a:t>цвета</a:t>
            </a:r>
            <a:r>
              <a:rPr lang="bg-BG" dirty="0" smtClean="0"/>
              <a:t> на </a:t>
            </a:r>
            <a:r>
              <a:rPr lang="bg-BG" b="1" dirty="0" smtClean="0"/>
              <a:t>работното поле</a:t>
            </a:r>
            <a:r>
              <a:rPr lang="bg-BG" dirty="0" smtClean="0"/>
              <a:t>, иначе работи като </a:t>
            </a:r>
            <a:r>
              <a:rPr lang="bg-BG" b="1" dirty="0" smtClean="0"/>
              <a:t>молив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с гума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56" y="2341857"/>
            <a:ext cx="8028185" cy="4383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8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файла </a:t>
            </a:r>
            <a:r>
              <a:rPr lang="en-US" b="1" dirty="0" smtClean="0">
                <a:solidFill>
                  <a:schemeClr val="bg1"/>
                </a:solidFill>
              </a:rPr>
              <a:t>apple.png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прерисувайте изображението </a:t>
            </a:r>
            <a:r>
              <a:rPr lang="bg-BG" dirty="0" smtClean="0"/>
              <a:t>на </a:t>
            </a:r>
            <a:r>
              <a:rPr lang="bg-BG" b="1" dirty="0" smtClean="0"/>
              <a:t>нов файл</a:t>
            </a:r>
            <a:r>
              <a:rPr lang="en-US" dirty="0" smtClean="0"/>
              <a:t>, </a:t>
            </a:r>
            <a:r>
              <a:rPr lang="bg-BG" dirty="0" smtClean="0"/>
              <a:t>използвайки 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bg-BG" dirty="0" smtClean="0"/>
              <a:t>. Съхранете файла с </a:t>
            </a:r>
            <a:r>
              <a:rPr lang="bg-BG" b="1" dirty="0" smtClean="0"/>
              <a:t>име </a:t>
            </a:r>
            <a:r>
              <a:rPr lang="en-US" b="1" dirty="0" smtClean="0">
                <a:solidFill>
                  <a:schemeClr val="bg1"/>
                </a:solidFill>
              </a:rPr>
              <a:t>bestApple.png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Рисуване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t="9905" r="9434" b="12265"/>
          <a:stretch/>
        </p:blipFill>
        <p:spPr>
          <a:xfrm>
            <a:off x="4014546" y="3654000"/>
            <a:ext cx="4162909" cy="26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 smtClean="0"/>
              <a:t>Изчертаване на линии и </a:t>
            </a:r>
            <a:r>
              <a:rPr lang="bg-BG" dirty="0"/>
              <a:t>геометрични</a:t>
            </a:r>
            <a:r>
              <a:rPr lang="bg-BG" dirty="0" smtClean="0"/>
              <a:t> </a:t>
            </a:r>
            <a:r>
              <a:rPr lang="bg-BG" dirty="0"/>
              <a:t>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684000"/>
            <a:ext cx="3065144" cy="38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508</Words>
  <Application>Microsoft Office PowerPoint</Application>
  <PresentationFormat>Widescreen</PresentationFormat>
  <Paragraphs>84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Инструменти за изчертаване и рисуване със свободна ръка</vt:lpstr>
      <vt:lpstr>Съдържание</vt:lpstr>
      <vt:lpstr>Рисуване на изображение</vt:lpstr>
      <vt:lpstr>Инструменти за рисуване</vt:lpstr>
      <vt:lpstr>Рисуване с молив – видео</vt:lpstr>
      <vt:lpstr>Рисуване с четка – видео</vt:lpstr>
      <vt:lpstr>Изтриване с гума</vt:lpstr>
      <vt:lpstr>Задача: Рисуване</vt:lpstr>
      <vt:lpstr>Изчертаване на линии и геометрични фигури</vt:lpstr>
      <vt:lpstr>Права линия</vt:lpstr>
      <vt:lpstr>Изчертаване на права линия (1)</vt:lpstr>
      <vt:lpstr>Изчертаване на права линия – видео</vt:lpstr>
      <vt:lpstr>Изчертаване на права линия (2)</vt:lpstr>
      <vt:lpstr>Крива линия</vt:lpstr>
      <vt:lpstr>Изчертаване на крива линия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Инструменти за изчертаване и рисуване със свободна ръка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485</cp:revision>
  <dcterms:created xsi:type="dcterms:W3CDTF">2018-05-23T13:08:44Z</dcterms:created>
  <dcterms:modified xsi:type="dcterms:W3CDTF">2023-11-11T10:00:44Z</dcterms:modified>
  <cp:category/>
</cp:coreProperties>
</file>