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2" r:id="rId15"/>
    <p:sldId id="668" r:id="rId16"/>
    <p:sldId id="670" r:id="rId17"/>
    <p:sldId id="674" r:id="rId18"/>
    <p:sldId id="684" r:id="rId19"/>
    <p:sldId id="678" r:id="rId20"/>
    <p:sldId id="680" r:id="rId21"/>
    <p:sldId id="685" r:id="rId22"/>
    <p:sldId id="682" r:id="rId23"/>
    <p:sldId id="679" r:id="rId24"/>
    <p:sldId id="681" r:id="rId25"/>
    <p:sldId id="683" r:id="rId26"/>
    <p:sldId id="633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2"/>
            <p14:sldId id="668"/>
            <p14:sldId id="670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84"/>
            <p14:sldId id="678"/>
            <p14:sldId id="680"/>
            <p14:sldId id="685"/>
            <p14:sldId id="682"/>
            <p14:sldId id="679"/>
            <p14:sldId id="681"/>
            <p14:sldId id="68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4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113372" y="5351455"/>
            <a:ext cx="9965257" cy="1237006"/>
          </a:xfrm>
        </p:spPr>
        <p:txBody>
          <a:bodyPr/>
          <a:lstStyle/>
          <a:p>
            <a:r>
              <a:rPr lang="bg-BG" sz="3600" dirty="0"/>
              <a:t>Компонентно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Компонентно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200" dirty="0"/>
              <a:t>Отделна </a:t>
            </a:r>
            <a:r>
              <a:rPr lang="bg-BG" sz="3200" b="1" dirty="0"/>
              <a:t>функция</a:t>
            </a:r>
            <a:r>
              <a:rPr lang="bg-BG" sz="3200" dirty="0"/>
              <a:t>, </a:t>
            </a:r>
            <a:r>
              <a:rPr lang="bg-BG" sz="3200" b="1" dirty="0"/>
              <a:t>метод</a:t>
            </a:r>
            <a:r>
              <a:rPr lang="bg-BG" sz="3200" dirty="0"/>
              <a:t>, </a:t>
            </a:r>
            <a:r>
              <a:rPr lang="bg-BG" sz="3200" b="1" dirty="0"/>
              <a:t>модул</a:t>
            </a:r>
            <a:r>
              <a:rPr lang="bg-BG" sz="3200" dirty="0"/>
              <a:t>, </a:t>
            </a:r>
            <a:r>
              <a:rPr lang="bg-BG" sz="3200" b="1" dirty="0"/>
              <a:t>обект</a:t>
            </a:r>
            <a:r>
              <a:rPr lang="bg-BG" sz="32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задава </a:t>
            </a:r>
            <a:r>
              <a:rPr lang="bg-BG" altLang="en-US" sz="3000" b="1" dirty="0"/>
              <a:t>въпрос</a:t>
            </a:r>
            <a:r>
              <a:rPr lang="en-US" altLang="en-US" sz="3000" dirty="0"/>
              <a:t>: "</a:t>
            </a:r>
            <a:r>
              <a:rPr lang="bg-BG" altLang="en-US" sz="3000" b="1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3000" dirty="0"/>
              <a:t>?"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en-US" altLang="en-US" sz="3000" dirty="0"/>
              <a:t>"</a:t>
            </a:r>
            <a:r>
              <a:rPr lang="bg-BG" altLang="en-US" sz="3000" b="1" dirty="0">
                <a:solidFill>
                  <a:schemeClr val="bg1"/>
                </a:solidFill>
              </a:rPr>
              <a:t>години</a:t>
            </a:r>
            <a:r>
              <a:rPr lang="en-US" altLang="en-US" sz="3000" dirty="0"/>
              <a:t>" </a:t>
            </a:r>
            <a:endParaRPr lang="bg-BG" altLang="en-US" sz="3000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годините</a:t>
            </a:r>
            <a:r>
              <a:rPr lang="en-US" altLang="en-US" sz="2800" dirty="0"/>
              <a:t> </a:t>
            </a:r>
            <a:r>
              <a:rPr lang="bg-BG" altLang="en-US" sz="2800" dirty="0"/>
              <a:t>са </a:t>
            </a:r>
            <a:r>
              <a:rPr lang="en-US" altLang="en-US" sz="2800" b="1" dirty="0">
                <a:solidFill>
                  <a:schemeClr val="bg1"/>
                </a:solidFill>
              </a:rPr>
              <a:t>&gt;= 18</a:t>
            </a:r>
            <a:r>
              <a:rPr lang="bg-BG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757798" y="1507101"/>
            <a:ext cx="2095265" cy="20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2"/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07" y="4410279"/>
            <a:ext cx="2237030" cy="18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Фокусира се върху </a:t>
            </a:r>
            <a:r>
              <a:rPr lang="bg-BG" sz="32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3200" dirty="0"/>
              <a:t>Нейното </a:t>
            </a:r>
            <a:r>
              <a:rPr lang="bg-BG" sz="3200" b="1" dirty="0">
                <a:solidFill>
                  <a:schemeClr val="bg1"/>
                </a:solidFill>
              </a:rPr>
              <a:t>поведение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какво прави системата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dirty="0"/>
              <a:t>Нейните </a:t>
            </a:r>
            <a:r>
              <a:rPr lang="bg-BG" sz="3200" b="1" dirty="0">
                <a:solidFill>
                  <a:schemeClr val="bg1"/>
                </a:solidFill>
              </a:rPr>
              <a:t>възможности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 се справя системата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Извършва се само от </a:t>
            </a:r>
            <a:r>
              <a:rPr lang="en-US" sz="3200" b="1" dirty="0">
                <a:solidFill>
                  <a:schemeClr val="bg1"/>
                </a:solidFill>
              </a:rPr>
              <a:t>QA </a:t>
            </a:r>
            <a:r>
              <a:rPr lang="bg-BG" sz="3200" b="1" dirty="0">
                <a:solidFill>
                  <a:schemeClr val="bg1"/>
                </a:solidFill>
              </a:rPr>
              <a:t>специалисти</a:t>
            </a:r>
            <a:endParaRPr lang="en-US" sz="3200" b="1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- попълване на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</a:t>
            </a:r>
            <a:r>
              <a:rPr lang="bg-BG" alt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endParaRPr lang="en-US" alt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въведените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bg-BG" altLang="en-US" sz="3000" b="1" dirty="0">
                <a:solidFill>
                  <a:schemeClr val="bg1"/>
                </a:solidFill>
              </a:rPr>
              <a:t>данни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данните отговарят на </a:t>
            </a:r>
            <a:r>
              <a:rPr lang="bg-BG" altLang="en-US" sz="2800" b="1" dirty="0"/>
              <a:t>потребител</a:t>
            </a:r>
            <a:r>
              <a:rPr lang="bg-BG" altLang="en-US" sz="2800" dirty="0"/>
              <a:t> в </a:t>
            </a:r>
            <a:r>
              <a:rPr lang="bg-BG" altLang="en-US" sz="2800" b="1" dirty="0"/>
              <a:t>БД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US" altLang="en-US" sz="2800" dirty="0"/>
              <a:t>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508" y="1196125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pPr lvl="1"/>
            <a:r>
              <a:rPr lang="bg-BG" sz="3000" dirty="0"/>
              <a:t>Всички </a:t>
            </a:r>
            <a:r>
              <a:rPr lang="en-US" sz="3000" dirty="0"/>
              <a:t>use cases </a:t>
            </a:r>
            <a:r>
              <a:rPr lang="bg-BG" sz="3000" dirty="0"/>
              <a:t>трябва да работят коректно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  <a:p>
            <a:pPr lvl="1"/>
            <a:endParaRPr lang="bg-BG" sz="3000" dirty="0"/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4225C7-3915-A885-F889-87228282D8BA}"/>
              </a:ext>
            </a:extLst>
          </p:cNvPr>
          <p:cNvGrpSpPr/>
          <p:nvPr/>
        </p:nvGrpSpPr>
        <p:grpSpPr>
          <a:xfrm>
            <a:off x="8937485" y="1351477"/>
            <a:ext cx="3047030" cy="2970000"/>
            <a:chOff x="8862000" y="1314000"/>
            <a:chExt cx="3330000" cy="333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68F4AA-C0A2-7F0C-2AE9-B02ACB5FE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96330D-77BF-9F48-7645-CA38D952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07683"/>
            <a:ext cx="9059325" cy="1124551"/>
          </a:xfrm>
        </p:spPr>
        <p:txBody>
          <a:bodyPr/>
          <a:lstStyle/>
          <a:p>
            <a:r>
              <a:rPr lang="bg-BG" sz="3600" dirty="0"/>
              <a:t>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000" dirty="0"/>
              <a:t>Тестване на "Здравна информационна система"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8C247-AACD-5340-A1BE-925CA2373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8A0E-F5AC-855D-BC23-063F56474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Въвеждане на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валидно потребителско име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валидна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парола</a:t>
            </a:r>
            <a:r>
              <a:rPr lang="en-BG" sz="3600" b="1" dirty="0">
                <a:solidFill>
                  <a:schemeClr val="bg1"/>
                </a:solidFill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 всичко трябва да работи </a:t>
            </a:r>
            <a:r>
              <a:rPr lang="bg-BG" b="1" dirty="0">
                <a:sym typeface="Wingdings" panose="05000000000000000000" pitchFamily="2" charset="2"/>
              </a:rPr>
              <a:t>коректно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A4E5B-6288-5F3E-750A-72719E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</a:t>
            </a:r>
            <a:r>
              <a:rPr lang="bg-BG" dirty="0"/>
              <a:t>– валидни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DBF13-7EA1-F3D2-910D-3C04EF921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/>
          <a:stretch/>
        </p:blipFill>
        <p:spPr>
          <a:xfrm>
            <a:off x="590232" y="2574000"/>
            <a:ext cx="3537000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5D473-DC22-D234-C459-C35602EE2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33" y="3059307"/>
            <a:ext cx="6178504" cy="2449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D6CED50-CE79-7A55-8675-2C020DC96D28}"/>
              </a:ext>
            </a:extLst>
          </p:cNvPr>
          <p:cNvSpPr/>
          <p:nvPr/>
        </p:nvSpPr>
        <p:spPr>
          <a:xfrm>
            <a:off x="4296532" y="3699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484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FDF33-CE58-8752-AF23-ACEC409A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E9C9-2346-820F-4300-6EF1E1A4B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Въвеждане на </a:t>
            </a:r>
            <a:r>
              <a:rPr lang="bg-BG" sz="3000" b="1" dirty="0">
                <a:solidFill>
                  <a:schemeClr val="bg1"/>
                </a:solidFill>
              </a:rPr>
              <a:t>невалидно потребителско име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невалидна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парола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2B428-42AF-F1D7-D78C-DBB970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F8AFA-2D83-7334-7559-0E50D0F1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054" y="1743005"/>
            <a:ext cx="2514600" cy="24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6CC3-8FE9-8601-4F9D-CB1B15DE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24" y="2910036"/>
            <a:ext cx="4765829" cy="24919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6AA-B863-DDEF-14A0-9D86929E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54" y="4202392"/>
            <a:ext cx="2514600" cy="24761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AEF174-40E5-8B7D-07A4-564D513E7960}"/>
              </a:ext>
            </a:extLst>
          </p:cNvPr>
          <p:cNvSpPr/>
          <p:nvPr/>
        </p:nvSpPr>
        <p:spPr>
          <a:xfrm>
            <a:off x="4527062" y="366100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5632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Въведение в </a:t>
            </a:r>
            <a:r>
              <a:rPr lang="bg-BG" b="1" dirty="0">
                <a:solidFill>
                  <a:schemeClr val="bg1"/>
                </a:solidFill>
              </a:rPr>
              <a:t>тестването</a:t>
            </a:r>
            <a:r>
              <a:rPr lang="bg-BG" dirty="0"/>
              <a:t> на </a:t>
            </a:r>
            <a:r>
              <a:rPr lang="bg-BG" b="1" dirty="0"/>
              <a:t>информационна система</a:t>
            </a:r>
          </a:p>
          <a:p>
            <a:pPr lvl="1"/>
            <a:r>
              <a:rPr lang="bg-BG" sz="3300" b="1" dirty="0"/>
              <a:t>Цел </a:t>
            </a:r>
            <a:r>
              <a:rPr lang="bg-BG" sz="3300" dirty="0"/>
              <a:t>на</a:t>
            </a:r>
            <a:r>
              <a:rPr lang="bg-BG" sz="3300" b="1" dirty="0"/>
              <a:t> тестването</a:t>
            </a:r>
            <a:r>
              <a:rPr lang="bg-BG" sz="3300" dirty="0"/>
              <a:t> и </a:t>
            </a:r>
            <a:r>
              <a:rPr lang="bg-BG" sz="3300" b="1" dirty="0"/>
              <a:t>типове тестване</a:t>
            </a:r>
          </a:p>
          <a:p>
            <a:pPr lvl="1"/>
            <a:r>
              <a:rPr lang="bg-BG" sz="3300" dirty="0"/>
              <a:t>​</a:t>
            </a:r>
            <a:r>
              <a:rPr lang="bg-BG" sz="3300" b="1" dirty="0"/>
              <a:t>Защо</a:t>
            </a:r>
            <a:r>
              <a:rPr lang="bg-BG" sz="3300" dirty="0"/>
              <a:t>, </a:t>
            </a:r>
            <a:r>
              <a:rPr lang="bg-BG" sz="3300" b="1" dirty="0"/>
              <a:t>какво</a:t>
            </a:r>
            <a:r>
              <a:rPr lang="bg-BG" sz="3300" dirty="0"/>
              <a:t> и </a:t>
            </a:r>
            <a:r>
              <a:rPr lang="bg-BG" sz="3300" b="1" dirty="0"/>
              <a:t>как</a:t>
            </a:r>
            <a:r>
              <a:rPr lang="bg-BG" sz="3300" dirty="0"/>
              <a:t> да тестваме?</a:t>
            </a:r>
          </a:p>
          <a:p>
            <a:r>
              <a:rPr lang="bg-BG" dirty="0"/>
              <a:t>Тестване на </a:t>
            </a:r>
            <a:r>
              <a:rPr lang="bg-BG" b="1" dirty="0">
                <a:solidFill>
                  <a:schemeClr val="bg1"/>
                </a:solidFill>
              </a:rPr>
              <a:t>гранични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dirty="0"/>
              <a:t>Видове </a:t>
            </a:r>
            <a:r>
              <a:rPr lang="bg-BG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Компонентно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интеграционно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системно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приемно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dirty="0"/>
              <a:t>​Тестване на "</a:t>
            </a:r>
            <a:r>
              <a:rPr lang="bg-BG" b="1" dirty="0"/>
              <a:t>Здравна информационна система</a:t>
            </a:r>
            <a:r>
              <a:rPr lang="bg-BG" dirty="0"/>
              <a:t>"</a:t>
            </a:r>
          </a:p>
          <a:p>
            <a:pPr lvl="1"/>
            <a:r>
              <a:rPr lang="bg-BG" sz="3300" dirty="0"/>
              <a:t>Тестване на </a:t>
            </a:r>
            <a:r>
              <a:rPr lang="bg-BG" sz="3300" b="1" dirty="0">
                <a:solidFill>
                  <a:schemeClr val="bg1"/>
                </a:solidFill>
              </a:rPr>
              <a:t>входна форма</a:t>
            </a:r>
            <a:r>
              <a:rPr lang="bg-BG" sz="3300" dirty="0"/>
              <a:t>, тестване на </a:t>
            </a:r>
            <a:r>
              <a:rPr lang="bg-BG" sz="33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3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4DB6F-FF7C-BC35-F11D-61354CB61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0552-E07C-49F4-26FF-1B46104C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Регистрация</a:t>
            </a:r>
            <a:r>
              <a:rPr lang="bg-BG" dirty="0"/>
              <a:t> при </a:t>
            </a:r>
            <a:r>
              <a:rPr lang="bg-BG" b="1" dirty="0">
                <a:solidFill>
                  <a:schemeClr val="bg1"/>
                </a:solidFill>
              </a:rPr>
              <a:t>съществуващ админ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F8422-F5C8-3E30-CC07-79BF242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257C-9C0B-0DBB-60AA-2FCCDDDD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51" y="2496979"/>
            <a:ext cx="3355400" cy="33040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6A640-2A7B-A8A1-7934-D11EFDC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49" y="2789412"/>
            <a:ext cx="5132581" cy="23421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F8012785-605E-6758-0412-64EF04F98E81}"/>
              </a:ext>
            </a:extLst>
          </p:cNvPr>
          <p:cNvSpPr/>
          <p:nvPr/>
        </p:nvSpPr>
        <p:spPr>
          <a:xfrm>
            <a:off x="4517500" y="3654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66AC6-9B8D-224D-D0DC-7ED3ACD1EF74}"/>
              </a:ext>
            </a:extLst>
          </p:cNvPr>
          <p:cNvSpPr/>
          <p:nvPr/>
        </p:nvSpPr>
        <p:spPr bwMode="auto">
          <a:xfrm>
            <a:off x="4341000" y="5344325"/>
            <a:ext cx="4663149" cy="121396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 трябва да е "Регистрация на админ"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01406-195B-25A8-135C-967C5D72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66D76-4F40-630D-85B7-E87434DD2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0C49-70E8-38E7-0894-667548461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TODO: </a:t>
            </a:r>
            <a:r>
              <a:rPr lang="bg-BG" dirty="0">
                <a:highlight>
                  <a:srgbClr val="FFFF00"/>
                </a:highlight>
              </a:rPr>
              <a:t>тестваме с валидни данни </a:t>
            </a:r>
            <a:r>
              <a:rPr lang="bg-BG" dirty="0">
                <a:highlight>
                  <a:srgbClr val="FFFF00"/>
                </a:highlight>
                <a:sym typeface="Wingdings" panose="05000000000000000000" pitchFamily="2" charset="2"/>
              </a:rPr>
              <a:t> всичко трябва да работи коректно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11B39-1FDD-245E-BE82-9319CC55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0418-3DFD-6248-BC26-8D7AD2A1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B10F-C327-5F1D-563F-ABB4832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празно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0275D-4A0B-ECA0-466F-9614332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844A-2771-3425-B4BF-DC892FBE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1CA5-B0C0-D6F6-68BD-4380686F0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4"/>
          <a:stretch/>
        </p:blipFill>
        <p:spPr>
          <a:xfrm>
            <a:off x="6543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64DD3B1-AB92-4356-90E9-550A6BBDE248}"/>
              </a:ext>
            </a:extLst>
          </p:cNvPr>
          <p:cNvSpPr/>
          <p:nvPr/>
        </p:nvSpPr>
        <p:spPr>
          <a:xfrm>
            <a:off x="5053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5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83F77-E350-4492-88E8-DC5C19F73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C265-C97E-E92D-FD07-906747EC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вече </a:t>
            </a:r>
            <a:r>
              <a:rPr lang="bg-BG" b="1" dirty="0">
                <a:solidFill>
                  <a:schemeClr val="bg1"/>
                </a:solidFill>
              </a:rPr>
              <a:t>съществуващо ЕГН </a:t>
            </a:r>
            <a:r>
              <a:rPr lang="bg-BG" dirty="0"/>
              <a:t>в </a:t>
            </a:r>
            <a:r>
              <a:rPr lang="bg-BG" b="1" dirty="0"/>
              <a:t>БД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F1E15-46A5-19C9-F531-15419CD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C2D1-5B62-7106-AEBF-C5677B97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403" y="2299987"/>
            <a:ext cx="4590000" cy="3289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A7E8-64E8-43A3-DAA9-0AF584D0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53" y="2568094"/>
            <a:ext cx="4284047" cy="2752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BA3790E-7311-7444-7138-CC2FBF68B838}"/>
              </a:ext>
            </a:extLst>
          </p:cNvPr>
          <p:cNvSpPr/>
          <p:nvPr/>
        </p:nvSpPr>
        <p:spPr>
          <a:xfrm>
            <a:off x="5597478" y="344949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0DEDB-3B4E-8039-754D-7AF5F1D8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945D-7F6D-43FF-E1E7-48511056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Редактиране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невалиден телефон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C310-BC60-6507-3829-006185AE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BG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349EC-003C-BD68-0FB2-4CCFD9DF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2" y="2226220"/>
            <a:ext cx="4995000" cy="35427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F3CC2-341D-B95B-BC44-2EC7501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00" y="2571585"/>
            <a:ext cx="4109500" cy="2815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78535E-51EA-3A5C-A2B3-EDE35E205BE0}"/>
              </a:ext>
            </a:extLst>
          </p:cNvPr>
          <p:cNvSpPr/>
          <p:nvPr/>
        </p:nvSpPr>
        <p:spPr>
          <a:xfrm>
            <a:off x="5880001" y="348430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7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013C-DB49-5724-16C7-6DA8DB98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3A7A1-3087-933E-5365-28D10B6D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0874E-4629-00E2-4C81-C83E974B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твърде дълго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FB31A-8235-83B5-7AED-9BB79E7E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EF7B2-FC8F-CD95-900F-21EDEAE4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019A4-5829-1FEA-B24A-8EFBC6955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4"/>
          <a:stretch/>
        </p:blipFill>
        <p:spPr>
          <a:xfrm>
            <a:off x="6543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053A6B91-D5A5-DE7C-A75F-BC7EECE396F4}"/>
              </a:ext>
            </a:extLst>
          </p:cNvPr>
          <p:cNvSpPr/>
          <p:nvPr/>
        </p:nvSpPr>
        <p:spPr>
          <a:xfrm>
            <a:off x="5053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EA0BE-0724-BA45-1C85-3DA64CBC31CA}"/>
              </a:ext>
            </a:extLst>
          </p:cNvPr>
          <p:cNvSpPr txBox="1"/>
          <p:nvPr/>
        </p:nvSpPr>
        <p:spPr>
          <a:xfrm>
            <a:off x="555200" y="3007729"/>
            <a:ext cx="2429218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noProof="1"/>
              <a:t>ааааааааааааааааааааааааааааа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1C672-0778-F826-7DD3-0E47556A07BB}"/>
              </a:ext>
            </a:extLst>
          </p:cNvPr>
          <p:cNvSpPr/>
          <p:nvPr/>
        </p:nvSpPr>
        <p:spPr bwMode="auto">
          <a:xfrm>
            <a:off x="2966818" y="4649375"/>
            <a:ext cx="6070244" cy="20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да се тества какво се случва!!!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Ако намерим грешка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sym typeface="Wingdings" panose="05000000000000000000" pitchFamily="2" charset="2"/>
              </a:rPr>
              <a:t> супер  докладваме я. Да се провери дали съобщението за грешка е адекватно.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767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54449"/>
            <a:ext cx="9059325" cy="1124551"/>
          </a:xfrm>
        </p:spPr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978125" y="5351455"/>
            <a:ext cx="8235750" cy="1237006"/>
          </a:xfrm>
        </p:spPr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61551</TotalTime>
  <Words>1152</Words>
  <Application>Microsoft Macintosh PowerPoint</Application>
  <PresentationFormat>Widescreen</PresentationFormat>
  <Paragraphs>177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Интеграционно тестване (Integration Testing)</vt:lpstr>
      <vt:lpstr>Системно тестване (System Testing)</vt:lpstr>
      <vt:lpstr>Приемно тестване (Acceptance Testing)</vt:lpstr>
      <vt:lpstr>Тестване на "Здравна информационна система"</vt:lpstr>
      <vt:lpstr>Тестване на входна форма – валидни данни</vt:lpstr>
      <vt:lpstr>Тестване на входна форма (1)</vt:lpstr>
      <vt:lpstr>Тестване на входна форма (2)</vt:lpstr>
      <vt:lpstr>Тестване на отделни функционалности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Тестване на отделни функционалности (1)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538</cp:revision>
  <dcterms:created xsi:type="dcterms:W3CDTF">2018-05-23T13:08:44Z</dcterms:created>
  <dcterms:modified xsi:type="dcterms:W3CDTF">2025-01-12T12:53:30Z</dcterms:modified>
  <cp:category/>
</cp:coreProperties>
</file>