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74" r:id="rId2"/>
    <p:sldId id="619" r:id="rId3"/>
    <p:sldId id="611" r:id="rId4"/>
    <p:sldId id="799" r:id="rId5"/>
    <p:sldId id="800" r:id="rId6"/>
    <p:sldId id="801" r:id="rId7"/>
    <p:sldId id="802" r:id="rId8"/>
    <p:sldId id="803" r:id="rId9"/>
    <p:sldId id="804" r:id="rId10"/>
    <p:sldId id="807" r:id="rId11"/>
    <p:sldId id="808" r:id="rId12"/>
    <p:sldId id="805" r:id="rId13"/>
    <p:sldId id="806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580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6D6A8E9-F461-4769-980E-8C2D15417BFD}">
          <p14:sldIdLst>
            <p14:sldId id="274"/>
            <p14:sldId id="619"/>
          </p14:sldIdLst>
        </p14:section>
        <p14:section name="Лого" id="{FF2CC121-FC3A-4B6B-B030-BFF110B73EDB}">
          <p14:sldIdLst>
            <p14:sldId id="611"/>
            <p14:sldId id="799"/>
            <p14:sldId id="800"/>
            <p14:sldId id="801"/>
            <p14:sldId id="802"/>
          </p14:sldIdLst>
        </p14:section>
        <p14:section name="Цветове" id="{67C383BC-E9CC-4377-87BD-612A7EC1C660}">
          <p14:sldIdLst>
            <p14:sldId id="803"/>
            <p14:sldId id="804"/>
            <p14:sldId id="807"/>
            <p14:sldId id="808"/>
            <p14:sldId id="805"/>
            <p14:sldId id="806"/>
          </p14:sldIdLst>
        </p14:section>
        <p14:section name="Шрифтове" id="{9C28E0B1-0308-4A21-9ABA-C193B3B92851}">
          <p14:sldIdLst>
            <p14:sldId id="809"/>
            <p14:sldId id="810"/>
            <p14:sldId id="811"/>
            <p14:sldId id="812"/>
            <p14:sldId id="813"/>
          </p14:sldIdLst>
        </p14:section>
        <p14:section name="Стилове" id="{721BCA54-D51A-4808-8C38-3A4424D66EF0}">
          <p14:sldIdLst>
            <p14:sldId id="814"/>
            <p14:sldId id="815"/>
            <p14:sldId id="816"/>
            <p14:sldId id="817"/>
          </p14:sldIdLst>
        </p14:section>
        <p14:section name="Обобщение" id="{E38F4E2C-033C-4A0A-83A7-96B0C586BAE7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CD8B17"/>
    <a:srgbClr val="D99011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5" autoAdjust="0"/>
    <p:restoredTop sz="86405" autoAdjust="0"/>
  </p:normalViewPr>
  <p:slideViewPr>
    <p:cSldViewPr showGuides="1">
      <p:cViewPr varScale="1">
        <p:scale>
          <a:sx n="71" d="100"/>
          <a:sy n="71" d="100"/>
        </p:scale>
        <p:origin x="9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4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FD34A4-3A65-1DF5-4356-19694491D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5643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C6CDEE-5CC6-27EE-22D7-707D9FCDA4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362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4BBD0D4-B946-5D87-FF02-5C5F3EC08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9222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ED78E04-AB0A-C9FB-9F86-78D0738B5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2654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731B654-2525-D3C2-0525-0A6317987F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9606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282AB-75DE-8FEC-D355-7CF4B7197D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803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C85DA6E-B443-0440-335E-F2641D254B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4405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D0FEF63-CFC2-1EF5-A9AF-F075BA73E9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989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435D729-CDCC-FF60-4E89-077F12344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604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C902197-D174-9940-9E9B-C3190A32DD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85496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498128-E999-C94E-6069-88711667A6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680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E7EBFDB-8FC1-61F2-8A60-C580172C1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184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11CA0D2-7D4D-304C-6097-DF65E9A74F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729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003F4D1-BEC6-AC08-074A-4A63DEC5E4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0363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CD4D6A-63C5-EE2D-C339-8B234FF2A4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8652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3A0AC01-1573-04C4-92AE-42B22A2964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165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F3A4EEA-8ABE-A355-AC16-38F024BF6B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920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2EF73DB-550F-7EEF-07FE-693007BFA4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729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48B867-34F0-33DB-1F4E-87118A771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757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B4D4E9-F363-E208-2FB3-BCB202A2C3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066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7D3166-3798-F25B-0F00-C2E14CAFBF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750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D116F5D-8B4B-A433-4829-BA035697A1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547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A185C69-21CD-39B5-EB63-0E2954FF67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089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93F4BB-99CA-7B6E-DEBD-61EDFF7E0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529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9D88EA7-26C6-173A-AB76-25245CC308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317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Модул 3. "Уеб дизайн</a:t>
            </a:r>
            <a:r>
              <a:rPr lang="en-US" sz="1800" dirty="0">
                <a:solidFill>
                  <a:srgbClr val="234465"/>
                </a:solidFill>
              </a:rPr>
              <a:t>"</a:t>
            </a:r>
            <a:endParaRPr lang="bg-BG" sz="1800" dirty="0">
              <a:solidFill>
                <a:srgbClr val="234465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лого, цветова</a:t>
            </a:r>
            <a:r>
              <a:rPr lang="en-US" dirty="0"/>
              <a:t> </a:t>
            </a:r>
            <a:r>
              <a:rPr lang="bg-BG" dirty="0"/>
              <a:t>схема, шрифтове и стилове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Графичен дизайн на уеб сайт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Монохромна</a:t>
            </a:r>
          </a:p>
          <a:p>
            <a:pPr lvl="1"/>
            <a:r>
              <a:rPr lang="ru-RU" dirty="0"/>
              <a:t>Използва се </a:t>
            </a:r>
            <a:r>
              <a:rPr lang="ru-RU" b="1" dirty="0">
                <a:solidFill>
                  <a:schemeClr val="bg1"/>
                </a:solidFill>
              </a:rPr>
              <a:t>един основен цвят </a:t>
            </a:r>
            <a:r>
              <a:rPr lang="ru-RU" dirty="0"/>
              <a:t>в различни </a:t>
            </a:r>
            <a:r>
              <a:rPr lang="ru-RU" b="1" dirty="0">
                <a:solidFill>
                  <a:schemeClr val="bg1"/>
                </a:solidFill>
              </a:rPr>
              <a:t>нюанси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интензивност</a:t>
            </a:r>
          </a:p>
          <a:p>
            <a:pPr lvl="1"/>
            <a:r>
              <a:rPr lang="ru-RU" dirty="0"/>
              <a:t>Създава усещане за единство и хармония</a:t>
            </a:r>
          </a:p>
          <a:p>
            <a:r>
              <a:rPr lang="bg-BG" b="1" dirty="0">
                <a:solidFill>
                  <a:schemeClr val="bg1"/>
                </a:solidFill>
              </a:rPr>
              <a:t>Аналогова</a:t>
            </a:r>
          </a:p>
          <a:p>
            <a:pPr lvl="1"/>
            <a:r>
              <a:rPr lang="ru-RU" b="1" dirty="0">
                <a:solidFill>
                  <a:schemeClr val="bg1"/>
                </a:solidFill>
              </a:rPr>
              <a:t>комбинира цветове</a:t>
            </a:r>
            <a:r>
              <a:rPr lang="ru-RU" dirty="0"/>
              <a:t>, които са един до друг на </a:t>
            </a:r>
            <a:r>
              <a:rPr lang="ru-RU" b="1" dirty="0">
                <a:solidFill>
                  <a:schemeClr val="bg1"/>
                </a:solidFill>
              </a:rPr>
              <a:t>цветното колело</a:t>
            </a:r>
          </a:p>
          <a:p>
            <a:pPr lvl="1"/>
            <a:r>
              <a:rPr lang="ru-RU" dirty="0"/>
              <a:t>Създава </a:t>
            </a:r>
            <a:r>
              <a:rPr lang="ru-RU" b="1" dirty="0">
                <a:solidFill>
                  <a:schemeClr val="bg1"/>
                </a:solidFill>
              </a:rPr>
              <a:t>спокойна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приятна визия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цветови схеми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BE16F2-E6CB-CF1E-E10D-CAB385545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4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Допълваща</a:t>
            </a:r>
          </a:p>
          <a:p>
            <a:pPr lvl="1"/>
            <a:r>
              <a:rPr lang="ru-RU" dirty="0"/>
              <a:t>Използват се </a:t>
            </a:r>
            <a:r>
              <a:rPr lang="ru-RU" b="1" dirty="0">
                <a:solidFill>
                  <a:schemeClr val="bg1"/>
                </a:solidFill>
              </a:rPr>
              <a:t>два цвята</a:t>
            </a:r>
            <a:r>
              <a:rPr lang="ru-RU" dirty="0"/>
              <a:t>, които са </a:t>
            </a:r>
            <a:r>
              <a:rPr lang="ru-RU" b="1" dirty="0">
                <a:solidFill>
                  <a:schemeClr val="bg1"/>
                </a:solidFill>
              </a:rPr>
              <a:t>директно противоположни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цветното колело</a:t>
            </a:r>
          </a:p>
          <a:p>
            <a:pPr lvl="1"/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висок контраст</a:t>
            </a:r>
          </a:p>
          <a:p>
            <a:r>
              <a:rPr lang="bg-BG" b="1" dirty="0">
                <a:solidFill>
                  <a:schemeClr val="bg1"/>
                </a:solidFill>
              </a:rPr>
              <a:t>Триадична</a:t>
            </a:r>
          </a:p>
          <a:p>
            <a:pPr lvl="1"/>
            <a:r>
              <a:rPr lang="ru-RU" dirty="0"/>
              <a:t>Използват се </a:t>
            </a:r>
            <a:r>
              <a:rPr lang="ru-RU" b="1" dirty="0">
                <a:solidFill>
                  <a:schemeClr val="bg1"/>
                </a:solidFill>
              </a:rPr>
              <a:t>три цвята</a:t>
            </a:r>
            <a:r>
              <a:rPr lang="ru-RU" dirty="0"/>
              <a:t>, които са </a:t>
            </a:r>
            <a:r>
              <a:rPr lang="ru-RU" b="1" dirty="0">
                <a:solidFill>
                  <a:schemeClr val="bg1"/>
                </a:solidFill>
              </a:rPr>
              <a:t>равно разположени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цветното колело</a:t>
            </a:r>
          </a:p>
          <a:p>
            <a:pPr lvl="1"/>
            <a:r>
              <a:rPr lang="ru-RU" dirty="0"/>
              <a:t>Създават </a:t>
            </a:r>
            <a:r>
              <a:rPr lang="ru-RU" b="1" dirty="0">
                <a:solidFill>
                  <a:schemeClr val="bg1"/>
                </a:solidFill>
              </a:rPr>
              <a:t>динамичен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цветен дизайн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цветови схеми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0668663-21C0-4338-2F32-1ABC0DCA4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39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Използва се за </a:t>
            </a:r>
            <a:r>
              <a:rPr lang="bg-BG" sz="3500" b="1" dirty="0">
                <a:solidFill>
                  <a:schemeClr val="bg1"/>
                </a:solidFill>
              </a:rPr>
              <a:t>привличане на вниманието </a:t>
            </a:r>
            <a:r>
              <a:rPr lang="bg-BG" sz="3500" dirty="0"/>
              <a:t>към ключови </a:t>
            </a:r>
            <a:r>
              <a:rPr lang="bg-BG" sz="3500" b="1" dirty="0">
                <a:solidFill>
                  <a:schemeClr val="bg1"/>
                </a:solidFill>
              </a:rPr>
              <a:t>елементи</a:t>
            </a:r>
            <a:r>
              <a:rPr lang="bg-BG" sz="3500" dirty="0"/>
              <a:t> като </a:t>
            </a:r>
            <a:r>
              <a:rPr lang="bg-BG" sz="3500" b="1" dirty="0">
                <a:solidFill>
                  <a:schemeClr val="bg1"/>
                </a:solidFill>
              </a:rPr>
              <a:t>бутони</a:t>
            </a:r>
            <a:r>
              <a:rPr lang="bg-BG" sz="3500" dirty="0"/>
              <a:t>, </a:t>
            </a:r>
            <a:r>
              <a:rPr lang="bg-BG" sz="3500" b="1" dirty="0">
                <a:solidFill>
                  <a:schemeClr val="bg1"/>
                </a:solidFill>
              </a:rPr>
              <a:t>линкове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bg1"/>
                </a:solidFill>
              </a:rPr>
              <a:t>икони</a:t>
            </a:r>
          </a:p>
          <a:p>
            <a:r>
              <a:rPr lang="bg-BG" sz="3500" dirty="0"/>
              <a:t>Указва влияние върху </a:t>
            </a:r>
            <a:r>
              <a:rPr lang="bg-BG" b="1" dirty="0">
                <a:solidFill>
                  <a:schemeClr val="bg1"/>
                </a:solidFill>
              </a:rPr>
              <a:t>атмосферата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възприятието на уебсайта</a:t>
            </a:r>
          </a:p>
          <a:p>
            <a:r>
              <a:rPr lang="bg-BG" dirty="0"/>
              <a:t>Трябва да се </a:t>
            </a:r>
            <a:r>
              <a:rPr lang="bg-BG" b="1" dirty="0">
                <a:solidFill>
                  <a:schemeClr val="bg1"/>
                </a:solidFill>
              </a:rPr>
              <a:t>откроява</a:t>
            </a:r>
            <a:r>
              <a:rPr lang="bg-BG" dirty="0"/>
              <a:t>, но и да </a:t>
            </a:r>
            <a:r>
              <a:rPr lang="bg-BG" b="1" dirty="0">
                <a:solidFill>
                  <a:schemeClr val="bg1"/>
                </a:solidFill>
              </a:rPr>
              <a:t>допринася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желаното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излъчване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марката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уебсайта</a:t>
            </a:r>
            <a:endParaRPr lang="bg-BG" sz="35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Акцентиращ цвят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6BB2AE3-E0E6-8F39-E2D7-E6B78CBEA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1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Трябва да осигурява достатъчен </a:t>
            </a:r>
            <a:r>
              <a:rPr lang="bg-BG" b="1" dirty="0">
                <a:solidFill>
                  <a:schemeClr val="bg1"/>
                </a:solidFill>
              </a:rPr>
              <a:t>контраст с текста</a:t>
            </a:r>
            <a:r>
              <a:rPr lang="bg-BG" dirty="0"/>
              <a:t>, за да е </a:t>
            </a:r>
            <a:r>
              <a:rPr lang="bg-BG" b="1" dirty="0">
                <a:solidFill>
                  <a:schemeClr val="bg1"/>
                </a:solidFill>
              </a:rPr>
              <a:t>лесно четим</a:t>
            </a:r>
          </a:p>
          <a:p>
            <a:r>
              <a:rPr lang="bg-BG" sz="3500" dirty="0"/>
              <a:t>Пример</a:t>
            </a:r>
          </a:p>
          <a:p>
            <a:pPr lvl="1"/>
            <a:r>
              <a:rPr lang="bg-BG" sz="3300" dirty="0"/>
              <a:t>Избира се за </a:t>
            </a:r>
            <a:r>
              <a:rPr lang="bg-BG" sz="3300" b="1" dirty="0">
                <a:solidFill>
                  <a:schemeClr val="bg1"/>
                </a:solidFill>
              </a:rPr>
              <a:t>по-светъл фон по-тъмен текст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Фон на текстовете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54743A-8758-4108-5A63-DC0D4923D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0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F03AA09-637A-0BA9-7755-5AE5250760A8}"/>
              </a:ext>
            </a:extLst>
          </p:cNvPr>
          <p:cNvSpPr txBox="1"/>
          <p:nvPr/>
        </p:nvSpPr>
        <p:spPr>
          <a:xfrm>
            <a:off x="4970999" y="1355917"/>
            <a:ext cx="2272499" cy="26410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0" dirty="0">
                <a:solidFill>
                  <a:schemeClr val="accent6"/>
                </a:solidFill>
                <a:latin typeface="Curlz MT" panose="04040404050702020202" pitchFamily="82" charset="0"/>
              </a:rPr>
              <a:t>Aa</a:t>
            </a:r>
            <a:endParaRPr lang="bg-BG" sz="15000" dirty="0">
              <a:solidFill>
                <a:schemeClr val="accent6"/>
              </a:solidFill>
            </a:endParaRPr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5326D191-A218-32CB-7DE6-56309850CA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типографията, макротипография и микротипография 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E99C4B46-D9A5-5BE9-FA98-184D0EE5F9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kern="1200" baseline="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Шрифтове</a:t>
            </a:r>
            <a:endParaRPr lang="bg-BG" sz="5000" dirty="0"/>
          </a:p>
        </p:txBody>
      </p:sp>
    </p:spTree>
    <p:extLst>
      <p:ext uri="{BB962C8B-B14F-4D97-AF65-F5344CB8AC3E}">
        <p14:creationId xmlns:p14="http://schemas.microsoft.com/office/powerpoint/2010/main" val="340171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Включва </a:t>
            </a:r>
            <a:r>
              <a:rPr lang="bg-BG" b="1" dirty="0">
                <a:solidFill>
                  <a:schemeClr val="bg1"/>
                </a:solidFill>
              </a:rPr>
              <a:t>цялостен набор </a:t>
            </a:r>
            <a:r>
              <a:rPr lang="bg-BG" dirty="0"/>
              <a:t>от </a:t>
            </a:r>
            <a:r>
              <a:rPr lang="bg-BG" b="1" dirty="0">
                <a:solidFill>
                  <a:schemeClr val="bg1"/>
                </a:solidFill>
              </a:rPr>
              <a:t>техники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Обхваща</a:t>
            </a:r>
          </a:p>
          <a:p>
            <a:pPr lvl="1"/>
            <a:r>
              <a:rPr lang="bg-BG" dirty="0"/>
              <a:t>Избора на </a:t>
            </a:r>
            <a:r>
              <a:rPr lang="bg-BG" b="1" dirty="0">
                <a:solidFill>
                  <a:schemeClr val="bg1"/>
                </a:solidFill>
              </a:rPr>
              <a:t>шрифт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Разпределението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текста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Йерархията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акцентите</a:t>
            </a:r>
            <a:r>
              <a:rPr lang="bg-BG" dirty="0"/>
              <a:t>, които заедно създават едно </a:t>
            </a:r>
            <a:r>
              <a:rPr lang="bg-BG" b="1" dirty="0">
                <a:solidFill>
                  <a:schemeClr val="bg1"/>
                </a:solidFill>
              </a:rPr>
              <a:t>интуитивно изживяване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Типографията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4331CF8-CF1D-74D8-088C-A23A91E78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Яснота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четливост</a:t>
            </a:r>
          </a:p>
          <a:p>
            <a:pPr lvl="1"/>
            <a:r>
              <a:rPr lang="bg-BG" sz="3000" dirty="0"/>
              <a:t>Изберете </a:t>
            </a:r>
            <a:r>
              <a:rPr lang="bg-BG" sz="3000" b="1" dirty="0">
                <a:solidFill>
                  <a:schemeClr val="bg1"/>
                </a:solidFill>
              </a:rPr>
              <a:t>шрифт</a:t>
            </a:r>
            <a:r>
              <a:rPr lang="bg-BG" sz="3000" dirty="0"/>
              <a:t>, който е </a:t>
            </a:r>
            <a:r>
              <a:rPr lang="bg-BG" sz="3000" b="1" dirty="0">
                <a:solidFill>
                  <a:schemeClr val="bg1"/>
                </a:solidFill>
              </a:rPr>
              <a:t>лесен за четене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разбиране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Йерархия</a:t>
            </a:r>
          </a:p>
          <a:p>
            <a:pPr lvl="1"/>
            <a:r>
              <a:rPr lang="bg-BG" sz="3000" dirty="0"/>
              <a:t>Използвайте различни </a:t>
            </a:r>
            <a:r>
              <a:rPr lang="bg-BG" sz="3000" b="1" dirty="0">
                <a:solidFill>
                  <a:schemeClr val="bg1"/>
                </a:solidFill>
              </a:rPr>
              <a:t>размери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стилове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цветове на шрифтовете</a:t>
            </a:r>
            <a:r>
              <a:rPr lang="bg-BG" sz="3000" dirty="0"/>
              <a:t>, за да насочите </a:t>
            </a:r>
            <a:r>
              <a:rPr lang="bg-BG" sz="3000" b="1" dirty="0">
                <a:solidFill>
                  <a:schemeClr val="bg1"/>
                </a:solidFill>
              </a:rPr>
              <a:t>вниманието</a:t>
            </a:r>
            <a:r>
              <a:rPr lang="bg-BG" sz="3000" dirty="0"/>
              <a:t> на потребителя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Контраст</a:t>
            </a:r>
          </a:p>
          <a:p>
            <a:pPr lvl="1"/>
            <a:r>
              <a:rPr lang="bg-BG" sz="3000" dirty="0"/>
              <a:t> Уверете се, че има достатъчен </a:t>
            </a:r>
            <a:r>
              <a:rPr lang="bg-BG" sz="3000" b="1" dirty="0">
                <a:solidFill>
                  <a:schemeClr val="bg1"/>
                </a:solidFill>
              </a:rPr>
              <a:t>контраст между текста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фона</a:t>
            </a:r>
            <a:r>
              <a:rPr lang="bg-BG" sz="3000" dirty="0"/>
              <a:t>, за да </a:t>
            </a:r>
            <a:r>
              <a:rPr lang="bg-BG" sz="3000" b="1" dirty="0">
                <a:solidFill>
                  <a:schemeClr val="bg1"/>
                </a:solidFill>
              </a:rPr>
              <a:t>подобрите четливостта</a:t>
            </a:r>
            <a:endParaRPr lang="bg-BG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Правила при типографията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435D6D9-EC5A-5B49-E6EF-F7D88D8A5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54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6616" indent="-356616" algn="l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Pts val="2700"/>
              <a:buFont typeface="Wingdings" panose="05000000000000000000" pitchFamily="2" charset="2"/>
              <a:buChar char="§"/>
            </a:pPr>
            <a:r>
              <a:rPr lang="bg-BG" sz="3200" b="1" kern="1200" dirty="0">
                <a:solidFill>
                  <a:schemeClr val="bg1"/>
                </a:solidFill>
                <a:effectLst/>
                <a:latin typeface="+mj-lt"/>
              </a:rPr>
              <a:t>Съгласуваност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marL="799528" lvl="1" indent="-356616">
              <a:buSzPts val="2700"/>
            </a:pPr>
            <a:r>
              <a:rPr lang="bg-BG" sz="3000" kern="1200" dirty="0">
                <a:solidFill>
                  <a:srgbClr val="234465"/>
                </a:solidFill>
                <a:effectLst/>
                <a:latin typeface="+mj-lt"/>
              </a:rPr>
              <a:t>Използвайте </a:t>
            </a:r>
            <a:r>
              <a:rPr lang="bg-BG" sz="3000" b="1" kern="1200" dirty="0">
                <a:solidFill>
                  <a:schemeClr val="bg1"/>
                </a:solidFill>
                <a:effectLst/>
                <a:latin typeface="+mj-lt"/>
              </a:rPr>
              <a:t>ограничен брой шрифтове </a:t>
            </a:r>
            <a:r>
              <a:rPr lang="bg-BG" sz="3000" kern="1200" dirty="0">
                <a:solidFill>
                  <a:srgbClr val="234465"/>
                </a:solidFill>
                <a:effectLst/>
                <a:latin typeface="+mj-lt"/>
              </a:rPr>
              <a:t>и </a:t>
            </a:r>
            <a:r>
              <a:rPr lang="bg-BG" sz="3000" b="1" kern="1200" dirty="0">
                <a:solidFill>
                  <a:schemeClr val="bg1"/>
                </a:solidFill>
                <a:effectLst/>
                <a:latin typeface="+mj-lt"/>
              </a:rPr>
              <a:t>стилове</a:t>
            </a:r>
            <a:r>
              <a:rPr lang="bg-BG" sz="3000" kern="1200" dirty="0">
                <a:solidFill>
                  <a:srgbClr val="234465"/>
                </a:solidFill>
                <a:effectLst/>
                <a:latin typeface="+mj-lt"/>
              </a:rPr>
              <a:t>, за да поддържате съгласуваност в дизайна</a:t>
            </a:r>
          </a:p>
          <a:p>
            <a:pPr marL="799528" lvl="1" indent="-356616">
              <a:buSzPts val="2700"/>
            </a:pPr>
            <a:r>
              <a:rPr lang="bg-BG" sz="3000" dirty="0">
                <a:solidFill>
                  <a:srgbClr val="234465"/>
                </a:solidFill>
                <a:effectLst/>
                <a:latin typeface="+mj-lt"/>
              </a:rPr>
              <a:t>Препоръчително е да се </a:t>
            </a:r>
            <a:r>
              <a:rPr lang="bg-BG" sz="3000" b="1" dirty="0">
                <a:solidFill>
                  <a:schemeClr val="bg1"/>
                </a:solidFill>
                <a:effectLst/>
                <a:latin typeface="+mj-lt"/>
              </a:rPr>
              <a:t>използват два</a:t>
            </a:r>
            <a:r>
              <a:rPr lang="bg-BG" sz="3000" dirty="0">
                <a:solidFill>
                  <a:srgbClr val="234465"/>
                </a:solidFill>
                <a:effectLst/>
                <a:latin typeface="+mj-lt"/>
              </a:rPr>
              <a:t>, </a:t>
            </a:r>
            <a:r>
              <a:rPr lang="bg-BG" sz="3000" b="1" dirty="0">
                <a:solidFill>
                  <a:schemeClr val="bg1"/>
                </a:solidFill>
                <a:effectLst/>
                <a:latin typeface="+mj-lt"/>
              </a:rPr>
              <a:t>максимално три ш</a:t>
            </a:r>
            <a:r>
              <a:rPr lang="bg-BG" sz="3000" b="1" dirty="0">
                <a:solidFill>
                  <a:schemeClr val="bg1"/>
                </a:solidFill>
                <a:latin typeface="+mj-lt"/>
              </a:rPr>
              <a:t>р</a:t>
            </a:r>
            <a:r>
              <a:rPr lang="bg-BG" sz="3000" b="1" dirty="0">
                <a:solidFill>
                  <a:schemeClr val="bg1"/>
                </a:solidFill>
                <a:effectLst/>
                <a:latin typeface="+mj-lt"/>
              </a:rPr>
              <a:t>ифта</a:t>
            </a:r>
          </a:p>
          <a:p>
            <a:pPr marL="356616" indent="-356616" algn="l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3200" b="1" kern="1200" dirty="0">
                <a:solidFill>
                  <a:schemeClr val="bg1"/>
                </a:solidFill>
                <a:effectLst/>
                <a:latin typeface="+mj-lt"/>
              </a:rPr>
              <a:t>Пространство</a:t>
            </a:r>
          </a:p>
          <a:p>
            <a:pPr marL="799528" lvl="1" indent="-356616"/>
            <a:r>
              <a:rPr lang="bg-BG" sz="3000" kern="1200" dirty="0">
                <a:solidFill>
                  <a:srgbClr val="234465"/>
                </a:solidFill>
                <a:effectLst/>
                <a:latin typeface="+mj-lt"/>
              </a:rPr>
              <a:t>Не прекалявайте, защото колкото е по-празно </a:t>
            </a:r>
            <a:r>
              <a:rPr lang="bg-BG" sz="3000" b="1" kern="1200" dirty="0">
                <a:solidFill>
                  <a:schemeClr val="bg1"/>
                </a:solidFill>
                <a:effectLst/>
                <a:latin typeface="+mj-lt"/>
              </a:rPr>
              <a:t>пространство</a:t>
            </a:r>
            <a:r>
              <a:rPr lang="bg-BG" sz="3000" kern="1200" dirty="0">
                <a:solidFill>
                  <a:srgbClr val="234465"/>
                </a:solidFill>
                <a:effectLst/>
                <a:latin typeface="+mj-lt"/>
              </a:rPr>
              <a:t>, толкова дизайна е </a:t>
            </a:r>
            <a:r>
              <a:rPr lang="bg-BG" sz="3000" b="1" kern="1200" dirty="0">
                <a:solidFill>
                  <a:schemeClr val="bg1"/>
                </a:solidFill>
                <a:effectLst/>
                <a:latin typeface="+mj-lt"/>
              </a:rPr>
              <a:t>по-чист дизайна</a:t>
            </a:r>
            <a:endParaRPr lang="bg-BG" sz="3000" b="1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Правила при типографията (2)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070A796-A218-6F90-8585-7BE480622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52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Макротипография</a:t>
            </a:r>
          </a:p>
          <a:p>
            <a:pPr lvl="1"/>
            <a:r>
              <a:rPr lang="bg-BG" sz="3000" dirty="0"/>
              <a:t>Отнася се до </a:t>
            </a:r>
            <a:r>
              <a:rPr lang="bg-BG" sz="3000" b="1" dirty="0">
                <a:solidFill>
                  <a:schemeClr val="bg1"/>
                </a:solidFill>
              </a:rPr>
              <a:t>общата структура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оформление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текста</a:t>
            </a:r>
            <a:r>
              <a:rPr lang="bg-BG" sz="3000" dirty="0"/>
              <a:t> в големи блокове</a:t>
            </a:r>
          </a:p>
          <a:p>
            <a:pPr lvl="1"/>
            <a:r>
              <a:rPr lang="bg-BG" sz="3000" dirty="0"/>
              <a:t>Например разположението на </a:t>
            </a:r>
            <a:r>
              <a:rPr lang="bg-BG" sz="3000" b="1" dirty="0">
                <a:solidFill>
                  <a:schemeClr val="bg1"/>
                </a:solidFill>
              </a:rPr>
              <a:t>параграфите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заглавията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графични елементи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Микротипография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детайлите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текстовото форматиране</a:t>
            </a:r>
          </a:p>
          <a:p>
            <a:pPr lvl="1"/>
            <a:r>
              <a:rPr lang="bg-BG" sz="3000" dirty="0"/>
              <a:t>Например регулиране на разстоянието между буквите и редовете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Макротипография и микротипография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E39704-22E4-FBB9-940F-0E48B3858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8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445B5F3-4D74-9599-DAB0-FE756405D5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минималистичен, флет и материален дизайн</a:t>
            </a:r>
            <a:endParaRPr lang="bg-BG" dirty="0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93D8CD99-16B2-018F-5328-C9BF732097D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Стилове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868FF4F-7536-E0AA-524F-88519992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52" y="1224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Лого</a:t>
            </a:r>
            <a:endParaRPr lang="en-US" sz="3399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Цветове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цветова схема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акцентиращ цвят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фон на текстовете</a:t>
            </a:r>
            <a:endParaRPr lang="en-US" sz="31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dirty="0"/>
              <a:t>Шрифтове 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типографията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макротипография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микротипография</a:t>
            </a:r>
            <a:r>
              <a:rPr lang="bg-BG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400" dirty="0"/>
              <a:t>Стилове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742D566-331D-B500-B38E-782E316AE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1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Определя </a:t>
            </a:r>
            <a:r>
              <a:rPr lang="bg-BG" b="1" dirty="0">
                <a:solidFill>
                  <a:schemeClr val="bg1"/>
                </a:solidFill>
              </a:rPr>
              <a:t>визуалната консистенция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естетика на сайта</a:t>
            </a:r>
          </a:p>
          <a:p>
            <a:r>
              <a:rPr lang="bg-BG" sz="3400" dirty="0"/>
              <a:t>Включва използването на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последователни цветове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шрифтове</a:t>
            </a:r>
            <a:r>
              <a:rPr lang="bg-BG" sz="3200" dirty="0">
                <a:solidFill>
                  <a:schemeClr val="tx2"/>
                </a:solidFill>
              </a:rPr>
              <a:t>,</a:t>
            </a:r>
            <a:r>
              <a:rPr lang="bg-BG" sz="3200" b="1" dirty="0">
                <a:solidFill>
                  <a:schemeClr val="bg1"/>
                </a:solidFill>
              </a:rPr>
              <a:t> стилове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графични елементи</a:t>
            </a:r>
          </a:p>
          <a:p>
            <a:r>
              <a:rPr lang="bg-BG" sz="3400" dirty="0"/>
              <a:t>Помага на </a:t>
            </a:r>
            <a:r>
              <a:rPr lang="bg-BG" sz="3400" b="1" dirty="0">
                <a:solidFill>
                  <a:schemeClr val="bg1"/>
                </a:solidFill>
              </a:rPr>
              <a:t>потребителите</a:t>
            </a:r>
            <a:r>
              <a:rPr lang="bg-BG" sz="3400" dirty="0"/>
              <a:t> да се ориентират и да </a:t>
            </a:r>
            <a:r>
              <a:rPr lang="bg-BG" sz="3400" b="1" dirty="0">
                <a:solidFill>
                  <a:schemeClr val="bg1"/>
                </a:solidFill>
              </a:rPr>
              <a:t>навигират по-лесно</a:t>
            </a:r>
            <a:r>
              <a:rPr lang="bg-BG" sz="3400" dirty="0"/>
              <a:t> в </a:t>
            </a:r>
            <a:r>
              <a:rPr lang="bg-BG" sz="3400" b="1" dirty="0">
                <a:solidFill>
                  <a:schemeClr val="bg1"/>
                </a:solidFill>
              </a:rPr>
              <a:t>сайта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Стил в уеб дизайн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85EAFB-9887-E50E-6D06-30CC13C36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0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Минималистичен дизайн</a:t>
            </a:r>
          </a:p>
          <a:p>
            <a:pPr lvl="1"/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простотата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функционалността</a:t>
            </a:r>
            <a:endParaRPr lang="bg-BG" sz="3200" dirty="0"/>
          </a:p>
          <a:p>
            <a:pPr lvl="1"/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ограничена цветова палитра</a:t>
            </a:r>
            <a:r>
              <a:rPr lang="bg-BG" sz="3200" dirty="0"/>
              <a:t>, изчистена </a:t>
            </a:r>
            <a:r>
              <a:rPr lang="bg-BG" sz="3200" b="1" dirty="0">
                <a:solidFill>
                  <a:schemeClr val="bg1"/>
                </a:solidFill>
              </a:rPr>
              <a:t>типография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визуална йерархия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Балансиран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лесен</a:t>
            </a:r>
            <a:r>
              <a:rPr lang="bg-BG" sz="3200" dirty="0"/>
              <a:t> за навигация интерфейс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Флет дизайн</a:t>
            </a:r>
          </a:p>
          <a:p>
            <a:pPr lvl="1"/>
            <a:r>
              <a:rPr lang="bg-BG" sz="3200" dirty="0"/>
              <a:t>Използва </a:t>
            </a:r>
            <a:r>
              <a:rPr lang="bg-BG" sz="3200" b="1" dirty="0">
                <a:solidFill>
                  <a:schemeClr val="bg1"/>
                </a:solidFill>
              </a:rPr>
              <a:t>прости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плоски елементи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ярки цветове</a:t>
            </a:r>
          </a:p>
          <a:p>
            <a:pPr lvl="1"/>
            <a:r>
              <a:rPr lang="bg-BG" sz="3200" dirty="0"/>
              <a:t>Отличава се със </a:t>
            </a:r>
            <a:r>
              <a:rPr lang="bg-BG" sz="3200" b="1" dirty="0">
                <a:solidFill>
                  <a:schemeClr val="bg1"/>
                </a:solidFill>
              </a:rPr>
              <a:t>своята яснота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Няма сенки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стилове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4F1A2D-31A1-754F-4EB0-EAB5497D3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Материален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дизайн</a:t>
            </a:r>
          </a:p>
          <a:p>
            <a:pPr lvl="1"/>
            <a:r>
              <a:rPr lang="bg-BG" sz="3200" dirty="0"/>
              <a:t>Разработен от </a:t>
            </a:r>
            <a:r>
              <a:rPr lang="bg-BG" sz="3200" b="1" dirty="0">
                <a:solidFill>
                  <a:schemeClr val="bg1"/>
                </a:solidFill>
              </a:rPr>
              <a:t>Google</a:t>
            </a:r>
          </a:p>
          <a:p>
            <a:pPr lvl="1"/>
            <a:r>
              <a:rPr lang="bg-BG" sz="3200" dirty="0"/>
              <a:t>Цели да </a:t>
            </a:r>
            <a:r>
              <a:rPr lang="bg-BG" sz="3200" b="1" dirty="0">
                <a:solidFill>
                  <a:schemeClr val="bg1"/>
                </a:solidFill>
              </a:rPr>
              <a:t>създаде интерактивно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висококачествено дигитално преживяване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3D ефекти</a:t>
            </a:r>
          </a:p>
          <a:p>
            <a:pPr lvl="1"/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стилове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908F70-3C55-ECB5-5A91-BFC3AEA7A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50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2" y="1216645"/>
            <a:ext cx="11583316" cy="5298959"/>
            <a:chOff x="434634" y="143372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34634" y="143372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609428"/>
            <a:ext cx="10863616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Видове </a:t>
            </a:r>
            <a:r>
              <a:rPr lang="bg-BG" sz="3200" b="1" dirty="0">
                <a:solidFill>
                  <a:srgbClr val="FFA000"/>
                </a:solidFill>
              </a:rPr>
              <a:t>логота</a:t>
            </a: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Кои са </a:t>
            </a:r>
            <a:r>
              <a:rPr lang="bg-BG" sz="3200" b="1" dirty="0">
                <a:solidFill>
                  <a:srgbClr val="FFA000"/>
                </a:solidFill>
              </a:rPr>
              <a:t>основните</a:t>
            </a:r>
            <a:r>
              <a:rPr lang="bg-BG" sz="3200" b="1" dirty="0">
                <a:solidFill>
                  <a:schemeClr val="accent1"/>
                </a:solidFill>
              </a:rPr>
              <a:t> цветови схеми</a:t>
            </a: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Какво е </a:t>
            </a:r>
            <a:r>
              <a:rPr lang="bg-BG" sz="3200" b="1" dirty="0">
                <a:solidFill>
                  <a:srgbClr val="FFA000"/>
                </a:solidFill>
              </a:rPr>
              <a:t>aкцентиращ цвят</a:t>
            </a: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Какво е </a:t>
            </a:r>
            <a:r>
              <a:rPr lang="bg-BG" sz="3200" b="1" dirty="0">
                <a:solidFill>
                  <a:srgbClr val="FFA000"/>
                </a:solidFill>
              </a:rPr>
              <a:t>типографията</a:t>
            </a:r>
            <a:r>
              <a:rPr lang="bg-BG" sz="3200" dirty="0">
                <a:solidFill>
                  <a:schemeClr val="bg2"/>
                </a:solidFill>
              </a:rPr>
              <a:t>, </a:t>
            </a:r>
            <a:r>
              <a:rPr lang="bg-BG" sz="3200" b="1" dirty="0">
                <a:solidFill>
                  <a:srgbClr val="FFA000"/>
                </a:solidFill>
              </a:rPr>
              <a:t>макротипография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rgbClr val="FFA000"/>
                </a:solidFill>
              </a:rPr>
              <a:t>микротипография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Кои са </a:t>
            </a:r>
            <a:r>
              <a:rPr lang="bg-BG" sz="3200" b="1" dirty="0">
                <a:solidFill>
                  <a:srgbClr val="FFA000"/>
                </a:solidFill>
              </a:rPr>
              <a:t>основните правила </a:t>
            </a:r>
            <a:r>
              <a:rPr lang="bg-BG" sz="3200" dirty="0">
                <a:solidFill>
                  <a:schemeClr val="bg2"/>
                </a:solidFill>
              </a:rPr>
              <a:t>при </a:t>
            </a:r>
            <a:r>
              <a:rPr lang="bg-BG" sz="3200" b="1" dirty="0">
                <a:solidFill>
                  <a:srgbClr val="FFA000"/>
                </a:solidFill>
              </a:rPr>
              <a:t>типографията</a:t>
            </a: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Кои са </a:t>
            </a:r>
            <a:r>
              <a:rPr lang="bg-BG" sz="3200" b="1" dirty="0">
                <a:solidFill>
                  <a:srgbClr val="FFA000"/>
                </a:solidFill>
              </a:rPr>
              <a:t>основните стилове </a:t>
            </a:r>
            <a:r>
              <a:rPr lang="bg-BG" sz="3200" dirty="0">
                <a:solidFill>
                  <a:schemeClr val="bg2"/>
                </a:solidFill>
              </a:rPr>
              <a:t>в </a:t>
            </a:r>
            <a:r>
              <a:rPr lang="bg-BG" sz="3200" b="1" dirty="0">
                <a:solidFill>
                  <a:srgbClr val="FFA000"/>
                </a:solidFill>
              </a:rPr>
              <a:t>уеб дизайна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129312D-64E9-FEEF-CBC8-4EDD5775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9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E1E5341-1D5A-4E9A-4A17-96269D90D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8CD8E5F-DD0A-3932-DC1D-9FA8AA4F015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видове</a:t>
            </a:r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05A1823B-7608-031B-4A5A-E2A920E498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Лого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BE3FE6F3-17AD-4379-254F-E3D1FF57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639000"/>
            <a:ext cx="3790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500" dirty="0"/>
              <a:t> </a:t>
            </a:r>
            <a:r>
              <a:rPr lang="ru-RU" sz="3500" b="1" dirty="0">
                <a:solidFill>
                  <a:schemeClr val="bg1"/>
                </a:solidFill>
              </a:rPr>
              <a:t>Лого</a:t>
            </a:r>
          </a:p>
          <a:p>
            <a:pPr lvl="1"/>
            <a:r>
              <a:rPr lang="ru-RU" sz="3300" dirty="0"/>
              <a:t>Графичен знак, </a:t>
            </a:r>
            <a:r>
              <a:rPr lang="ru-RU" sz="3300" b="1" dirty="0">
                <a:solidFill>
                  <a:schemeClr val="bg1"/>
                </a:solidFill>
              </a:rPr>
              <a:t>символ или иконка</a:t>
            </a:r>
            <a:r>
              <a:rPr lang="ru-RU" sz="3300" dirty="0"/>
              <a:t>, който идентифицира и представя компания или продукт в интернет</a:t>
            </a:r>
            <a:endParaRPr lang="ru-RU" sz="3500" b="1" dirty="0">
              <a:solidFill>
                <a:schemeClr val="accent1"/>
              </a:solidFill>
            </a:endParaRPr>
          </a:p>
          <a:p>
            <a:r>
              <a:rPr lang="ru-RU" sz="3500" dirty="0"/>
              <a:t>Използват</a:t>
            </a:r>
            <a:r>
              <a:rPr lang="ru-RU" dirty="0"/>
              <a:t> </a:t>
            </a:r>
            <a:r>
              <a:rPr lang="ru-RU" b="1" dirty="0">
                <a:solidFill>
                  <a:schemeClr val="bg1"/>
                </a:solidFill>
              </a:rPr>
              <a:t>стилове</a:t>
            </a:r>
            <a:r>
              <a:rPr lang="ru-RU" dirty="0"/>
              <a:t>, които подобряват </a:t>
            </a:r>
            <a:r>
              <a:rPr lang="ru-RU" b="1" dirty="0">
                <a:solidFill>
                  <a:schemeClr val="bg1"/>
                </a:solidFill>
              </a:rPr>
              <a:t>потребителското изживяване</a:t>
            </a:r>
          </a:p>
          <a:p>
            <a:r>
              <a:rPr lang="ru-RU" dirty="0"/>
              <a:t>Имат </a:t>
            </a:r>
            <a:r>
              <a:rPr lang="ru-RU" b="1" dirty="0">
                <a:solidFill>
                  <a:schemeClr val="bg1"/>
                </a:solidFill>
              </a:rPr>
              <a:t>чист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</a:p>
          <a:p>
            <a:r>
              <a:rPr lang="ru-RU" sz="3500" dirty="0"/>
              <a:t>Не отвличат вниманието от съдържанието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лого?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D3FD856-EAA1-BF34-2C9F-95246B390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7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Монограмно лого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инициали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абревиатура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HBO, CNN</a:t>
            </a:r>
            <a:endParaRPr lang="ru-RU" dirty="0"/>
          </a:p>
          <a:p>
            <a:r>
              <a:rPr lang="bg-BG" b="1" dirty="0">
                <a:solidFill>
                  <a:schemeClr val="bg1"/>
                </a:solidFill>
              </a:rPr>
              <a:t>Логотип</a:t>
            </a:r>
            <a:r>
              <a:rPr lang="ru-RU" dirty="0"/>
              <a:t>: </a:t>
            </a:r>
            <a:endParaRPr lang="en-US" dirty="0"/>
          </a:p>
          <a:p>
            <a:pPr lvl="1"/>
            <a:r>
              <a:rPr lang="ru-RU" dirty="0"/>
              <a:t>Фокусира се върху </a:t>
            </a:r>
            <a:r>
              <a:rPr lang="ru-RU" b="1" dirty="0">
                <a:solidFill>
                  <a:schemeClr val="bg1"/>
                </a:solidFill>
              </a:rPr>
              <a:t>името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бизнеса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Google, Visa, Coca Cola</a:t>
            </a:r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Видове логота</a:t>
            </a:r>
            <a:endParaRPr lang="en-US" sz="3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0BC55C3-E09C-D431-BE14-EC4BA357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8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Лого символ</a:t>
            </a:r>
            <a:r>
              <a:rPr lang="ru-RU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Лого</a:t>
            </a:r>
            <a:r>
              <a:rPr lang="bg-BG" dirty="0"/>
              <a:t>, състоящо се </a:t>
            </a:r>
            <a:r>
              <a:rPr lang="bg-BG" b="1" dirty="0">
                <a:solidFill>
                  <a:schemeClr val="bg1"/>
                </a:solidFill>
              </a:rPr>
              <a:t>само</a:t>
            </a:r>
            <a:r>
              <a:rPr lang="bg-BG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икона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Apple, Instagram, Master card</a:t>
            </a:r>
          </a:p>
          <a:p>
            <a:r>
              <a:rPr lang="bg-BG" b="1" dirty="0">
                <a:solidFill>
                  <a:schemeClr val="bg1"/>
                </a:solidFill>
              </a:rPr>
              <a:t>Абстрактна лого марка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Използва </a:t>
            </a:r>
            <a:r>
              <a:rPr lang="bg-BG" b="1" dirty="0">
                <a:solidFill>
                  <a:schemeClr val="bg1"/>
                </a:solidFill>
              </a:rPr>
              <a:t>абстрактни геометрични фигури </a:t>
            </a:r>
            <a:r>
              <a:rPr lang="bg-BG" dirty="0"/>
              <a:t>вместо икона</a:t>
            </a:r>
          </a:p>
          <a:p>
            <a:pPr lvl="1"/>
            <a:r>
              <a:rPr lang="en-US" dirty="0"/>
              <a:t>Pepsi</a:t>
            </a:r>
            <a:r>
              <a:rPr lang="bg-BG" dirty="0"/>
              <a:t>, </a:t>
            </a:r>
            <a:r>
              <a:rPr lang="en-US" dirty="0"/>
              <a:t>Adidas</a:t>
            </a:r>
          </a:p>
          <a:p>
            <a:pPr marL="442912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Видове логота</a:t>
            </a:r>
            <a:endParaRPr lang="en-US" sz="3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E06B0A-E47A-6656-FE6C-DB87180C7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0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Комбинирано лого</a:t>
            </a:r>
            <a:r>
              <a:rPr lang="ru-RU" sz="3200" dirty="0"/>
              <a:t>:</a:t>
            </a:r>
          </a:p>
          <a:p>
            <a:pPr lvl="1"/>
            <a:r>
              <a:rPr lang="bg-BG" sz="3200" dirty="0"/>
              <a:t>Лого комбинирано от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икона</a:t>
            </a:r>
            <a:endParaRPr lang="ru-RU" sz="3200" b="1" dirty="0">
              <a:solidFill>
                <a:schemeClr val="bg1"/>
              </a:solidFill>
            </a:endParaRPr>
          </a:p>
          <a:p>
            <a:pPr lvl="1"/>
            <a:r>
              <a:rPr lang="ru-RU" sz="3200" dirty="0"/>
              <a:t>Могат да бъдат </a:t>
            </a:r>
            <a:r>
              <a:rPr lang="ru-RU" sz="3200" b="1" dirty="0">
                <a:solidFill>
                  <a:schemeClr val="bg1"/>
                </a:solidFill>
              </a:rPr>
              <a:t>един върху друг </a:t>
            </a:r>
            <a:r>
              <a:rPr lang="ru-RU" sz="3200" dirty="0"/>
              <a:t>или </a:t>
            </a:r>
            <a:r>
              <a:rPr lang="ru-RU" sz="3200" b="1" dirty="0">
                <a:solidFill>
                  <a:schemeClr val="bg1"/>
                </a:solidFill>
              </a:rPr>
              <a:t>интегрирани заедно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pt-BR" sz="3200" dirty="0"/>
              <a:t>Doritos, Burger King Lacoste</a:t>
            </a:r>
            <a:endParaRPr lang="bg-BG" sz="3200" dirty="0"/>
          </a:p>
          <a:p>
            <a:r>
              <a:rPr lang="bg-BG" sz="3200" b="1" dirty="0">
                <a:solidFill>
                  <a:schemeClr val="bg1"/>
                </a:solidFill>
              </a:rPr>
              <a:t>Лого</a:t>
            </a:r>
            <a:r>
              <a:rPr lang="bg-BG" sz="3200" b="1" dirty="0"/>
              <a:t> </a:t>
            </a:r>
            <a:r>
              <a:rPr lang="bg-BG" sz="3200" dirty="0"/>
              <a:t>с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емблема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Отново </a:t>
            </a:r>
            <a:r>
              <a:rPr lang="bg-BG" sz="3200" b="1" dirty="0">
                <a:solidFill>
                  <a:schemeClr val="bg1"/>
                </a:solidFill>
              </a:rPr>
              <a:t>лого комбинирано с текст и икон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bg-BG" sz="3200" dirty="0"/>
              <a:t>, но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традиционен вид</a:t>
            </a:r>
          </a:p>
          <a:p>
            <a:pPr lvl="1"/>
            <a:r>
              <a:rPr lang="en-US" sz="3200" dirty="0"/>
              <a:t>Starbucks</a:t>
            </a:r>
            <a:r>
              <a:rPr lang="bg-BG" sz="3200" dirty="0"/>
              <a:t>, </a:t>
            </a:r>
            <a:r>
              <a:rPr lang="en-US" sz="3200" dirty="0"/>
              <a:t>Harvard</a:t>
            </a:r>
          </a:p>
          <a:p>
            <a:pPr marL="442912" lvl="1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Видове логота</a:t>
            </a:r>
            <a:endParaRPr lang="en-US" sz="3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407E38E-6BD9-0AC4-5495-8506BC2D9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5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916D0F4-B808-F25B-D840-629A2CA1B9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цветова схема, акцентиращ цвят, фон на текстовете</a:t>
            </a:r>
            <a:endParaRPr lang="bg-BG" dirty="0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F0C7CBE1-B31A-3ACC-0773-3243A129F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Цветове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ED85E71-93F1-C4F5-095E-18A7124BB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00" y="108900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</a:t>
            </a:r>
            <a:r>
              <a:rPr lang="ru-RU" sz="3400" dirty="0"/>
              <a:t>грае </a:t>
            </a:r>
            <a:r>
              <a:rPr lang="ru-RU" sz="3400" b="1" dirty="0">
                <a:solidFill>
                  <a:schemeClr val="bg1"/>
                </a:solidFill>
              </a:rPr>
              <a:t>критична роля </a:t>
            </a:r>
            <a:r>
              <a:rPr lang="ru-RU" sz="3400" dirty="0"/>
              <a:t>в това как марката на сайта се </a:t>
            </a:r>
            <a:r>
              <a:rPr lang="ru-RU" sz="3400" b="1" dirty="0">
                <a:solidFill>
                  <a:schemeClr val="bg1"/>
                </a:solidFill>
              </a:rPr>
              <a:t>възприема</a:t>
            </a:r>
          </a:p>
          <a:p>
            <a:r>
              <a:rPr lang="ru-RU" sz="3400" dirty="0"/>
              <a:t>Изборът на правилните цветове:</a:t>
            </a:r>
          </a:p>
          <a:p>
            <a:pPr lvl="1"/>
            <a:r>
              <a:rPr lang="ru-RU" sz="3400" dirty="0"/>
              <a:t>може да </a:t>
            </a:r>
            <a:r>
              <a:rPr lang="ru-RU" sz="3400" b="1" dirty="0">
                <a:solidFill>
                  <a:schemeClr val="bg1"/>
                </a:solidFill>
              </a:rPr>
              <a:t>повиши познаваемостта </a:t>
            </a:r>
            <a:r>
              <a:rPr lang="ru-RU" sz="3400" dirty="0"/>
              <a:t>на </a:t>
            </a:r>
            <a:r>
              <a:rPr lang="ru-RU" sz="3400" b="1" dirty="0">
                <a:solidFill>
                  <a:schemeClr val="bg1"/>
                </a:solidFill>
              </a:rPr>
              <a:t>марката</a:t>
            </a:r>
          </a:p>
          <a:p>
            <a:pPr lvl="1"/>
            <a:r>
              <a:rPr lang="ru-RU" sz="3400" dirty="0"/>
              <a:t>да подобри </a:t>
            </a:r>
            <a:r>
              <a:rPr lang="ru-RU" sz="3400" b="1" dirty="0">
                <a:solidFill>
                  <a:schemeClr val="bg1"/>
                </a:solidFill>
              </a:rPr>
              <a:t>потребителското изживяване</a:t>
            </a:r>
          </a:p>
          <a:p>
            <a:pPr lvl="1"/>
            <a:r>
              <a:rPr lang="ru-RU" sz="3400" dirty="0"/>
              <a:t>да повлияе на </a:t>
            </a:r>
            <a:r>
              <a:rPr lang="ru-RU" sz="3400" b="1" dirty="0">
                <a:solidFill>
                  <a:schemeClr val="bg1"/>
                </a:solidFill>
              </a:rPr>
              <a:t>решенията</a:t>
            </a:r>
            <a:r>
              <a:rPr lang="ru-RU" sz="3400" b="1" dirty="0"/>
              <a:t> </a:t>
            </a:r>
            <a:r>
              <a:rPr lang="ru-RU" sz="3400" dirty="0"/>
              <a:t>на</a:t>
            </a:r>
            <a:r>
              <a:rPr lang="ru-RU" sz="3400" b="1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посетителите</a:t>
            </a:r>
          </a:p>
          <a:p>
            <a:r>
              <a:rPr lang="ru-RU" sz="3600" dirty="0"/>
              <a:t>Важно е да се спази правилото за</a:t>
            </a:r>
          </a:p>
          <a:p>
            <a:pPr lvl="1"/>
            <a:r>
              <a:rPr lang="ru-RU" sz="3400" b="1" dirty="0">
                <a:solidFill>
                  <a:schemeClr val="bg1"/>
                </a:solidFill>
              </a:rPr>
              <a:t>60% фон</a:t>
            </a:r>
            <a:r>
              <a:rPr lang="ru-RU" sz="3400" dirty="0"/>
              <a:t>, </a:t>
            </a:r>
            <a:r>
              <a:rPr lang="ru-RU" sz="3400" b="1" dirty="0">
                <a:solidFill>
                  <a:schemeClr val="bg1"/>
                </a:solidFill>
              </a:rPr>
              <a:t>30% менюта </a:t>
            </a:r>
            <a:r>
              <a:rPr lang="ru-RU" sz="3400" dirty="0"/>
              <a:t>и </a:t>
            </a:r>
            <a:r>
              <a:rPr lang="ru-RU" sz="3400" b="1" dirty="0">
                <a:solidFill>
                  <a:schemeClr val="bg1"/>
                </a:solidFill>
              </a:rPr>
              <a:t>10% елементи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Цветова схема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17158DE-0940-1CEC-1C9F-AC9A72143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13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1167</Words>
  <Application>Microsoft Office PowerPoint</Application>
  <PresentationFormat>Широк екран</PresentationFormat>
  <Paragraphs>212</Paragraphs>
  <Slides>25</Slides>
  <Notes>25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Curlz MT</vt:lpstr>
      <vt:lpstr>Wingdings</vt:lpstr>
      <vt:lpstr>SoftUni</vt:lpstr>
      <vt:lpstr>Графичен дизайн на уеб сайт</vt:lpstr>
      <vt:lpstr>Съдържание</vt:lpstr>
      <vt:lpstr>Лого</vt:lpstr>
      <vt:lpstr>Какво е лого?</vt:lpstr>
      <vt:lpstr>Видове логота</vt:lpstr>
      <vt:lpstr>Видове логота</vt:lpstr>
      <vt:lpstr>Видове логота</vt:lpstr>
      <vt:lpstr>Цветове</vt:lpstr>
      <vt:lpstr>Цветова схема</vt:lpstr>
      <vt:lpstr>Видове цветови схеми</vt:lpstr>
      <vt:lpstr>Видове цветови схеми</vt:lpstr>
      <vt:lpstr>Акцентиращ цвят</vt:lpstr>
      <vt:lpstr>Фон на текстовете</vt:lpstr>
      <vt:lpstr>Шрифтове</vt:lpstr>
      <vt:lpstr>Типографията</vt:lpstr>
      <vt:lpstr>Правила при типографията (1)</vt:lpstr>
      <vt:lpstr>Правила при типографията (2)</vt:lpstr>
      <vt:lpstr>Макротипография и микротипография</vt:lpstr>
      <vt:lpstr>Стилове</vt:lpstr>
      <vt:lpstr>Стил в уеб дизайн</vt:lpstr>
      <vt:lpstr>Видове стилове (1)</vt:lpstr>
      <vt:lpstr>Видове стилове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Графични приложения (GUI Apps)</dc:title>
  <dc:subject>Модул 1: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Stefan Kuiumdjiev</cp:lastModifiedBy>
  <cp:revision>80</cp:revision>
  <dcterms:created xsi:type="dcterms:W3CDTF">2018-05-23T13:08:44Z</dcterms:created>
  <dcterms:modified xsi:type="dcterms:W3CDTF">2024-04-01T17:09:47Z</dcterms:modified>
  <cp:category>computer programming;programming;C#;програмиране;кодиране</cp:category>
</cp:coreProperties>
</file>