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587" r:id="rId4"/>
    <p:sldId id="588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600" r:id="rId14"/>
    <p:sldId id="598" r:id="rId15"/>
    <p:sldId id="599" r:id="rId16"/>
    <p:sldId id="586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зползване на формули" id="{D312508A-05F2-42E9-A83F-E431B4FAE2C2}">
          <p14:sldIdLst>
            <p14:sldId id="587"/>
            <p14:sldId id="588"/>
            <p14:sldId id="590"/>
            <p14:sldId id="591"/>
            <p14:sldId id="592"/>
          </p14:sldIdLst>
        </p14:section>
        <p14:section name="Вградени функции" id="{71E40AE3-D6FE-49DC-8835-94F479087A86}">
          <p14:sldIdLst>
            <p14:sldId id="593"/>
            <p14:sldId id="594"/>
            <p14:sldId id="595"/>
            <p14:sldId id="596"/>
            <p14:sldId id="597"/>
            <p14:sldId id="600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3810" autoAdjust="0"/>
  </p:normalViewPr>
  <p:slideViewPr>
    <p:cSldViewPr showGuides="1">
      <p:cViewPr varScale="1">
        <p:scale>
          <a:sx n="101" d="100"/>
          <a:sy n="101" d="100"/>
        </p:scale>
        <p:origin x="208" y="4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947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79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016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Формули за извършване на аритметични действия с данни. Функции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6860" r="-460" b="13563"/>
          <a:stretch/>
        </p:blipFill>
        <p:spPr>
          <a:xfrm>
            <a:off x="6427740" y="2979001"/>
            <a:ext cx="5248260" cy="261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Най-често използваните </a:t>
            </a:r>
            <a:r>
              <a:rPr lang="bg-BG" b="1" dirty="0"/>
              <a:t>функции</a:t>
            </a:r>
            <a:r>
              <a:rPr lang="bg-BG" dirty="0"/>
              <a:t> в </a:t>
            </a:r>
            <a:r>
              <a:rPr lang="en-US" dirty="0"/>
              <a:t>Excel </a:t>
            </a:r>
            <a:r>
              <a:rPr lang="bg-BG" dirty="0"/>
              <a:t>са: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–</a:t>
            </a:r>
            <a:r>
              <a:rPr lang="bg-BG" dirty="0"/>
              <a:t> </a:t>
            </a:r>
            <a:r>
              <a:rPr lang="bg-BG" b="1" dirty="0"/>
              <a:t>събира</a:t>
            </a:r>
            <a:r>
              <a:rPr lang="bg-BG" dirty="0"/>
              <a:t> числовите стойности на клетките от зададената област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– </a:t>
            </a:r>
            <a:r>
              <a:rPr lang="bg-BG" dirty="0"/>
              <a:t>изчислява </a:t>
            </a:r>
            <a:r>
              <a:rPr lang="bg-BG" b="1" dirty="0"/>
              <a:t>средноаритметичната стойност </a:t>
            </a:r>
            <a:r>
              <a:rPr lang="bg-BG" dirty="0"/>
              <a:t>на въведените в клетките стойности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– </a:t>
            </a:r>
            <a:r>
              <a:rPr lang="bg-BG" dirty="0"/>
              <a:t>намира </a:t>
            </a:r>
            <a:r>
              <a:rPr lang="bg-BG" b="1" dirty="0"/>
              <a:t>минималната</a:t>
            </a:r>
            <a:r>
              <a:rPr lang="bg-BG" dirty="0"/>
              <a:t> и </a:t>
            </a:r>
            <a:r>
              <a:rPr lang="bg-BG" b="1" dirty="0"/>
              <a:t>максималната стойност </a:t>
            </a:r>
            <a:r>
              <a:rPr lang="bg-BG" dirty="0"/>
              <a:t>от въведените в клетките стойности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Най-често използвани функции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7214" y="5702724"/>
            <a:ext cx="2700000" cy="668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=SUM(A1:A9)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3352" y="5702724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=AVERAGE(B1:C3)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4787" y="5679000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=MIN(B3:B8)</a:t>
            </a:r>
          </a:p>
        </p:txBody>
      </p:sp>
    </p:spTree>
    <p:extLst>
      <p:ext uri="{BB962C8B-B14F-4D97-AF65-F5344CB8AC3E}">
        <p14:creationId xmlns:p14="http://schemas.microsoft.com/office/powerpoint/2010/main" val="17736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въведем функция, трябва първо да </a:t>
            </a:r>
            <a:r>
              <a:rPr lang="bg-BG" b="1" dirty="0"/>
              <a:t>селектираме клетката</a:t>
            </a:r>
            <a:r>
              <a:rPr lang="bg-BG" dirty="0"/>
              <a:t>, в която ще я въвеждаме</a:t>
            </a:r>
            <a:endParaRPr lang="en-US" dirty="0"/>
          </a:p>
          <a:p>
            <a:r>
              <a:rPr lang="bg-BG" dirty="0"/>
              <a:t>Самите фунцкии се </a:t>
            </a:r>
            <a:r>
              <a:rPr lang="bg-BG" b="1" dirty="0"/>
              <a:t>активират</a:t>
            </a:r>
            <a:r>
              <a:rPr lang="bg-BG" dirty="0"/>
              <a:t> по някои от следните начини:</a:t>
            </a:r>
          </a:p>
          <a:p>
            <a:pPr lvl="1"/>
            <a:r>
              <a:rPr lang="bg-BG" dirty="0"/>
              <a:t>От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Insert Function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От </a:t>
            </a:r>
            <a:r>
              <a:rPr lang="bg-BG" b="1" dirty="0"/>
              <a:t>падащото меню </a:t>
            </a:r>
            <a:r>
              <a:rPr lang="en-US" b="1" dirty="0">
                <a:solidFill>
                  <a:schemeClr val="bg1"/>
                </a:solidFill>
              </a:rPr>
              <a:t>AutoSum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Ръчно писане </a:t>
            </a:r>
            <a:r>
              <a:rPr lang="bg-BG" dirty="0"/>
              <a:t>на формулите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Активиране на фунцкии</a:t>
            </a:r>
            <a:endParaRPr lang="en-US" dirty="0"/>
          </a:p>
        </p:txBody>
      </p:sp>
      <p:pic>
        <p:nvPicPr>
          <p:cNvPr id="2050" name="Picture 2" descr="2 - Introduction to Functions | Excel Worksho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85" y="3229280"/>
            <a:ext cx="990000" cy="9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611"/>
          <a:stretch/>
        </p:blipFill>
        <p:spPr>
          <a:xfrm>
            <a:off x="1461000" y="5364000"/>
            <a:ext cx="2958750" cy="8524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70" y="4432001"/>
            <a:ext cx="5477030" cy="22076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52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Insert Function</a:t>
            </a:r>
            <a:r>
              <a:rPr lang="en-US" dirty="0"/>
              <a:t>] </a:t>
            </a:r>
            <a:r>
              <a:rPr lang="bg-BG" dirty="0"/>
              <a:t>се намира вляво от кутията за редактиране на клетка</a:t>
            </a:r>
          </a:p>
          <a:p>
            <a:r>
              <a:rPr lang="bg-BG" dirty="0"/>
              <a:t>Отваря диалогов прозорец </a:t>
            </a:r>
            <a:r>
              <a:rPr lang="en-US" b="1" dirty="0">
                <a:solidFill>
                  <a:schemeClr val="bg1"/>
                </a:solidFill>
              </a:rPr>
              <a:t>Function Arguments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4550" b="17944"/>
          <a:stretch/>
        </p:blipFill>
        <p:spPr>
          <a:xfrm>
            <a:off x="696000" y="4482000"/>
            <a:ext cx="4870946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18" y="5740145"/>
            <a:ext cx="789355" cy="78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 bwMode="auto">
          <a:xfrm>
            <a:off x="3143651" y="4594500"/>
            <a:ext cx="399527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68178" y="5089500"/>
            <a:ext cx="275473" cy="49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000" y="1989000"/>
            <a:ext cx="4702836" cy="41416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Rounded Rectangular Callout 16"/>
          <p:cNvSpPr/>
          <p:nvPr/>
        </p:nvSpPr>
        <p:spPr bwMode="auto">
          <a:xfrm>
            <a:off x="8121000" y="1539000"/>
            <a:ext cx="3510000" cy="1125000"/>
          </a:xfrm>
          <a:prstGeom prst="wedgeRoundRectCallout">
            <a:avLst>
              <a:gd name="adj1" fmla="val 20031"/>
              <a:gd name="adj2" fmla="val 103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вградени функции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26000" y="3339000"/>
            <a:ext cx="4702836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5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като изберем функцията, която желаем, трябва да въведем </a:t>
            </a:r>
            <a:r>
              <a:rPr lang="bg-BG" b="1" dirty="0"/>
              <a:t>аргументите</a:t>
            </a:r>
            <a:r>
              <a:rPr lang="bg-BG" dirty="0"/>
              <a:t> за изчислението на функцията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4298" b="16975"/>
          <a:stretch/>
        </p:blipFill>
        <p:spPr>
          <a:xfrm>
            <a:off x="6038462" y="3657928"/>
            <a:ext cx="5367538" cy="29632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331288" y="2574435"/>
            <a:ext cx="5584712" cy="1575569"/>
          </a:xfrm>
          <a:prstGeom prst="wedgeRoundRectCallout">
            <a:avLst>
              <a:gd name="adj1" fmla="val 78226"/>
              <a:gd name="adj2" fmla="val 138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Появява се резултатът, а формулата се изписва в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кутията за редактиране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46000" y="2528432"/>
            <a:ext cx="4410000" cy="1575568"/>
          </a:xfrm>
          <a:prstGeom prst="wedgeRoundRectCallout">
            <a:avLst>
              <a:gd name="adj1" fmla="val -72716"/>
              <a:gd name="adj2" fmla="val 33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539272"/>
            <a:ext cx="4410000" cy="1564728"/>
          </a:xfrm>
          <a:prstGeom prst="wedgeRoundRectCallout">
            <a:avLst>
              <a:gd name="adj1" fmla="val -73433"/>
              <a:gd name="adj2" fmla="val 9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Селектираме с мишката кои клетки да участват във функцията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223A3E9-6D76-C334-ADEC-5D80679CA6F3}"/>
              </a:ext>
            </a:extLst>
          </p:cNvPr>
          <p:cNvSpPr/>
          <p:nvPr/>
        </p:nvSpPr>
        <p:spPr bwMode="auto">
          <a:xfrm>
            <a:off x="7401000" y="6084000"/>
            <a:ext cx="790500" cy="227900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5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7" grpId="1" animBg="1"/>
      <p:bldP spid="6" grpId="0" animBg="1"/>
      <p:bldP spid="6" grpId="1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Изписва избраната от вас функция в клетката </a:t>
            </a:r>
            <a:r>
              <a:rPr lang="bg-BG" b="1" dirty="0"/>
              <a:t>без</a:t>
            </a:r>
            <a:r>
              <a:rPr lang="bg-BG" dirty="0"/>
              <a:t> попълнени </a:t>
            </a:r>
            <a:r>
              <a:rPr lang="bg-BG" b="1" dirty="0"/>
              <a:t>аргументи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2734863"/>
            <a:ext cx="5670000" cy="359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00" y="3294000"/>
            <a:ext cx="2565000" cy="30313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496000" y="3960508"/>
            <a:ext cx="2745000" cy="4134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Excel</a:t>
            </a:r>
            <a:r>
              <a:rPr lang="en-US" dirty="0"/>
              <a:t> </a:t>
            </a:r>
            <a:r>
              <a:rPr lang="bg-BG" dirty="0"/>
              <a:t>позволява писане на функции </a:t>
            </a:r>
            <a:r>
              <a:rPr lang="bg-BG" b="1" dirty="0"/>
              <a:t>ръчно</a:t>
            </a:r>
            <a:r>
              <a:rPr lang="bg-BG" dirty="0"/>
              <a:t> </a:t>
            </a:r>
          </a:p>
          <a:p>
            <a:r>
              <a:rPr lang="bg-BG" dirty="0"/>
              <a:t>Основни функции и техният начин на </a:t>
            </a:r>
            <a:r>
              <a:rPr lang="bg-BG" b="1" dirty="0"/>
              <a:t>изписване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=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=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=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=</a:t>
            </a: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</a:p>
          <a:p>
            <a:r>
              <a:rPr lang="bg-BG" dirty="0"/>
              <a:t>Важно е да не забравяте знака за </a:t>
            </a:r>
            <a:r>
              <a:rPr lang="bg-BG" b="1" dirty="0"/>
              <a:t>равенство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=</a:t>
            </a:r>
            <a:r>
              <a:rPr lang="bg-BG" dirty="0"/>
              <a:t>) в началото!</a:t>
            </a:r>
          </a:p>
          <a:p>
            <a:pPr lvl="1"/>
            <a:r>
              <a:rPr lang="bg-BG" dirty="0"/>
              <a:t>В противен случай функцията се счита за </a:t>
            </a:r>
            <a:r>
              <a:rPr lang="bg-BG" b="1" dirty="0"/>
              <a:t>обикновен текст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Ръчно писане на 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Формула</a:t>
            </a:r>
            <a:r>
              <a:rPr lang="ru-RU" sz="3200" dirty="0">
                <a:solidFill>
                  <a:schemeClr val="bg2"/>
                </a:solidFill>
              </a:rPr>
              <a:t> – изчисление на </a:t>
            </a:r>
            <a:r>
              <a:rPr lang="ru-RU" sz="3200" b="1" dirty="0">
                <a:solidFill>
                  <a:schemeClr val="bg2"/>
                </a:solidFill>
              </a:rPr>
              <a:t>аритметични изрази</a:t>
            </a:r>
            <a:r>
              <a:rPr lang="ru-RU" sz="3200" dirty="0">
                <a:solidFill>
                  <a:schemeClr val="bg2"/>
                </a:solidFill>
              </a:rPr>
              <a:t>, в което участват константи </a:t>
            </a:r>
            <a:r>
              <a:rPr lang="bg-BG" sz="3200" dirty="0">
                <a:solidFill>
                  <a:schemeClr val="bg2"/>
                </a:solidFill>
              </a:rPr>
              <a:t>или </a:t>
            </a:r>
            <a:r>
              <a:rPr lang="ru-RU" sz="3200" dirty="0">
                <a:solidFill>
                  <a:schemeClr val="bg2"/>
                </a:solidFill>
              </a:rPr>
              <a:t>останалите клетки със своите адреси 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Вградени функции </a:t>
            </a:r>
            <a:r>
              <a:rPr lang="ru-RU" sz="3200" b="1" dirty="0">
                <a:solidFill>
                  <a:schemeClr val="bg2"/>
                </a:solidFill>
              </a:rPr>
              <a:t>– </a:t>
            </a:r>
            <a:r>
              <a:rPr lang="ru-RU" sz="3200" dirty="0">
                <a:solidFill>
                  <a:schemeClr val="bg2"/>
                </a:solidFill>
              </a:rPr>
              <a:t>готови</a:t>
            </a:r>
            <a:r>
              <a:rPr lang="ru-RU" sz="3200" b="1" dirty="0">
                <a:solidFill>
                  <a:schemeClr val="bg2"/>
                </a:solidFill>
              </a:rPr>
              <a:t> </a:t>
            </a:r>
            <a:r>
              <a:rPr lang="ru-RU" sz="3200" dirty="0">
                <a:solidFill>
                  <a:schemeClr val="bg2"/>
                </a:solidFill>
              </a:rPr>
              <a:t>формули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Задават се с </a:t>
            </a:r>
            <a:r>
              <a:rPr lang="ru-RU" sz="3000" b="1" dirty="0">
                <a:solidFill>
                  <a:schemeClr val="bg2"/>
                </a:solidFill>
              </a:rPr>
              <a:t>име </a:t>
            </a:r>
            <a:r>
              <a:rPr lang="ru-RU" sz="3000" dirty="0">
                <a:solidFill>
                  <a:schemeClr val="bg2"/>
                </a:solidFill>
              </a:rPr>
              <a:t>и</a:t>
            </a:r>
            <a:r>
              <a:rPr lang="ru-RU" sz="3000" b="1" dirty="0">
                <a:solidFill>
                  <a:schemeClr val="bg2"/>
                </a:solidFill>
              </a:rPr>
              <a:t> аргументи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функции: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SUM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AVERAGE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497856" y="5066714"/>
            <a:ext cx="3138144" cy="97834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MIN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b="1" dirty="0"/>
              <a:t>формули</a:t>
            </a:r>
          </a:p>
          <a:p>
            <a:r>
              <a:rPr lang="bg-BG" dirty="0"/>
              <a:t>Вградени </a:t>
            </a:r>
            <a:r>
              <a:rPr lang="bg-BG" b="1" dirty="0"/>
              <a:t>функции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Използване на формули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00" y="1539000"/>
            <a:ext cx="3015000" cy="20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4850"/>
          <a:stretch/>
        </p:blipFill>
        <p:spPr>
          <a:xfrm>
            <a:off x="6514938" y="3617862"/>
            <a:ext cx="5085000" cy="17594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Rounded Rectangular Callout 13"/>
          <p:cNvSpPr/>
          <p:nvPr/>
        </p:nvSpPr>
        <p:spPr bwMode="auto">
          <a:xfrm>
            <a:off x="606000" y="3924000"/>
            <a:ext cx="2835000" cy="855000"/>
          </a:xfrm>
          <a:prstGeom prst="wedgeRoundRectCallout">
            <a:avLst>
              <a:gd name="adj1" fmla="val 56106"/>
              <a:gd name="adj2" fmla="val 1638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412875"/>
          </a:xfrm>
        </p:spPr>
        <p:txBody>
          <a:bodyPr>
            <a:normAutofit/>
          </a:bodyPr>
          <a:lstStyle/>
          <a:p>
            <a:r>
              <a:rPr lang="ru-RU" sz="3200" dirty="0"/>
              <a:t>В </a:t>
            </a:r>
            <a:r>
              <a:rPr lang="ru-RU" sz="3200" b="1" dirty="0"/>
              <a:t>Excel</a:t>
            </a:r>
            <a:r>
              <a:rPr lang="ru-RU" sz="3200" dirty="0"/>
              <a:t> могат да се извършват изчисления чрез </a:t>
            </a:r>
            <a:r>
              <a:rPr lang="ru-RU" sz="3200" b="1" dirty="0"/>
              <a:t>формули</a:t>
            </a:r>
          </a:p>
          <a:p>
            <a:pPr lvl="1"/>
            <a:r>
              <a:rPr lang="ru-RU" sz="3000" dirty="0"/>
              <a:t>Формулите могат да включват </a:t>
            </a:r>
            <a:r>
              <a:rPr lang="ru-RU" sz="3000" b="1" dirty="0"/>
              <a:t>числа</a:t>
            </a:r>
            <a:r>
              <a:rPr lang="ru-RU" sz="3000" dirty="0"/>
              <a:t>, </a:t>
            </a:r>
            <a:r>
              <a:rPr lang="ru-RU" sz="3000" b="1" dirty="0"/>
              <a:t>операции</a:t>
            </a:r>
            <a:r>
              <a:rPr lang="ru-RU" sz="3000" dirty="0"/>
              <a:t> и </a:t>
            </a:r>
            <a:r>
              <a:rPr lang="ru-RU" sz="3000" b="1" dirty="0"/>
              <a:t>адреси на клетки</a:t>
            </a:r>
            <a:r>
              <a:rPr lang="ru-RU" sz="3000" dirty="0"/>
              <a:t> в таблицата</a:t>
            </a:r>
          </a:p>
          <a:p>
            <a:pPr lvl="1"/>
            <a:r>
              <a:rPr lang="ru-RU" sz="3000" dirty="0"/>
              <a:t>Формулите винаги </a:t>
            </a:r>
            <a:r>
              <a:rPr lang="ru-RU" sz="3000" b="1" dirty="0"/>
              <a:t>започват</a:t>
            </a:r>
            <a:r>
              <a:rPr lang="ru-RU" sz="3000" dirty="0"/>
              <a:t> със знак "</a:t>
            </a:r>
            <a:r>
              <a:rPr lang="ru-RU" sz="3000" b="1" dirty="0"/>
              <a:t>=</a:t>
            </a:r>
            <a:r>
              <a:rPr lang="ru-RU" sz="3000" dirty="0"/>
              <a:t>"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Формули в </a:t>
            </a:r>
            <a:r>
              <a:rPr lang="en-US" dirty="0"/>
              <a:t>Excel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6000" y="5605265"/>
            <a:ext cx="2925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/>
              <a:t>=</a:t>
            </a:r>
            <a:r>
              <a:rPr lang="en-US" sz="4000" dirty="0"/>
              <a:t>(A1+B1)*2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1000" y="5605265"/>
            <a:ext cx="117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/>
              <a:t>10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3500" y="6041187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 bwMode="auto">
          <a:xfrm>
            <a:off x="606000" y="3924000"/>
            <a:ext cx="2835000" cy="857833"/>
          </a:xfrm>
          <a:prstGeom prst="wedgeRoundRectCallout">
            <a:avLst>
              <a:gd name="adj1" fmla="val 30235"/>
              <a:gd name="adj2" fmla="val 168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50" y="1899000"/>
            <a:ext cx="6952501" cy="31846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8203" y="1359000"/>
            <a:ext cx="2734406" cy="1080000"/>
          </a:xfrm>
          <a:prstGeom prst="wedgeRoundRectCallout">
            <a:avLst>
              <a:gd name="adj1" fmla="val 68369"/>
              <a:gd name="adj2" fmla="val 23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клетка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01000" y="4178218"/>
            <a:ext cx="2880000" cy="905477"/>
          </a:xfrm>
          <a:prstGeom prst="rect">
            <a:avLst/>
          </a:prstGeom>
          <a:noFill/>
          <a:ln w="762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406" y="5184000"/>
            <a:ext cx="3330000" cy="815291"/>
          </a:xfrm>
          <a:prstGeom prst="wedgeRoundRectCallout">
            <a:avLst>
              <a:gd name="adj1" fmla="val 65737"/>
              <a:gd name="adj2" fmla="val -1017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знака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6000" y="4200275"/>
            <a:ext cx="495000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b="1" dirty="0">
                <a:solidFill>
                  <a:srgbClr val="080808"/>
                </a:solidFill>
              </a:rPr>
              <a:t>=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01000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999" y="4192174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>
                <a:solidFill>
                  <a:srgbClr val="080808"/>
                </a:solidFill>
              </a:rPr>
              <a:t>А1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682807" y="5236824"/>
            <a:ext cx="7660463" cy="1524934"/>
          </a:xfrm>
          <a:prstGeom prst="wedgeRoundRectCallout">
            <a:avLst>
              <a:gd name="adj1" fmla="val -28476"/>
              <a:gd name="adj2" fmla="val -77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знака за аритметично изчисление: Събиране (+), изваждане (-), умножение (*), деление (/), процент (%), степенуване (^)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70999" y="4183347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>
                <a:solidFill>
                  <a:srgbClr val="080808"/>
                </a:solidFill>
              </a:rPr>
              <a:t>*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593599" y="1208031"/>
            <a:ext cx="4482401" cy="1080000"/>
          </a:xfrm>
          <a:prstGeom prst="wedgeRoundRectCallout">
            <a:avLst>
              <a:gd name="adj1" fmla="val -12386"/>
              <a:gd name="adj2" fmla="val 12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която да участва във формулата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692251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248650" y="1243323"/>
            <a:ext cx="3871794" cy="1524934"/>
          </a:xfrm>
          <a:prstGeom prst="wedgeRoundRectCallout">
            <a:avLst>
              <a:gd name="adj1" fmla="val -34262"/>
              <a:gd name="adj2" fmla="val 76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следващата клетка, която да участва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5999" y="4198782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>
                <a:solidFill>
                  <a:srgbClr val="080808"/>
                </a:solidFill>
              </a:rPr>
              <a:t>B</a:t>
            </a:r>
            <a:r>
              <a:rPr lang="bg-BG" sz="4000" dirty="0">
                <a:solidFill>
                  <a:srgbClr val="080808"/>
                </a:solidFill>
              </a:rPr>
              <a:t>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7973358" y="3899456"/>
            <a:ext cx="3287784" cy="1121785"/>
          </a:xfrm>
          <a:prstGeom prst="wedgeRoundRectCallout">
            <a:avLst>
              <a:gd name="adj1" fmla="val -49405"/>
              <a:gd name="adj2" fmla="val 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94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/>
      <p:bldP spid="12" grpId="0" animBg="1"/>
      <p:bldP spid="13" grpId="0"/>
      <p:bldP spid="14" grpId="0" animBg="1"/>
      <p:bldP spid="16" grpId="0"/>
      <p:bldP spid="11" grpId="0" animBg="1"/>
      <p:bldP spid="18" grpId="0" animBg="1"/>
      <p:bldP spid="17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23" y="1903332"/>
            <a:ext cx="9173835" cy="4180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851000" y="5113200"/>
            <a:ext cx="3775500" cy="1195800"/>
          </a:xfrm>
          <a:prstGeom prst="wedgeRoundRectCallout">
            <a:avLst>
              <a:gd name="adj1" fmla="val -70965"/>
              <a:gd name="adj2" fmla="val -29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 се резултатът от изчислението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56000" y="3233284"/>
            <a:ext cx="6070500" cy="1520764"/>
          </a:xfrm>
          <a:prstGeom prst="wedgeRoundRectCallout">
            <a:avLst>
              <a:gd name="adj1" fmla="val -69553"/>
              <a:gd name="adj2" fmla="val -40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лентата за въвеждане на формули се изписва формулата, която седи зад показания резултат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964" y="2680425"/>
            <a:ext cx="2467496" cy="82750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dirty="0">
                <a:solidFill>
                  <a:srgbClr val="080808"/>
                </a:solidFill>
              </a:rPr>
              <a:t>=</a:t>
            </a:r>
            <a:r>
              <a:rPr lang="en-US" sz="3600" dirty="0">
                <a:solidFill>
                  <a:srgbClr val="080808"/>
                </a:solidFill>
              </a:rPr>
              <a:t>A</a:t>
            </a:r>
            <a:r>
              <a:rPr lang="bg-BG" sz="3600" dirty="0">
                <a:solidFill>
                  <a:srgbClr val="080808"/>
                </a:solidFill>
              </a:rPr>
              <a:t>1*</a:t>
            </a:r>
            <a:r>
              <a:rPr lang="en-US" sz="3600" dirty="0">
                <a:solidFill>
                  <a:srgbClr val="080808"/>
                </a:solidFill>
              </a:rPr>
              <a:t>B1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9376" y="2439000"/>
            <a:ext cx="941624" cy="421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Когато трябва да приложите </a:t>
            </a:r>
            <a:r>
              <a:rPr lang="ru-RU" b="1" dirty="0"/>
              <a:t>една </a:t>
            </a:r>
            <a:r>
              <a:rPr lang="ru-RU" dirty="0"/>
              <a:t>и</a:t>
            </a:r>
            <a:r>
              <a:rPr lang="ru-RU" b="1" dirty="0"/>
              <a:t> съща формула </a:t>
            </a:r>
            <a:r>
              <a:rPr lang="ru-RU" dirty="0"/>
              <a:t>за </a:t>
            </a:r>
            <a:r>
              <a:rPr lang="ru-RU" b="1" dirty="0"/>
              <a:t>аналогични данни</a:t>
            </a:r>
            <a:r>
              <a:rPr lang="ru-RU" dirty="0"/>
              <a:t>, можете да </a:t>
            </a:r>
            <a:r>
              <a:rPr lang="ru-RU" b="1" dirty="0"/>
              <a:t>копирате</a:t>
            </a:r>
            <a:r>
              <a:rPr lang="ru-RU" dirty="0"/>
              <a:t> формулата</a:t>
            </a:r>
          </a:p>
          <a:p>
            <a:r>
              <a:rPr lang="ru-RU" dirty="0"/>
              <a:t>Това може да се изпълни по следните начини:</a:t>
            </a:r>
          </a:p>
          <a:p>
            <a:pPr lvl="1"/>
            <a:r>
              <a:rPr lang="en-US" dirty="0"/>
              <a:t>[</a:t>
            </a:r>
            <a:r>
              <a:rPr lang="en-US" b="1" dirty="0"/>
              <a:t>Ctrl </a:t>
            </a:r>
            <a:r>
              <a:rPr lang="en-US" dirty="0"/>
              <a:t>+</a:t>
            </a:r>
            <a:r>
              <a:rPr lang="en-US" b="1" dirty="0"/>
              <a:t> C</a:t>
            </a:r>
            <a:r>
              <a:rPr lang="en-US" dirty="0"/>
              <a:t>] + [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/>
              <a:t>] – </a:t>
            </a:r>
            <a:r>
              <a:rPr lang="bg-BG" dirty="0"/>
              <a:t>стандартно копиране</a:t>
            </a:r>
          </a:p>
          <a:p>
            <a:pPr lvl="1"/>
            <a:r>
              <a:rPr lang="bg-BG" dirty="0"/>
              <a:t>Приплъзване на </a:t>
            </a:r>
            <a:r>
              <a:rPr lang="bg-BG" b="1" dirty="0"/>
              <a:t>долния десен ъгъл </a:t>
            </a:r>
            <a:r>
              <a:rPr lang="bg-BG" dirty="0"/>
              <a:t>към всички желани клетки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Преизползване на формули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93" y="4807103"/>
            <a:ext cx="5068007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8616000" y="5544000"/>
            <a:ext cx="1485000" cy="819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420C47-FCB5-25A2-EC91-A372E6EAEE8C}"/>
              </a:ext>
            </a:extLst>
          </p:cNvPr>
          <p:cNvSpPr txBox="1"/>
          <p:nvPr/>
        </p:nvSpPr>
        <p:spPr>
          <a:xfrm>
            <a:off x="3355822" y="4018853"/>
            <a:ext cx="7105178" cy="7970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TODO: add gif showing how to do it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819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360916"/>
            <a:ext cx="10961783" cy="768084"/>
          </a:xfrm>
        </p:spPr>
        <p:txBody>
          <a:bodyPr/>
          <a:lstStyle/>
          <a:p>
            <a:r>
              <a:rPr lang="bg-BG" dirty="0"/>
              <a:t>Вградени 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68" y="1269000"/>
            <a:ext cx="2582864" cy="27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/>
              <a:t>Excel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вградени функции</a:t>
            </a:r>
          </a:p>
          <a:p>
            <a:pPr lvl="1"/>
            <a:r>
              <a:rPr lang="bg-BG" dirty="0"/>
              <a:t>Те се задават с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аргументи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Агрументи</a:t>
            </a:r>
            <a:r>
              <a:rPr lang="bg-BG" dirty="0"/>
              <a:t> – конкретни стойности, върху които се изчислява формулата</a:t>
            </a:r>
          </a:p>
          <a:p>
            <a:pPr lvl="1"/>
            <a:r>
              <a:rPr lang="bg-BG" dirty="0"/>
              <a:t>Могат да бъдат </a:t>
            </a:r>
            <a:r>
              <a:rPr lang="bg-BG" b="1" dirty="0"/>
              <a:t>константи</a:t>
            </a:r>
            <a:r>
              <a:rPr lang="bg-BG" dirty="0"/>
              <a:t>, </a:t>
            </a:r>
            <a:r>
              <a:rPr lang="bg-BG" b="1" dirty="0"/>
              <a:t>адреси на клетки </a:t>
            </a:r>
            <a:r>
              <a:rPr lang="bg-BG" dirty="0"/>
              <a:t>и </a:t>
            </a:r>
            <a:r>
              <a:rPr lang="bg-BG" b="1" dirty="0"/>
              <a:t>др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Изписват се в скобите след името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вградени функции</a:t>
            </a:r>
            <a:endParaRPr lang="en-US" dirty="0"/>
          </a:p>
        </p:txBody>
      </p:sp>
      <p:pic>
        <p:nvPicPr>
          <p:cNvPr id="1026" name="Picture 2" descr="The 15 Basic Excel Formulas Everyone Needs to Know | Data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00" y="4984891"/>
            <a:ext cx="5220000" cy="17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56000" y="5438795"/>
            <a:ext cx="3065297" cy="86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/>
              <a:t>=MAX(B3:B8)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121001" y="4532935"/>
            <a:ext cx="1215000" cy="523159"/>
          </a:xfrm>
          <a:prstGeom prst="wedgeRoundRectCallout">
            <a:avLst>
              <a:gd name="adj1" fmla="val 25911"/>
              <a:gd name="adj2" fmla="val 14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793272" y="4461074"/>
            <a:ext cx="2062728" cy="595020"/>
          </a:xfrm>
          <a:prstGeom prst="wedgeRoundRectCallout">
            <a:avLst>
              <a:gd name="adj1" fmla="val -20833"/>
              <a:gd name="adj2" fmla="val 13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Аргументи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6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5383</TotalTime>
  <Words>813</Words>
  <Application>Microsoft Macintosh PowerPoint</Application>
  <PresentationFormat>Widescreen</PresentationFormat>
  <Paragraphs>127</Paragraphs>
  <Slides>18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Формули за извършване на аритметични действия с данни. Функции</vt:lpstr>
      <vt:lpstr>Съдържание</vt:lpstr>
      <vt:lpstr>Използване на формули</vt:lpstr>
      <vt:lpstr>Формули в Excel</vt:lpstr>
      <vt:lpstr>Въвеждане на формули</vt:lpstr>
      <vt:lpstr>Въвеждане на формули</vt:lpstr>
      <vt:lpstr>Преизползване на формули</vt:lpstr>
      <vt:lpstr>Вградени функции</vt:lpstr>
      <vt:lpstr>Използване на вградени функции</vt:lpstr>
      <vt:lpstr>Най-често използвани функции</vt:lpstr>
      <vt:lpstr>Активиране на фунцкии</vt:lpstr>
      <vt:lpstr>Insert Function</vt:lpstr>
      <vt:lpstr>Insert Function</vt:lpstr>
      <vt:lpstr>AutoSum</vt:lpstr>
      <vt:lpstr>Ръчно писане на функции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 за извършване на аритметични действия с данни. Функции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815</cp:revision>
  <dcterms:created xsi:type="dcterms:W3CDTF">2018-05-23T13:08:44Z</dcterms:created>
  <dcterms:modified xsi:type="dcterms:W3CDTF">2024-06-04T12:30:48Z</dcterms:modified>
  <cp:category/>
</cp:coreProperties>
</file>