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1" r:id="rId17"/>
    <p:sldId id="602" r:id="rId18"/>
    <p:sldId id="586" r:id="rId19"/>
    <p:sldId id="504" r:id="rId20"/>
    <p:sldId id="5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Настройки за отпечатване на таблица" id="{863BD062-3121-4220-9509-BD606D3C71EA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</p14:sldIdLst>
        </p14:section>
        <p14:section name="Отпечатване на таблица" id="{0513C316-E51D-48F6-894A-96DFD8A7CF1B}">
          <p14:sldIdLst>
            <p14:sldId id="595"/>
            <p14:sldId id="596"/>
            <p14:sldId id="597"/>
            <p14:sldId id="598"/>
            <p14:sldId id="599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80808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3784" autoAdjust="0"/>
  </p:normalViewPr>
  <p:slideViewPr>
    <p:cSldViewPr showGuides="1">
      <p:cViewPr varScale="1">
        <p:scale>
          <a:sx n="114" d="100"/>
          <a:sy n="114" d="100"/>
        </p:scale>
        <p:origin x="192" y="85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160395"/>
          </a:xfrm>
        </p:spPr>
        <p:txBody>
          <a:bodyPr>
            <a:normAutofit/>
          </a:bodyPr>
          <a:lstStyle/>
          <a:p>
            <a:r>
              <a:rPr lang="ru-RU" dirty="0"/>
              <a:t>Отпечатване на таблица и на отделни части от нея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8" name="Picture 4" descr="The benefits of driverless printing and why PDF is the key | Adobe Blog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4" b="17277"/>
          <a:stretch/>
        </p:blipFill>
        <p:spPr bwMode="auto">
          <a:xfrm>
            <a:off x="6390123" y="3114001"/>
            <a:ext cx="5248260" cy="24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b="1" dirty="0"/>
              <a:t>С</a:t>
            </a:r>
            <a:r>
              <a:rPr lang="bg-BG" dirty="0"/>
              <a:t> </a:t>
            </a:r>
            <a:r>
              <a:rPr lang="en-US" dirty="0"/>
              <a:t>Rows to repeat at top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Без</a:t>
            </a:r>
            <a:r>
              <a:rPr lang="bg-BG" dirty="0"/>
              <a:t> </a:t>
            </a:r>
            <a:r>
              <a:rPr lang="en-US" dirty="0"/>
              <a:t>Rows to repeat at top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Заглавия за печат</a:t>
            </a:r>
            <a:r>
              <a:rPr lang="en-US" dirty="0"/>
              <a:t> (3)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000" y="2062770"/>
            <a:ext cx="4442030" cy="39885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00" y="2079000"/>
            <a:ext cx="4500000" cy="3972294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5236076" y="2979000"/>
            <a:ext cx="1755000" cy="1042788"/>
          </a:xfrm>
          <a:prstGeom prst="wedgeRoundRectCallout">
            <a:avLst>
              <a:gd name="adj1" fmla="val 64983"/>
              <a:gd name="adj2" fmla="val 87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236076" y="2979000"/>
            <a:ext cx="1755000" cy="1042788"/>
          </a:xfrm>
          <a:prstGeom prst="wedgeRoundRectCallout">
            <a:avLst>
              <a:gd name="adj1" fmla="val -62209"/>
              <a:gd name="adj2" fmla="val 839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Втора страница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4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5229000"/>
            <a:ext cx="10961783" cy="768084"/>
          </a:xfrm>
        </p:spPr>
        <p:txBody>
          <a:bodyPr/>
          <a:lstStyle/>
          <a:p>
            <a:r>
              <a:rPr lang="bg-BG" dirty="0"/>
              <a:t>Отпечатване на таблица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162900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Отпечатване на таблица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000" y="1359000"/>
            <a:ext cx="8910000" cy="52405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2721000" y="2439000"/>
            <a:ext cx="2114999" cy="1080000"/>
          </a:xfrm>
          <a:prstGeom prst="wedgeRoundRectCallout">
            <a:avLst>
              <a:gd name="adj1" fmla="val -76659"/>
              <a:gd name="adj2" fmla="val -98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менюто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36823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Отпечатване на таблица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61" y="1269000"/>
            <a:ext cx="8666279" cy="53987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3261000" y="2259000"/>
            <a:ext cx="2925000" cy="1125000"/>
          </a:xfrm>
          <a:prstGeom prst="wedgeRoundRectCallout">
            <a:avLst>
              <a:gd name="adj1" fmla="val -79410"/>
              <a:gd name="adj2" fmla="val 53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командата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360285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Отпечатване на таблица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808500" y="1404000"/>
            <a:ext cx="10575000" cy="5277904"/>
            <a:chOff x="808500" y="1404000"/>
            <a:chExt cx="10575000" cy="527790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8500" y="1404000"/>
              <a:ext cx="10575000" cy="527790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l="9041" t="8164" r="74731" b="12387"/>
            <a:stretch/>
          </p:blipFill>
          <p:spPr>
            <a:xfrm>
              <a:off x="1596000" y="1404000"/>
              <a:ext cx="2160000" cy="5277904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8" name="Rounded Rectangular Callout 7"/>
          <p:cNvSpPr/>
          <p:nvPr/>
        </p:nvSpPr>
        <p:spPr bwMode="auto">
          <a:xfrm>
            <a:off x="7666735" y="1461000"/>
            <a:ext cx="4095000" cy="1035000"/>
          </a:xfrm>
          <a:prstGeom prst="wedgeRoundRectCallout">
            <a:avLst>
              <a:gd name="adj1" fmla="val -18740"/>
              <a:gd name="adj2" fmla="val 413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прозорец за принтиране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483210" y="5000104"/>
            <a:ext cx="4307030" cy="1485000"/>
          </a:xfrm>
          <a:prstGeom prst="wedgeRoundRectCallout">
            <a:avLst>
              <a:gd name="adj1" fmla="val -25813"/>
              <a:gd name="adj2" fmla="val -324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Дясната част показва как ще изглежда таблицата след отпечатването ѝ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026000" y="1629000"/>
            <a:ext cx="2835000" cy="639596"/>
          </a:xfrm>
          <a:prstGeom prst="wedgeRoundRectCallout">
            <a:avLst>
              <a:gd name="adj1" fmla="val -65182"/>
              <a:gd name="adj2" fmla="val 10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Броя на копията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936000" y="2844000"/>
            <a:ext cx="3510000" cy="1035000"/>
          </a:xfrm>
          <a:prstGeom prst="wedgeRoundRectCallout">
            <a:avLst>
              <a:gd name="adj1" fmla="val -57039"/>
              <a:gd name="adj2" fmla="val -221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Принтерът, който ще отпечата таблицата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596000" y="3519000"/>
            <a:ext cx="2160000" cy="316290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185490" y="4454404"/>
            <a:ext cx="3326020" cy="646048"/>
          </a:xfrm>
          <a:prstGeom prst="wedgeRoundRectCallout">
            <a:avLst>
              <a:gd name="adj1" fmla="val -60189"/>
              <a:gd name="adj2" fmla="val 500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Настройки за печат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3862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2" y="99000"/>
            <a:ext cx="10270594" cy="882654"/>
          </a:xfrm>
        </p:spPr>
        <p:txBody>
          <a:bodyPr/>
          <a:lstStyle/>
          <a:p>
            <a:r>
              <a:rPr lang="bg-BG" dirty="0"/>
              <a:t>Настройки за печат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1373428"/>
            <a:ext cx="3240000" cy="51267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1040"/>
          <a:stretch/>
        </p:blipFill>
        <p:spPr>
          <a:xfrm>
            <a:off x="6186000" y="2934000"/>
            <a:ext cx="4095000" cy="287107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271475" y="1764000"/>
            <a:ext cx="3060000" cy="63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21575" y="2522641"/>
            <a:ext cx="1684425" cy="99635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 bwMode="auto">
          <a:xfrm>
            <a:off x="5325699" y="1378321"/>
            <a:ext cx="2745000" cy="1080000"/>
          </a:xfrm>
          <a:prstGeom prst="wedgeRoundRectCallout">
            <a:avLst>
              <a:gd name="adj1" fmla="val -8341"/>
              <a:gd name="adj2" fmla="val 907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само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активния лист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8224241" y="1854000"/>
            <a:ext cx="3712496" cy="1014863"/>
          </a:xfrm>
          <a:prstGeom prst="wedgeRoundRectCallout">
            <a:avLst>
              <a:gd name="adj1" fmla="val 1927"/>
              <a:gd name="adj2" fmla="val 1449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цялата работна книга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5511000" y="5661150"/>
            <a:ext cx="5737496" cy="1052850"/>
          </a:xfrm>
          <a:prstGeom prst="wedgeRoundRectCallout">
            <a:avLst>
              <a:gd name="adj1" fmla="val 6416"/>
              <a:gd name="adj2" fmla="val -807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само частта от работния лист, която е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маркирана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231000" y="2934000"/>
            <a:ext cx="4050000" cy="80737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31000" y="3741373"/>
            <a:ext cx="4050000" cy="7676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231000" y="4509709"/>
            <a:ext cx="4050000" cy="7676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100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2" y="99000"/>
            <a:ext cx="10270594" cy="882654"/>
          </a:xfrm>
        </p:spPr>
        <p:txBody>
          <a:bodyPr/>
          <a:lstStyle/>
          <a:p>
            <a:r>
              <a:rPr lang="bg-BG" dirty="0"/>
              <a:t>Настройки за печат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388971"/>
            <a:ext cx="3240000" cy="51267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7716000" y="1269000"/>
            <a:ext cx="4320000" cy="1125000"/>
          </a:xfrm>
          <a:prstGeom prst="wedgeRoundRectCallout">
            <a:avLst>
              <a:gd name="adj1" fmla="val -65402"/>
              <a:gd name="adj2" fmla="val 595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53B396D3-86EF-F957-0DC8-175C4553C4C4}"/>
              </a:ext>
            </a:extLst>
          </p:cNvPr>
          <p:cNvSpPr/>
          <p:nvPr/>
        </p:nvSpPr>
        <p:spPr bwMode="auto">
          <a:xfrm>
            <a:off x="7716000" y="1269000"/>
            <a:ext cx="4320000" cy="1125000"/>
          </a:xfrm>
          <a:prstGeom prst="wedgeRoundRectCallout">
            <a:avLst>
              <a:gd name="adj1" fmla="val -95726"/>
              <a:gd name="adj2" fmla="val 516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Избор кои страници да отпечатате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1838400" y="3204000"/>
            <a:ext cx="2277600" cy="702600"/>
          </a:xfrm>
          <a:prstGeom prst="wedgeRoundRectCallout">
            <a:avLst>
              <a:gd name="adj1" fmla="val 59058"/>
              <a:gd name="adj2" fmla="val 846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7826899" y="3753018"/>
            <a:ext cx="1817616" cy="646656"/>
          </a:xfrm>
          <a:prstGeom prst="wedgeRoundRectCallout">
            <a:avLst>
              <a:gd name="adj1" fmla="val -71150"/>
              <a:gd name="adj2" fmla="val 95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Формат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1417493" y="4403839"/>
            <a:ext cx="2587608" cy="990000"/>
          </a:xfrm>
          <a:prstGeom prst="wedgeRoundRectCallout">
            <a:avLst>
              <a:gd name="adj1" fmla="val 63272"/>
              <a:gd name="adj2" fmla="val 423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белите полета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360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 animBg="1"/>
      <p:bldP spid="18" grpId="0" animBg="1"/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317" y="2574892"/>
            <a:ext cx="3446764" cy="3522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 за печат – мащабиране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8" y="1449000"/>
            <a:ext cx="3240000" cy="51267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711053" y="5611365"/>
            <a:ext cx="3060000" cy="63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836565" y="5184000"/>
            <a:ext cx="540628" cy="55784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ounded Rectangular Callout 8"/>
          <p:cNvSpPr/>
          <p:nvPr/>
        </p:nvSpPr>
        <p:spPr bwMode="auto">
          <a:xfrm>
            <a:off x="3942409" y="1179000"/>
            <a:ext cx="3537591" cy="1017485"/>
          </a:xfrm>
          <a:prstGeom prst="wedgeRoundRectCallout">
            <a:avLst>
              <a:gd name="adj1" fmla="val -17970"/>
              <a:gd name="adj2" fmla="val 81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Отпечатва таблицата в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реален размер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643556" y="1318188"/>
            <a:ext cx="4269444" cy="1038506"/>
          </a:xfrm>
          <a:prstGeom prst="wedgeRoundRectCallout">
            <a:avLst>
              <a:gd name="adj1" fmla="val -41748"/>
              <a:gd name="adj2" fmla="val 1562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Свива таблицата така, че да се събере в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един лист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086765" y="3471562"/>
            <a:ext cx="4044444" cy="1662148"/>
          </a:xfrm>
          <a:prstGeom prst="wedgeRoundRectCallout">
            <a:avLst>
              <a:gd name="adj1" fmla="val -52987"/>
              <a:gd name="adj2" fmla="val 125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Намалява размера така, че да се събере на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широчина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един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431000" y="2574000"/>
            <a:ext cx="3473081" cy="80737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431000" y="3381373"/>
            <a:ext cx="3473081" cy="7676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431000" y="4149709"/>
            <a:ext cx="3473081" cy="7676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431000" y="4917336"/>
            <a:ext cx="3473081" cy="76762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ounded Rectangular Callout 20"/>
          <p:cNvSpPr/>
          <p:nvPr/>
        </p:nvSpPr>
        <p:spPr bwMode="auto">
          <a:xfrm>
            <a:off x="6001388" y="5720152"/>
            <a:ext cx="5745889" cy="1042425"/>
          </a:xfrm>
          <a:prstGeom prst="wedgeRoundRectCallout">
            <a:avLst>
              <a:gd name="adj1" fmla="val -58021"/>
              <a:gd name="adj2" fmla="val -476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Намалява размера така, че да се събере на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височина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един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46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Настройки</a:t>
            </a:r>
            <a:r>
              <a:rPr lang="bg-BG" sz="2600" dirty="0">
                <a:solidFill>
                  <a:schemeClr val="bg2"/>
                </a:solidFill>
              </a:rPr>
              <a:t> за отпечатване</a:t>
            </a:r>
            <a:r>
              <a:rPr lang="bg-BG" sz="2600" b="1" dirty="0">
                <a:solidFill>
                  <a:schemeClr val="bg2"/>
                </a:solidFill>
              </a:rPr>
              <a:t>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Page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Ориентация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Мащабиране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Размер на хартията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Margins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200" b="1" dirty="0">
                <a:solidFill>
                  <a:schemeClr val="bg2"/>
                </a:solidFill>
              </a:rPr>
              <a:t>Top, Bottom, Left, Right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Sheet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200" b="1" dirty="0">
                <a:solidFill>
                  <a:schemeClr val="bg2"/>
                </a:solidFill>
              </a:rPr>
              <a:t>Print area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200" b="1" dirty="0">
                <a:solidFill>
                  <a:schemeClr val="bg2"/>
                </a:solidFill>
              </a:rPr>
              <a:t>Print titles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929921" y="2558058"/>
            <a:ext cx="5305712" cy="161529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Качество на печат</a:t>
            </a:r>
          </a:p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Номер на първата страница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17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929921" y="5528058"/>
            <a:ext cx="5305712" cy="82594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1733" lvl="2" indent="-355600">
              <a:lnSpc>
                <a:spcPct val="100000"/>
              </a:lnSpc>
              <a:buClr>
                <a:schemeClr val="bg2"/>
              </a:buClr>
            </a:pPr>
            <a:r>
              <a:rPr lang="en-US" sz="2200" b="1" dirty="0">
                <a:solidFill>
                  <a:schemeClr val="bg2"/>
                </a:solidFill>
              </a:rPr>
              <a:t>Page order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Настройки</a:t>
            </a:r>
            <a:r>
              <a:rPr lang="bg-BG" dirty="0"/>
              <a:t> за отпечатване на таблица</a:t>
            </a:r>
          </a:p>
          <a:p>
            <a:r>
              <a:rPr lang="bg-BG" dirty="0"/>
              <a:t>͏</a:t>
            </a:r>
            <a:r>
              <a:rPr lang="bg-BG" b="1" dirty="0"/>
              <a:t>Отпечатване</a:t>
            </a:r>
            <a:r>
              <a:rPr lang="bg-BG" dirty="0"/>
              <a:t> на таблица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39175"/>
          </a:xfrm>
        </p:spPr>
        <p:txBody>
          <a:bodyPr/>
          <a:lstStyle/>
          <a:p>
            <a:r>
              <a:rPr lang="ru-RU" dirty="0"/>
              <a:t>͏Настройки за отпечатване на таблица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00" y="1449000"/>
            <a:ext cx="2348400" cy="23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2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25000" cy="5528766"/>
          </a:xfrm>
        </p:spPr>
        <p:txBody>
          <a:bodyPr/>
          <a:lstStyle/>
          <a:p>
            <a:r>
              <a:rPr lang="bg-BG" dirty="0"/>
              <a:t>Електронните таблици могат да бъдат </a:t>
            </a:r>
            <a:r>
              <a:rPr lang="bg-BG" b="1" dirty="0"/>
              <a:t>отпечатвани</a:t>
            </a:r>
            <a:r>
              <a:rPr lang="bg-BG" dirty="0"/>
              <a:t> на </a:t>
            </a:r>
            <a:r>
              <a:rPr lang="bg-BG" b="1" dirty="0"/>
              <a:t>хартия</a:t>
            </a:r>
          </a:p>
          <a:p>
            <a:r>
              <a:rPr lang="bg-BG" b="1" dirty="0"/>
              <a:t>Настройките</a:t>
            </a:r>
            <a:r>
              <a:rPr lang="bg-BG" dirty="0"/>
              <a:t> за отпечатването могат да се задават 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Page Setup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Page Layout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Друг вариант е от диалоговия прозорец </a:t>
            </a:r>
            <a:r>
              <a:rPr lang="en-US" b="1" dirty="0">
                <a:solidFill>
                  <a:schemeClr val="bg1"/>
                </a:solidFill>
              </a:rPr>
              <a:t>Page Setup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Той се отваря от стрелката в </a:t>
            </a:r>
            <a:r>
              <a:rPr lang="bg-BG" b="1" dirty="0"/>
              <a:t>долния десен ъгъл 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Настройки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919" b="3704"/>
          <a:stretch/>
        </p:blipFill>
        <p:spPr>
          <a:xfrm>
            <a:off x="3216000" y="4689000"/>
            <a:ext cx="5703214" cy="1842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8886000" y="5589000"/>
            <a:ext cx="990000" cy="76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40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раздела </a:t>
            </a:r>
            <a:r>
              <a:rPr lang="en-US" b="1" dirty="0">
                <a:solidFill>
                  <a:schemeClr val="bg1"/>
                </a:solidFill>
              </a:rPr>
              <a:t>Page</a:t>
            </a:r>
            <a:r>
              <a:rPr lang="en-US" dirty="0"/>
              <a:t> </a:t>
            </a:r>
            <a:r>
              <a:rPr lang="bg-BG" dirty="0"/>
              <a:t>(Страница) се задават </a:t>
            </a:r>
            <a:r>
              <a:rPr lang="bg-BG" b="1" dirty="0"/>
              <a:t>общите характеристики</a:t>
            </a:r>
            <a:r>
              <a:rPr lang="bg-BG" dirty="0"/>
              <a:t> на страницата</a:t>
            </a:r>
          </a:p>
          <a:p>
            <a:pPr lvl="1"/>
            <a:r>
              <a:rPr lang="bg-BG" dirty="0"/>
              <a:t>Ориентация</a:t>
            </a:r>
          </a:p>
          <a:p>
            <a:pPr lvl="1"/>
            <a:r>
              <a:rPr lang="bg-BG" dirty="0"/>
              <a:t>Мащабиране</a:t>
            </a:r>
          </a:p>
          <a:p>
            <a:pPr lvl="1"/>
            <a:r>
              <a:rPr lang="bg-BG" dirty="0"/>
              <a:t>Размер на хартията</a:t>
            </a:r>
          </a:p>
          <a:p>
            <a:pPr lvl="1"/>
            <a:r>
              <a:rPr lang="bg-BG" dirty="0"/>
              <a:t>Качество на печат</a:t>
            </a:r>
          </a:p>
          <a:p>
            <a:pPr lvl="1"/>
            <a:r>
              <a:rPr lang="bg-BG" dirty="0"/>
              <a:t>Номер на първата страница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00" y="1962163"/>
            <a:ext cx="4590000" cy="47471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6771000" y="2664000"/>
            <a:ext cx="3240000" cy="68692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770154" y="3350929"/>
            <a:ext cx="3510845" cy="84307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771000" y="4187342"/>
            <a:ext cx="4365000" cy="45665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771000" y="4637342"/>
            <a:ext cx="4365000" cy="24358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771000" y="4878525"/>
            <a:ext cx="1665000" cy="39547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945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0243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dirty="0"/>
              <a:t>От раздела </a:t>
            </a:r>
            <a:r>
              <a:rPr lang="en-US" b="1" dirty="0">
                <a:solidFill>
                  <a:schemeClr val="bg1"/>
                </a:solidFill>
              </a:rPr>
              <a:t>Margins</a:t>
            </a:r>
            <a:r>
              <a:rPr lang="en-US" dirty="0"/>
              <a:t> (</a:t>
            </a:r>
            <a:r>
              <a:rPr lang="bg-BG" dirty="0"/>
              <a:t>Полета</a:t>
            </a:r>
            <a:r>
              <a:rPr lang="en-US" dirty="0"/>
              <a:t>)</a:t>
            </a:r>
            <a:r>
              <a:rPr lang="bg-BG" dirty="0"/>
              <a:t> се задава </a:t>
            </a:r>
            <a:r>
              <a:rPr lang="bg-BG" b="1" dirty="0"/>
              <a:t>размера</a:t>
            </a:r>
            <a:r>
              <a:rPr lang="bg-BG" dirty="0"/>
              <a:t> на </a:t>
            </a:r>
            <a:r>
              <a:rPr lang="bg-BG" b="1" dirty="0"/>
              <a:t>белите полета </a:t>
            </a:r>
            <a:r>
              <a:rPr lang="bg-BG" dirty="0"/>
              <a:t>на листа</a:t>
            </a:r>
          </a:p>
          <a:p>
            <a:pPr lvl="1"/>
            <a:r>
              <a:rPr lang="en-US" dirty="0"/>
              <a:t>Top, Bottom, Left, Right</a:t>
            </a:r>
            <a:endParaRPr lang="bg-BG" dirty="0"/>
          </a:p>
          <a:p>
            <a:r>
              <a:rPr lang="bg-BG" dirty="0"/>
              <a:t>От секциата </a:t>
            </a:r>
            <a:r>
              <a:rPr lang="en-US" b="1" dirty="0"/>
              <a:t>Center page </a:t>
            </a:r>
            <a:r>
              <a:rPr lang="bg-BG" dirty="0"/>
              <a:t>(Центриране в страницата) може да изберете таблицата да се </a:t>
            </a:r>
            <a:r>
              <a:rPr lang="bg-BG" b="1" dirty="0"/>
              <a:t>центрира</a:t>
            </a:r>
            <a:r>
              <a:rPr lang="bg-BG" dirty="0"/>
              <a:t> по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Хоризонтала</a:t>
            </a:r>
            <a:endParaRPr lang="en-US" dirty="0"/>
          </a:p>
          <a:p>
            <a:pPr lvl="1"/>
            <a:r>
              <a:rPr lang="bg-BG" dirty="0"/>
              <a:t>Вертикала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422" y="1447258"/>
            <a:ext cx="4860059" cy="50265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7851000" y="2169000"/>
            <a:ext cx="3240000" cy="261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87519" y="4778999"/>
            <a:ext cx="2068481" cy="67500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8256000" y="5094000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031000" y="5300895"/>
            <a:ext cx="720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2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>
            <a:normAutofit fontScale="92500"/>
          </a:bodyPr>
          <a:lstStyle/>
          <a:p>
            <a:r>
              <a:rPr lang="bg-BG" dirty="0"/>
              <a:t>От раздела </a:t>
            </a:r>
            <a:r>
              <a:rPr lang="en-US" b="1" dirty="0">
                <a:solidFill>
                  <a:schemeClr val="bg1"/>
                </a:solidFill>
              </a:rPr>
              <a:t>Sheet</a:t>
            </a:r>
            <a:r>
              <a:rPr lang="en-US" dirty="0"/>
              <a:t> </a:t>
            </a:r>
            <a:r>
              <a:rPr lang="bg-BG" dirty="0"/>
              <a:t>(Лист) се задава областта за печат и печатане на заглавия</a:t>
            </a:r>
          </a:p>
          <a:p>
            <a:r>
              <a:rPr lang="en-US" b="1" dirty="0"/>
              <a:t>Print area </a:t>
            </a:r>
            <a:r>
              <a:rPr lang="en-US" dirty="0"/>
              <a:t>(</a:t>
            </a:r>
            <a:r>
              <a:rPr lang="bg-BG" dirty="0"/>
              <a:t>Област за печат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Задавате областта на работния лист, която искате да се отпечата</a:t>
            </a:r>
            <a:endParaRPr lang="en-US" dirty="0"/>
          </a:p>
          <a:p>
            <a:r>
              <a:rPr lang="en-US" b="1" dirty="0"/>
              <a:t>Print titles </a:t>
            </a:r>
            <a:r>
              <a:rPr lang="bg-BG" dirty="0"/>
              <a:t>(Заглавия за печат)</a:t>
            </a:r>
            <a:endParaRPr lang="en-US" dirty="0"/>
          </a:p>
          <a:p>
            <a:r>
              <a:rPr lang="en-US" b="1" dirty="0"/>
              <a:t>Page Order </a:t>
            </a:r>
            <a:r>
              <a:rPr lang="bg-BG" dirty="0"/>
              <a:t>(Ред на страниците)</a:t>
            </a:r>
          </a:p>
          <a:p>
            <a:pPr lvl="1"/>
            <a:r>
              <a:rPr lang="bg-BG" dirty="0"/>
              <a:t>Избирате </a:t>
            </a:r>
            <a:r>
              <a:rPr lang="bg-BG" b="1" dirty="0"/>
              <a:t>последователността</a:t>
            </a:r>
            <a:r>
              <a:rPr lang="bg-BG" dirty="0"/>
              <a:t> на </a:t>
            </a:r>
            <a:r>
              <a:rPr lang="bg-BG" b="1" dirty="0"/>
              <a:t>печатане</a:t>
            </a:r>
            <a:r>
              <a:rPr lang="bg-BG" dirty="0"/>
              <a:t> на страниците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326" y="1854000"/>
            <a:ext cx="4281378" cy="442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7742246" y="2439000"/>
            <a:ext cx="4113754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742246" y="4374000"/>
            <a:ext cx="2223754" cy="85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84452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dirty="0"/>
              <a:t>Когато таблицата </a:t>
            </a:r>
            <a:r>
              <a:rPr lang="bg-BG" b="1" dirty="0"/>
              <a:t>голяма</a:t>
            </a:r>
            <a:r>
              <a:rPr lang="bg-BG" dirty="0"/>
              <a:t>, се отпечатва на </a:t>
            </a:r>
            <a:r>
              <a:rPr lang="bg-BG" b="1" dirty="0"/>
              <a:t>няколко страници</a:t>
            </a:r>
          </a:p>
          <a:p>
            <a:pPr lvl="1"/>
            <a:r>
              <a:rPr lang="bg-BG" dirty="0"/>
              <a:t>Редовете и колоните, които са </a:t>
            </a:r>
            <a:r>
              <a:rPr lang="bg-BG" b="1" dirty="0"/>
              <a:t>заглавни,</a:t>
            </a:r>
            <a:r>
              <a:rPr lang="bg-BG" dirty="0"/>
              <a:t> се отпечатват </a:t>
            </a:r>
            <a:r>
              <a:rPr lang="bg-BG" b="1" dirty="0"/>
              <a:t>само</a:t>
            </a:r>
            <a:r>
              <a:rPr lang="bg-BG" dirty="0"/>
              <a:t> на </a:t>
            </a:r>
            <a:r>
              <a:rPr lang="bg-BG" b="1" dirty="0"/>
              <a:t>първата страница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2881313" algn="l"/>
              </a:tabLst>
            </a:pPr>
            <a:r>
              <a:rPr lang="bg-BG" dirty="0"/>
              <a:t>Заглавия за печат</a:t>
            </a:r>
            <a:r>
              <a:rPr lang="en-US" dirty="0"/>
              <a:t> (1)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000" y="3273289"/>
            <a:ext cx="3966216" cy="343466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259" y="3228450"/>
            <a:ext cx="4005741" cy="3535996"/>
          </a:xfrm>
          <a:prstGeom prst="rect">
            <a:avLst/>
          </a:prstGeom>
        </p:spPr>
      </p:pic>
      <p:sp>
        <p:nvSpPr>
          <p:cNvPr id="13" name="Rounded Rectangular Callout 12"/>
          <p:cNvSpPr/>
          <p:nvPr/>
        </p:nvSpPr>
        <p:spPr bwMode="auto">
          <a:xfrm>
            <a:off x="219604" y="5517000"/>
            <a:ext cx="1754259" cy="990000"/>
          </a:xfrm>
          <a:prstGeom prst="wedgeRoundRectCallout">
            <a:avLst>
              <a:gd name="adj1" fmla="val 37935"/>
              <a:gd name="adj2" fmla="val -977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Първа страница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10215422" y="4734000"/>
            <a:ext cx="1754259" cy="990000"/>
          </a:xfrm>
          <a:prstGeom prst="wedgeRoundRectCallout">
            <a:avLst>
              <a:gd name="adj1" fmla="val -41274"/>
              <a:gd name="adj2" fmla="val -697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Втора страница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395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Текстовите кутии:</a:t>
            </a:r>
          </a:p>
          <a:p>
            <a:pPr lvl="1"/>
            <a:r>
              <a:rPr lang="en-US" b="1" dirty="0"/>
              <a:t>Rows to repeat at top </a:t>
            </a:r>
            <a:r>
              <a:rPr lang="en-US" dirty="0"/>
              <a:t>(</a:t>
            </a:r>
            <a:r>
              <a:rPr lang="bg-BG" dirty="0"/>
              <a:t>Повтаряни редове отгоре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en-US" b="1" dirty="0"/>
              <a:t>Columns to repeat at left </a:t>
            </a:r>
            <a:r>
              <a:rPr lang="en-US" dirty="0"/>
              <a:t>(</a:t>
            </a:r>
            <a:r>
              <a:rPr lang="bg-BG" dirty="0"/>
              <a:t>Повтаряни колони отляво</a:t>
            </a:r>
            <a:r>
              <a:rPr lang="en-US" dirty="0"/>
              <a:t>)</a:t>
            </a:r>
            <a:r>
              <a:rPr lang="bg-BG" dirty="0"/>
              <a:t> </a:t>
            </a:r>
          </a:p>
          <a:p>
            <a:pPr marL="0" indent="0">
              <a:buNone/>
            </a:pPr>
            <a:r>
              <a:rPr lang="bg-BG" dirty="0"/>
              <a:t>позволяват отпечатването на </a:t>
            </a:r>
            <a:r>
              <a:rPr lang="bg-BG" b="1" dirty="0"/>
              <a:t>заглавните редове </a:t>
            </a:r>
            <a:r>
              <a:rPr lang="bg-BG" dirty="0"/>
              <a:t>и </a:t>
            </a:r>
            <a:r>
              <a:rPr lang="bg-BG" b="1" dirty="0"/>
              <a:t>колони</a:t>
            </a:r>
            <a:r>
              <a:rPr lang="bg-BG" dirty="0"/>
              <a:t> на </a:t>
            </a:r>
            <a:r>
              <a:rPr lang="bg-BG" b="1" dirty="0"/>
              <a:t>всяка страница</a:t>
            </a:r>
          </a:p>
          <a:p>
            <a:pPr>
              <a:spcBef>
                <a:spcPts val="0"/>
              </a:spcBef>
            </a:pPr>
            <a:r>
              <a:rPr lang="bg-BG" dirty="0"/>
              <a:t>За целта </a:t>
            </a:r>
            <a:r>
              <a:rPr lang="bg-BG" b="1" dirty="0"/>
              <a:t>маркирайте</a:t>
            </a:r>
            <a:r>
              <a:rPr lang="bg-BG" dirty="0"/>
              <a:t> редовете и колоните, които искате да се отпечатват на всяка страница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Заглавия за печат</a:t>
            </a:r>
            <a:r>
              <a:rPr lang="en-US" dirty="0"/>
              <a:t> (2)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3872"/>
          <a:stretch/>
        </p:blipFill>
        <p:spPr>
          <a:xfrm>
            <a:off x="2759278" y="5591935"/>
            <a:ext cx="6673445" cy="11329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58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5530</TotalTime>
  <Words>680</Words>
  <Application>Microsoft Macintosh PowerPoint</Application>
  <PresentationFormat>Widescreen</PresentationFormat>
  <Paragraphs>122</Paragraphs>
  <Slides>20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SoftUni</vt:lpstr>
      <vt:lpstr>Отпечатване на таблица и на отделни части от нея</vt:lpstr>
      <vt:lpstr>Съдържание</vt:lpstr>
      <vt:lpstr>͏Настройки за отпечатване на таблица</vt:lpstr>
      <vt:lpstr>Настройки</vt:lpstr>
      <vt:lpstr>Page</vt:lpstr>
      <vt:lpstr>Margins</vt:lpstr>
      <vt:lpstr>Sheet</vt:lpstr>
      <vt:lpstr>Заглавия за печат (1)</vt:lpstr>
      <vt:lpstr>Заглавия за печат (2)</vt:lpstr>
      <vt:lpstr>Заглавия за печат (3)</vt:lpstr>
      <vt:lpstr>Отпечатване на таблица</vt:lpstr>
      <vt:lpstr>Отпечатване на таблица</vt:lpstr>
      <vt:lpstr>Отпечатване на таблица</vt:lpstr>
      <vt:lpstr>Отпечатване на таблица</vt:lpstr>
      <vt:lpstr>Настройки за печат </vt:lpstr>
      <vt:lpstr>Настройки за печат </vt:lpstr>
      <vt:lpstr>Настройки за печат – мащабиране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Отпечатване на таблица и на отделни части от нея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902</cp:revision>
  <dcterms:created xsi:type="dcterms:W3CDTF">2018-05-23T13:08:44Z</dcterms:created>
  <dcterms:modified xsi:type="dcterms:W3CDTF">2024-06-04T12:48:16Z</dcterms:modified>
  <cp:category/>
</cp:coreProperties>
</file>