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97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1522" r:id="rId12"/>
    <p:sldId id="1523" r:id="rId13"/>
    <p:sldId id="1525" r:id="rId14"/>
    <p:sldId id="1524" r:id="rId15"/>
    <p:sldId id="1521" r:id="rId16"/>
    <p:sldId id="1526" r:id="rId17"/>
    <p:sldId id="1527" r:id="rId18"/>
    <p:sldId id="312" r:id="rId19"/>
    <p:sldId id="313" r:id="rId20"/>
    <p:sldId id="314" r:id="rId21"/>
    <p:sldId id="496" r:id="rId22"/>
    <p:sldId id="327" r:id="rId23"/>
    <p:sldId id="328" r:id="rId24"/>
    <p:sldId id="329" r:id="rId25"/>
    <p:sldId id="497" r:id="rId26"/>
    <p:sldId id="330" r:id="rId27"/>
    <p:sldId id="331" r:id="rId28"/>
    <p:sldId id="332" r:id="rId29"/>
    <p:sldId id="333" r:id="rId30"/>
    <p:sldId id="334" r:id="rId31"/>
    <p:sldId id="1514" r:id="rId32"/>
    <p:sldId id="581" r:id="rId33"/>
    <p:sldId id="583" r:id="rId34"/>
    <p:sldId id="1496" r:id="rId35"/>
    <p:sldId id="1497" r:id="rId36"/>
    <p:sldId id="1498" r:id="rId37"/>
    <p:sldId id="1499" r:id="rId38"/>
    <p:sldId id="1512" r:id="rId39"/>
    <p:sldId id="1513" r:id="rId40"/>
    <p:sldId id="1515" r:id="rId41"/>
    <p:sldId id="1516" r:id="rId42"/>
    <p:sldId id="1517" r:id="rId43"/>
    <p:sldId id="1518" r:id="rId44"/>
    <p:sldId id="1519" r:id="rId45"/>
    <p:sldId id="1520" r:id="rId46"/>
    <p:sldId id="335" r:id="rId47"/>
    <p:sldId id="504" r:id="rId48"/>
    <p:sldId id="5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2B87998-01DF-449A-B9D9-7A28920BD30A}">
          <p14:sldIdLst>
            <p14:sldId id="297"/>
            <p14:sldId id="298"/>
          </p14:sldIdLst>
        </p14:section>
        <p14:section name="Какво е стриймване?" id="{8AE57CB3-A159-4AE2-B5E4-9C9B5512C258}">
          <p14:sldIdLst>
            <p14:sldId id="303"/>
            <p14:sldId id="304"/>
            <p14:sldId id="305"/>
            <p14:sldId id="306"/>
            <p14:sldId id="307"/>
          </p14:sldIdLst>
        </p14:section>
        <p14:section name="Четене и писане" id="{8BB37AFA-645A-4D63-A324-84C955B7F908}">
          <p14:sldIdLst>
            <p14:sldId id="308"/>
            <p14:sldId id="310"/>
            <p14:sldId id="311"/>
            <p14:sldId id="1522"/>
            <p14:sldId id="1523"/>
            <p14:sldId id="1525"/>
            <p14:sldId id="1524"/>
            <p14:sldId id="1521"/>
            <p14:sldId id="1526"/>
            <p14:sldId id="1527"/>
            <p14:sldId id="312"/>
            <p14:sldId id="313"/>
            <p14:sldId id="314"/>
            <p14:sldId id="496"/>
          </p14:sldIdLst>
        </p14:section>
        <p14:section name="File Class" id="{E8A5C151-E279-462A-B2B2-4196C31572ED}">
          <p14:sldIdLst>
            <p14:sldId id="327"/>
            <p14:sldId id="328"/>
            <p14:sldId id="329"/>
            <p14:sldId id="497"/>
          </p14:sldIdLst>
        </p14:section>
        <p14:section name="Directory Class" id="{A5706C95-F1BD-44B2-8D04-9F2FE35BE9BC}">
          <p14:sldIdLst>
            <p14:sldId id="330"/>
            <p14:sldId id="331"/>
            <p14:sldId id="332"/>
            <p14:sldId id="333"/>
            <p14:sldId id="334"/>
          </p14:sldIdLst>
        </p14:section>
        <p14:section name="Какво е бинарна сериализация" id="{E1B197B1-4BDE-49B2-9ED7-9AADA241B8BB}">
          <p14:sldIdLst>
            <p14:sldId id="1514"/>
            <p14:sldId id="581"/>
            <p14:sldId id="583"/>
          </p14:sldIdLst>
        </p14:section>
        <p14:section name="Какво е XML" id="{3CCCEC49-7F24-4C74-A73F-97C66456C50D}">
          <p14:sldIdLst>
            <p14:sldId id="1496"/>
            <p14:sldId id="1497"/>
            <p14:sldId id="1498"/>
            <p14:sldId id="1499"/>
            <p14:sldId id="1512"/>
            <p14:sldId id="1513"/>
          </p14:sldIdLst>
        </p14:section>
        <p14:section name="Какво е JSON" id="{88A1F943-BAB3-45F5-9951-D1BF750B6574}">
          <p14:sldIdLst>
            <p14:sldId id="1515"/>
            <p14:sldId id="1516"/>
            <p14:sldId id="1517"/>
            <p14:sldId id="1518"/>
            <p14:sldId id="1519"/>
            <p14:sldId id="1520"/>
          </p14:sldIdLst>
        </p14:section>
        <p14:section name="Обобщение" id="{731AEAA4-0B49-4B39-90BF-E4FC2A54E270}">
          <p14:sldIdLst>
            <p14:sldId id="33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0" autoAdjust="0"/>
    <p:restoredTop sz="95241" autoAdjust="0"/>
  </p:normalViewPr>
  <p:slideViewPr>
    <p:cSldViewPr showGuides="1">
      <p:cViewPr varScale="1">
        <p:scale>
          <a:sx n="54" d="100"/>
          <a:sy n="54" d="100"/>
        </p:scale>
        <p:origin x="224" y="2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F61A5A-EE4E-3A37-8DDA-599D031F67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735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BD4F71-A426-09F5-8567-380BC03EF4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11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D6B851A-65A4-3843-9F75-47AB9B9586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924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Chanut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CBBC860-52AA-291E-C2FE-B4923341FA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4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435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982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082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DEA9AB6-55B7-93EA-40F9-FC07257E91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1672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7C1E637-9D8C-6727-EDF1-2B66D4F6B9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5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56F7237-9F3A-7760-CF26-2A0980AFFC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968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91532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26440"/>
            <a:ext cx="5248260" cy="374236"/>
          </a:xfrm>
        </p:spPr>
        <p:txBody>
          <a:bodyPr>
            <a:noAutofit/>
          </a:bodyPr>
          <a:lstStyle/>
          <a:p>
            <a:r>
              <a:rPr lang="bg-BG" sz="2200" dirty="0">
                <a:solidFill>
                  <a:srgbClr val="234465"/>
                </a:solidFill>
              </a:rPr>
              <a:t>Курс "</a:t>
            </a:r>
            <a:r>
              <a:rPr lang="ru-RU" sz="22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2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5915822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Видове файлове, </a:t>
            </a:r>
            <a:r>
              <a:rPr lang="bg-BG" sz="3550" dirty="0">
                <a:cs typeface="Calibri"/>
              </a:rPr>
              <a:t>използване</a:t>
            </a:r>
            <a:r>
              <a:rPr lang="en-US" sz="3550" dirty="0">
                <a:cs typeface="Calibri"/>
              </a:rPr>
              <a:t> на стриймове и манип</a:t>
            </a:r>
            <a:r>
              <a:rPr lang="bg-BG" sz="3550" dirty="0">
                <a:cs typeface="Calibri"/>
              </a:rPr>
              <a:t>у</a:t>
            </a:r>
            <a:r>
              <a:rPr lang="en-US" sz="3550" dirty="0">
                <a:cs typeface="Calibri"/>
              </a:rPr>
              <a:t>лиране на файлове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Стриймове, файлове и директории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00" y="3024000"/>
            <a:ext cx="5319266" cy="18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400" dirty="0"/>
              <a:t>В ресурсите е предоставен файл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text.txt</a:t>
            </a:r>
            <a:endParaRPr lang="bg-BG" sz="3400" b="1" noProof="1">
              <a:solidFill>
                <a:schemeClr val="bg1"/>
              </a:solidFill>
              <a:latin typeface="Consolas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Създайте </a:t>
            </a:r>
            <a:r>
              <a:rPr lang="en-US" sz="3400" b="1" dirty="0"/>
              <a:t>VS </a:t>
            </a:r>
            <a:r>
              <a:rPr lang="bg-BG" sz="3400" b="1" dirty="0"/>
              <a:t>конзолен проект </a:t>
            </a:r>
            <a:r>
              <a:rPr lang="bg-BG" sz="3400" dirty="0"/>
              <a:t>и </a:t>
            </a:r>
            <a:r>
              <a:rPr lang="bg-BG" sz="3400" b="1" dirty="0"/>
              <a:t>копирайте</a:t>
            </a:r>
            <a:r>
              <a:rPr lang="bg-BG" sz="3400" dirty="0"/>
              <a:t> текстовия </a:t>
            </a:r>
            <a:br>
              <a:rPr lang="bg-BG" sz="3400" dirty="0"/>
            </a:br>
            <a:r>
              <a:rPr lang="bg-BG" sz="3400" dirty="0"/>
              <a:t>файл там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Прочетете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съдържанието</a:t>
            </a:r>
            <a:r>
              <a:rPr lang="bg-BG" sz="3400" dirty="0"/>
              <a:t> на файла</a:t>
            </a:r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Отпечатайте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четните редове </a:t>
            </a:r>
            <a:r>
              <a:rPr lang="en-US" sz="3400" dirty="0"/>
              <a:t>на конзолата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Броенето на редовете се извършва по индекс (започваме </a:t>
            </a:r>
            <a:r>
              <a:rPr lang="en-US" sz="3400" dirty="0">
                <a:solidFill>
                  <a:srgbClr val="234465"/>
                </a:solidFill>
              </a:rPr>
              <a:t> от </a:t>
            </a:r>
            <a:r>
              <a:rPr lang="en-US" sz="3400" b="1" dirty="0">
                <a:solidFill>
                  <a:schemeClr val="bg1"/>
                </a:solidFill>
              </a:rPr>
              <a:t>0</a:t>
            </a:r>
            <a:r>
              <a:rPr lang="bg-BG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Задачи:</a:t>
            </a:r>
            <a:r>
              <a:rPr lang="bg-BG" sz="3950" dirty="0"/>
              <a:t> Четни</a:t>
            </a:r>
            <a:r>
              <a:rPr lang="en-US" sz="3950" dirty="0">
                <a:ea typeface="+mj-lt"/>
                <a:cs typeface="+mj-lt"/>
              </a:rPr>
              <a:t> редове</a:t>
            </a:r>
            <a:r>
              <a:rPr lang="bg-BG" sz="3950" dirty="0">
                <a:ea typeface="+mj-lt"/>
                <a:cs typeface="+mj-lt"/>
              </a:rPr>
              <a:t> (1)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9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Задачи:</a:t>
            </a:r>
            <a:r>
              <a:rPr lang="bg-BG" sz="3950" dirty="0"/>
              <a:t> Четни</a:t>
            </a:r>
            <a:r>
              <a:rPr lang="en-US" sz="3950" dirty="0">
                <a:ea typeface="+mj-lt"/>
                <a:cs typeface="+mj-lt"/>
              </a:rPr>
              <a:t> редове</a:t>
            </a:r>
            <a:r>
              <a:rPr lang="bg-BG" sz="3950" dirty="0">
                <a:ea typeface="+mj-lt"/>
                <a:cs typeface="+mj-lt"/>
              </a:rPr>
              <a:t> 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3711C6C-8665-A797-A644-9D245635F373}"/>
              </a:ext>
            </a:extLst>
          </p:cNvPr>
          <p:cNvSpPr txBox="1">
            <a:spLocks/>
          </p:cNvSpPr>
          <p:nvPr/>
        </p:nvSpPr>
        <p:spPr>
          <a:xfrm>
            <a:off x="1576267" y="2064132"/>
            <a:ext cx="9039461" cy="1695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-I was quick to judge him, but it wasn't his fault.</a:t>
            </a:r>
            <a:endParaRPr lang="en-BG" dirty="0"/>
          </a:p>
          <a:p>
            <a:r>
              <a:rPr lang="en-US" dirty="0"/>
              <a:t>-Is this some kind of joke?! Is it?</a:t>
            </a:r>
            <a:endParaRPr lang="en-BG" dirty="0"/>
          </a:p>
          <a:p>
            <a:r>
              <a:rPr lang="en-US" dirty="0"/>
              <a:t>-Quick, hide here. It is safer.</a:t>
            </a:r>
            <a:r>
              <a:rPr lang="en-BG" sz="2800" dirty="0"/>
              <a:t> 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4E30347D-9D28-7128-643B-66985DCDA5ED}"/>
              </a:ext>
            </a:extLst>
          </p:cNvPr>
          <p:cNvSpPr/>
          <p:nvPr/>
        </p:nvSpPr>
        <p:spPr>
          <a:xfrm rot="5400000">
            <a:off x="5752082" y="4060454"/>
            <a:ext cx="687829" cy="432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424C7A7-B5DC-2C38-07CA-CB6391896038}"/>
              </a:ext>
            </a:extLst>
          </p:cNvPr>
          <p:cNvSpPr txBox="1">
            <a:spLocks/>
          </p:cNvSpPr>
          <p:nvPr/>
        </p:nvSpPr>
        <p:spPr>
          <a:xfrm>
            <a:off x="1463772" y="4793395"/>
            <a:ext cx="9264454" cy="11106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-I was quick to judge him, but it wasn't his fault.</a:t>
            </a:r>
            <a:endParaRPr lang="en-BG" dirty="0"/>
          </a:p>
          <a:p>
            <a:r>
              <a:rPr lang="en-US" dirty="0"/>
              <a:t>-Quick, hide here. It is safer.</a:t>
            </a:r>
            <a:r>
              <a:rPr lang="en-BG" dirty="0"/>
              <a:t> </a:t>
            </a:r>
            <a:endParaRPr lang="bg-BG" sz="23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306485-E363-83EF-2B71-8511FE090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882650"/>
          </a:xfrm>
        </p:spPr>
        <p:txBody>
          <a:bodyPr>
            <a:normAutofit/>
          </a:bodyPr>
          <a:lstStyle/>
          <a:p>
            <a:r>
              <a:rPr lang="bg-BG" sz="3000" b="1" dirty="0"/>
              <a:t>Важно</a:t>
            </a:r>
            <a:r>
              <a:rPr lang="bg-BG" sz="3000" dirty="0"/>
              <a:t>: Използвайте следната структура за решението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Задачи:</a:t>
            </a:r>
            <a:r>
              <a:rPr lang="bg-BG" dirty="0"/>
              <a:t> Четни</a:t>
            </a:r>
            <a:r>
              <a:rPr lang="en-US" dirty="0"/>
              <a:t> редове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B204FF-81A2-20CB-77D4-4BDF4386EFA6}"/>
              </a:ext>
            </a:extLst>
          </p:cNvPr>
          <p:cNvSpPr txBox="1">
            <a:spLocks/>
          </p:cNvSpPr>
          <p:nvPr/>
        </p:nvSpPr>
        <p:spPr>
          <a:xfrm>
            <a:off x="338718" y="1764000"/>
            <a:ext cx="11514563" cy="45655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namespace</a:t>
            </a:r>
            <a:r>
              <a:rPr lang="en-US" sz="2200" dirty="0"/>
              <a:t> </a:t>
            </a:r>
            <a:r>
              <a:rPr lang="en-US" sz="2200" dirty="0" err="1"/>
              <a:t>EvenLines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    public </a:t>
            </a:r>
            <a:r>
              <a:rPr lang="en-US" sz="2200" dirty="0">
                <a:solidFill>
                  <a:schemeClr val="bg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EvenLines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static void </a:t>
            </a:r>
            <a:r>
              <a:rPr lang="en-US" sz="2200" dirty="0">
                <a:solidFill>
                  <a:schemeClr val="bg1"/>
                </a:solidFill>
              </a:rPr>
              <a:t>Main</a:t>
            </a:r>
            <a:r>
              <a:rPr lang="en-US" sz="2200" dirty="0"/>
              <a:t>()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     </a:t>
            </a:r>
            <a:r>
              <a:rPr lang="en-US" sz="2200" dirty="0"/>
              <a:t>   string </a:t>
            </a:r>
            <a:r>
              <a:rPr lang="en-US" sz="2200" dirty="0">
                <a:solidFill>
                  <a:schemeClr val="bg1"/>
                </a:solidFill>
              </a:rPr>
              <a:t>inputFilePath</a:t>
            </a:r>
            <a:r>
              <a:rPr lang="en-US" sz="2200" dirty="0"/>
              <a:t> = @"..\..\..\</a:t>
            </a:r>
            <a:r>
              <a:rPr lang="en-US" sz="2200" dirty="0" err="1"/>
              <a:t>text.txt</a:t>
            </a:r>
            <a:r>
              <a:rPr lang="en-US" sz="2200" dirty="0"/>
              <a:t>";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     </a:t>
            </a:r>
            <a:r>
              <a:rPr lang="en-US" sz="2200" dirty="0"/>
              <a:t>   Console.WriteLine(</a:t>
            </a:r>
            <a:r>
              <a:rPr lang="en-US" sz="2200" dirty="0" err="1">
                <a:solidFill>
                  <a:schemeClr val="bg1"/>
                </a:solidFill>
              </a:rPr>
              <a:t>ProcessLines</a:t>
            </a:r>
            <a:r>
              <a:rPr lang="en-US" sz="2200" dirty="0"/>
              <a:t>(inputFilePath));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} 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public static string </a:t>
            </a:r>
            <a:r>
              <a:rPr lang="en-US" sz="2200" dirty="0" err="1">
                <a:solidFill>
                  <a:schemeClr val="bg1"/>
                </a:solidFill>
              </a:rPr>
              <a:t>ProcessLines</a:t>
            </a:r>
            <a:r>
              <a:rPr lang="en-US" sz="2200" dirty="0"/>
              <a:t>(string inputFilePath)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{</a:t>
            </a:r>
            <a:r>
              <a:rPr lang="en-BG" sz="2200" dirty="0"/>
              <a:t> </a:t>
            </a:r>
            <a:r>
              <a:rPr lang="en-US" sz="2200" dirty="0"/>
              <a:t>}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    }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}</a:t>
            </a:r>
            <a:r>
              <a:rPr lang="en-BG" sz="2200" dirty="0"/>
              <a:t> </a:t>
            </a:r>
            <a:endParaRPr lang="en-US" sz="22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51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703E2-3E76-6A19-E964-7F759F0A9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7D0-F41B-F6BB-52C1-67E30AECA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58F3A-278B-16E2-3F2B-0698F5F2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  <a:r>
              <a:rPr lang="bg-BG" dirty="0">
                <a:highlight>
                  <a:srgbClr val="FFFF00"/>
                </a:highlight>
              </a:rPr>
              <a:t> РЕШЕНИЕ НА ЗАДАЧАТА</a:t>
            </a:r>
          </a:p>
        </p:txBody>
      </p:sp>
    </p:spTree>
    <p:extLst>
      <p:ext uri="{BB962C8B-B14F-4D97-AF65-F5344CB8AC3E}">
        <p14:creationId xmlns:p14="http://schemas.microsoft.com/office/powerpoint/2010/main" val="24730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1766" y="1134000"/>
            <a:ext cx="10309234" cy="5546589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  <a:r>
              <a:rPr lang="en-US" sz="3350" dirty="0"/>
              <a:t> в C# </a:t>
            </a:r>
            <a:r>
              <a:rPr lang="bg-BG" sz="3350" dirty="0"/>
              <a:t>ни позволява да </a:t>
            </a:r>
            <a:r>
              <a:rPr lang="bg-BG" sz="3350" b="1" dirty="0">
                <a:solidFill>
                  <a:schemeClr val="bg1"/>
                </a:solidFill>
              </a:rPr>
              <a:t>записваме текст</a:t>
            </a:r>
            <a:r>
              <a:rPr lang="bg-BG" sz="3350" dirty="0">
                <a:solidFill>
                  <a:schemeClr val="bg1"/>
                </a:solidFill>
              </a:rPr>
              <a:t> </a:t>
            </a:r>
            <a:r>
              <a:rPr lang="bg-BG" sz="3350" dirty="0"/>
              <a:t>във файл</a:t>
            </a:r>
            <a:endParaRPr lang="en-US" sz="3350" dirty="0"/>
          </a:p>
          <a:p>
            <a:pPr marL="360045" indent="-360045">
              <a:buClr>
                <a:schemeClr val="tx1"/>
              </a:buClr>
            </a:pPr>
            <a:endParaRPr lang="en-US" sz="3350" dirty="0"/>
          </a:p>
          <a:p>
            <a:pPr marL="360045" indent="-360045">
              <a:buClr>
                <a:schemeClr val="tx1"/>
              </a:buClr>
            </a:pPr>
            <a:endParaRPr lang="en-US" sz="3350" dirty="0"/>
          </a:p>
          <a:p>
            <a:pPr marL="360045" indent="-360045">
              <a:buClr>
                <a:schemeClr val="tx1"/>
              </a:buClr>
            </a:pPr>
            <a:endParaRPr lang="en-US" sz="3350" dirty="0"/>
          </a:p>
          <a:p>
            <a:pPr marL="0" indent="0">
              <a:buClr>
                <a:schemeClr val="tx1"/>
              </a:buClr>
              <a:buNone/>
            </a:pPr>
            <a:endParaRPr lang="en-US" sz="3350" dirty="0"/>
          </a:p>
          <a:p>
            <a:pPr marL="0" indent="0">
              <a:buClr>
                <a:schemeClr val="tx1"/>
              </a:buClr>
              <a:buNone/>
            </a:pPr>
            <a:endParaRPr lang="en-US" sz="3350" dirty="0"/>
          </a:p>
          <a:p>
            <a:pPr marL="360045" indent="-360045">
              <a:spcBef>
                <a:spcPts val="200"/>
              </a:spcBef>
              <a:buClr>
                <a:schemeClr val="tx1"/>
              </a:buClr>
            </a:pPr>
            <a:r>
              <a:rPr lang="bg-BG" sz="3350" dirty="0"/>
              <a:t>Ако указаният файл все още </a:t>
            </a:r>
            <a:r>
              <a:rPr lang="bg-BG" sz="3350" b="1" dirty="0">
                <a:solidFill>
                  <a:schemeClr val="bg1"/>
                </a:solidFill>
              </a:rPr>
              <a:t>не съществува</a:t>
            </a:r>
            <a:r>
              <a:rPr lang="bg-BG" sz="3350" dirty="0"/>
              <a:t>, той ще бъде </a:t>
            </a:r>
            <a:r>
              <a:rPr lang="bg-BG" sz="3350" b="1" dirty="0">
                <a:solidFill>
                  <a:schemeClr val="bg1"/>
                </a:solidFill>
              </a:rPr>
              <a:t>създаден</a:t>
            </a:r>
            <a:r>
              <a:rPr lang="bg-BG" sz="3350" dirty="0"/>
              <a:t>, след което ще се запише в него </a:t>
            </a:r>
            <a:r>
              <a:rPr lang="bg-BG" sz="3350" b="1" dirty="0">
                <a:solidFill>
                  <a:schemeClr val="bg1"/>
                </a:solidFill>
              </a:rPr>
              <a:t>съдържанието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Използване на </a:t>
            </a:r>
            <a:r>
              <a:rPr lang="en-US" sz="3950" noProof="1"/>
              <a:t>StreamWriter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150157" y="2394000"/>
            <a:ext cx="9845077" cy="2863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StreamWriter writer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StreamWriter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(filePath);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(writer)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750" i="1" dirty="0">
                <a:solidFill>
                  <a:schemeClr val="accent2"/>
                </a:solidFill>
                <a:latin typeface="Consolas"/>
              </a:rPr>
              <a:t>Пишем съдържание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</a:t>
            </a:r>
            <a:r>
              <a:rPr lang="en-US" sz="2750" i="1" dirty="0">
                <a:solidFill>
                  <a:schemeClr val="tx1"/>
                </a:solidFill>
                <a:latin typeface="Consolas"/>
              </a:rPr>
              <a:t>writer.WriteLine("Hello");</a:t>
            </a:r>
            <a:endParaRPr lang="en-US" sz="2750" dirty="0">
              <a:solidFill>
                <a:schemeClr val="tx1"/>
              </a:solidFill>
              <a:latin typeface="Consolas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3151C0-CA59-A94F-46A8-377E436B2F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4000"/>
              </a:lnSpc>
            </a:pPr>
            <a:r>
              <a:rPr lang="en-US" sz="3600" dirty="0"/>
              <a:t>Прочетете съдържанието от </a:t>
            </a:r>
            <a:r>
              <a:rPr lang="bg-BG" sz="3600" dirty="0"/>
              <a:t>файла</a:t>
            </a:r>
            <a:r>
              <a:rPr lang="en-US" sz="3600" dirty="0"/>
              <a:t>  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input.txt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bg-BG" sz="3600" dirty="0"/>
              <a:t>(предоставен е в ресурсите)</a:t>
            </a:r>
          </a:p>
          <a:p>
            <a:pPr marL="360045" indent="-360045">
              <a:lnSpc>
                <a:spcPct val="114000"/>
              </a:lnSpc>
            </a:pPr>
            <a:r>
              <a:rPr lang="bg-BG" sz="3600" dirty="0"/>
              <a:t>Запишете съдържанието на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нечетните</a:t>
            </a:r>
            <a:r>
              <a:rPr lang="en-US" sz="3600" b="1" dirty="0">
                <a:solidFill>
                  <a:schemeClr val="bg1"/>
                </a:solidFill>
              </a:rPr>
              <a:t> редове </a:t>
            </a:r>
            <a:r>
              <a:rPr lang="bg-BG" sz="3600" dirty="0"/>
              <a:t>във файла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</a:p>
          <a:p>
            <a:pPr marL="360045" indent="-360045">
              <a:lnSpc>
                <a:spcPct val="114000"/>
              </a:lnSpc>
            </a:pPr>
            <a:r>
              <a:rPr lang="bg-BG" sz="3600" dirty="0"/>
              <a:t>Броенето на редовете </a:t>
            </a:r>
            <a:r>
              <a:rPr lang="bg-BG" sz="3600" b="1" dirty="0">
                <a:solidFill>
                  <a:schemeClr val="bg1"/>
                </a:solidFill>
              </a:rPr>
              <a:t>започва от 0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Задача</a:t>
            </a:r>
            <a:r>
              <a:rPr lang="en-US" sz="3950" dirty="0"/>
              <a:t>: </a:t>
            </a:r>
            <a:r>
              <a:rPr lang="en-US" sz="3950" dirty="0">
                <a:ea typeface="+mj-lt"/>
                <a:cs typeface="+mj-lt"/>
              </a:rPr>
              <a:t>Нечетни редове</a:t>
            </a:r>
            <a:r>
              <a:rPr lang="bg-BG" sz="3950" dirty="0">
                <a:ea typeface="+mj-lt"/>
                <a:cs typeface="+mj-lt"/>
              </a:rPr>
              <a:t> (1)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9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A75511-82A6-F88F-F1DF-F5D5ABEE8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4" y="1347071"/>
            <a:ext cx="11818096" cy="5186929"/>
          </a:xfrm>
        </p:spPr>
        <p:txBody>
          <a:bodyPr>
            <a:normAutofit/>
          </a:bodyPr>
          <a:lstStyle/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Нечетни редове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3FE1667-2156-6C12-E423-6C1CA12CCC42}"/>
              </a:ext>
            </a:extLst>
          </p:cNvPr>
          <p:cNvSpPr txBox="1">
            <a:spLocks/>
          </p:cNvSpPr>
          <p:nvPr/>
        </p:nvSpPr>
        <p:spPr>
          <a:xfrm>
            <a:off x="2096542" y="2304000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26D32CF2-0409-A698-2E5A-8B9EB473034F}"/>
              </a:ext>
            </a:extLst>
          </p:cNvPr>
          <p:cNvSpPr/>
          <p:nvPr/>
        </p:nvSpPr>
        <p:spPr>
          <a:xfrm rot="5400000">
            <a:off x="5736663" y="4351630"/>
            <a:ext cx="718673" cy="44032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488B74-7E82-A93C-C5F6-DCF732752558}"/>
              </a:ext>
            </a:extLst>
          </p:cNvPr>
          <p:cNvSpPr txBox="1">
            <a:spLocks/>
          </p:cNvSpPr>
          <p:nvPr/>
        </p:nvSpPr>
        <p:spPr>
          <a:xfrm>
            <a:off x="2096543" y="5145151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7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5A46DCC-1C47-D1B2-12B7-BA66CA7AC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306485-E363-83EF-2B71-8511FE090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241350"/>
            <a:ext cx="11818096" cy="882650"/>
          </a:xfrm>
        </p:spPr>
        <p:txBody>
          <a:bodyPr>
            <a:normAutofit/>
          </a:bodyPr>
          <a:lstStyle/>
          <a:p>
            <a:r>
              <a:rPr lang="bg-BG" sz="3000" b="1" dirty="0"/>
              <a:t>Важно</a:t>
            </a:r>
            <a:r>
              <a:rPr lang="bg-BG" sz="3000" dirty="0"/>
              <a:t>: Използвайте следната структура за решението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Задача: Нечетни</a:t>
            </a:r>
            <a:r>
              <a:rPr lang="en-US" dirty="0"/>
              <a:t> редове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B204FF-81A2-20CB-77D4-4BDF4386EFA6}"/>
              </a:ext>
            </a:extLst>
          </p:cNvPr>
          <p:cNvSpPr txBox="1">
            <a:spLocks/>
          </p:cNvSpPr>
          <p:nvPr/>
        </p:nvSpPr>
        <p:spPr>
          <a:xfrm>
            <a:off x="338718" y="1959108"/>
            <a:ext cx="11514563" cy="45478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namespace</a:t>
            </a:r>
            <a:r>
              <a:rPr lang="en-US" sz="2200" dirty="0"/>
              <a:t> OddLines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    public </a:t>
            </a:r>
            <a:r>
              <a:rPr lang="en-US" sz="2200" dirty="0">
                <a:solidFill>
                  <a:schemeClr val="bg1"/>
                </a:solidFill>
              </a:rPr>
              <a:t>class</a:t>
            </a:r>
            <a:r>
              <a:rPr lang="en-US" sz="2200" dirty="0"/>
              <a:t> OddLines</a:t>
            </a:r>
            <a:endParaRPr lang="en-BG" sz="2200" dirty="0"/>
          </a:p>
          <a:p>
            <a:pPr>
              <a:lnSpc>
                <a:spcPct val="60000"/>
              </a:lnSpc>
              <a:spcAft>
                <a:spcPts val="0"/>
              </a:spcAft>
            </a:pP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static void </a:t>
            </a:r>
            <a:r>
              <a:rPr lang="en-US" sz="2200" dirty="0">
                <a:solidFill>
                  <a:schemeClr val="bg1"/>
                </a:solidFill>
              </a:rPr>
              <a:t>Main</a:t>
            </a:r>
            <a:r>
              <a:rPr lang="en-US" sz="2200" dirty="0"/>
              <a:t>()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{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		Console.WriteLine(</a:t>
            </a:r>
            <a:r>
              <a:rPr lang="en-US" sz="2200" dirty="0">
                <a:solidFill>
                  <a:schemeClr val="bg1"/>
                </a:solidFill>
              </a:rPr>
              <a:t>ExtractOddLines</a:t>
            </a:r>
            <a:r>
              <a:rPr lang="en-US" sz="2200" dirty="0"/>
              <a:t>(@"..\..\..\</a:t>
            </a:r>
            <a:r>
              <a:rPr lang="en-US" sz="2200" dirty="0" err="1"/>
              <a:t>input.txt</a:t>
            </a:r>
            <a:r>
              <a:rPr lang="en-US" sz="2200" dirty="0"/>
              <a:t>", 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sz="2200" dirty="0"/>
              <a:t>						@"..\..\..\output.txt"));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} </a:t>
            </a:r>
            <a:endParaRPr lang="en-BG" sz="2200" dirty="0"/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bg-BG" sz="2200" dirty="0"/>
              <a:t>    </a:t>
            </a:r>
            <a:r>
              <a:rPr lang="en-US" sz="2200" dirty="0"/>
              <a:t>    public static void </a:t>
            </a:r>
            <a:r>
              <a:rPr lang="en-US" sz="2200" dirty="0">
                <a:solidFill>
                  <a:schemeClr val="bg1"/>
                </a:solidFill>
              </a:rPr>
              <a:t>ExtractOddLines</a:t>
            </a:r>
            <a:r>
              <a:rPr lang="en-US" sz="2200" dirty="0"/>
              <a:t>(string inputFilePath, </a:t>
            </a:r>
            <a:br>
              <a:rPr lang="en-US" sz="2200" dirty="0"/>
            </a:br>
            <a:r>
              <a:rPr lang="en-US" sz="2200" dirty="0"/>
              <a:t>					   string </a:t>
            </a:r>
            <a:r>
              <a:rPr lang="en-US" sz="2200" dirty="0" err="1"/>
              <a:t>outputFilePath</a:t>
            </a:r>
            <a:r>
              <a:rPr lang="en-US" sz="2200" dirty="0"/>
              <a:t>) {</a:t>
            </a:r>
            <a:r>
              <a:rPr lang="en-BG" sz="2200" dirty="0"/>
              <a:t> </a:t>
            </a:r>
            <a:r>
              <a:rPr lang="en-US" sz="2200" dirty="0"/>
              <a:t>}</a:t>
            </a:r>
            <a:endParaRPr lang="en-BG" sz="2200" dirty="0"/>
          </a:p>
          <a:p>
            <a:pPr>
              <a:lnSpc>
                <a:spcPct val="70000"/>
              </a:lnSpc>
              <a:spcAft>
                <a:spcPts val="0"/>
              </a:spcAft>
            </a:pPr>
            <a:r>
              <a:rPr lang="en-US" sz="2200" dirty="0"/>
              <a:t>    }</a:t>
            </a:r>
            <a:endParaRPr lang="en-BG" sz="2200" dirty="0"/>
          </a:p>
          <a:p>
            <a:pPr>
              <a:lnSpc>
                <a:spcPct val="70000"/>
              </a:lnSpc>
              <a:spcAft>
                <a:spcPts val="0"/>
              </a:spcAft>
            </a:pPr>
            <a:r>
              <a:rPr lang="en-US" sz="2200" dirty="0"/>
              <a:t>}</a:t>
            </a:r>
            <a:r>
              <a:rPr lang="en-BG" sz="2200" dirty="0"/>
              <a:t> </a:t>
            </a:r>
            <a:endParaRPr lang="en-US" sz="22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219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Нечетни редове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269000"/>
            <a:ext cx="10977141" cy="54178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StreamReader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StreamWriter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(writer)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3CC695-DD98-1429-4783-FD3BC0DA8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3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5000"/>
              </a:lnSpc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Прочетете файла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input.txt</a:t>
            </a:r>
            <a:endParaRPr lang="en-US" sz="3199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Добавете </a:t>
            </a:r>
            <a:r>
              <a:rPr lang="en-US" sz="3150" b="1" dirty="0">
                <a:solidFill>
                  <a:schemeClr val="bg1"/>
                </a:solidFill>
              </a:rPr>
              <a:t>номер на реда </a:t>
            </a:r>
            <a:r>
              <a:rPr lang="en-US" sz="3150" dirty="0"/>
              <a:t>за всеки ред на файла</a:t>
            </a:r>
            <a:endParaRPr lang="en-US" sz="3150" dirty="0"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Запишете го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bg-BG" sz="3150" dirty="0">
                <a:solidFill>
                  <a:srgbClr val="234465"/>
                </a:solidFill>
                <a:latin typeface="Calibri"/>
                <a:cs typeface="Calibri"/>
              </a:rPr>
              <a:t>в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output.txt</a:t>
            </a:r>
            <a:endParaRPr lang="bg-BG" sz="315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Номерирани редове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E8B8C7-F0E1-D126-418A-74092E22F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7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11781606" cy="5207396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442595" indent="-442595">
              <a:spcBef>
                <a:spcPts val="1200"/>
              </a:spcBef>
              <a:buFontTx/>
              <a:buAutoNum type="arabicPeriod"/>
            </a:pPr>
            <a:r>
              <a:rPr lang="en-US" sz="3000" dirty="0"/>
              <a:t>Какво е </a:t>
            </a:r>
            <a:r>
              <a:rPr lang="en-US" sz="3000" b="1" dirty="0">
                <a:solidFill>
                  <a:schemeClr val="bg1"/>
                </a:solidFill>
              </a:rPr>
              <a:t>стриймване</a:t>
            </a:r>
            <a:r>
              <a:rPr lang="en-US" sz="3000" dirty="0"/>
              <a:t>?</a:t>
            </a:r>
            <a:endParaRPr lang="bg-BG" sz="3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2. </a:t>
            </a:r>
            <a:r>
              <a:rPr lang="en-US" sz="3000" b="1" noProof="1">
                <a:solidFill>
                  <a:schemeClr val="bg1"/>
                </a:solidFill>
              </a:rPr>
              <a:t>Четене </a:t>
            </a:r>
            <a:r>
              <a:rPr lang="en-US" sz="3000" noProof="1">
                <a:solidFill>
                  <a:srgbClr val="234465"/>
                </a:solidFill>
              </a:rPr>
              <a:t>и</a:t>
            </a:r>
            <a:r>
              <a:rPr lang="en-US" sz="3000" noProof="1"/>
              <a:t> </a:t>
            </a:r>
            <a:r>
              <a:rPr lang="en-US" sz="3000" b="1" noProof="1">
                <a:solidFill>
                  <a:schemeClr val="bg1"/>
                </a:solidFill>
              </a:rPr>
              <a:t>писане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3. </a:t>
            </a:r>
            <a:r>
              <a:rPr lang="en-US" sz="3000" b="1" dirty="0">
                <a:solidFill>
                  <a:schemeClr val="bg1"/>
                </a:solidFill>
              </a:rPr>
              <a:t>Стриймване на файлове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4. Клас 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endParaRPr lang="en-US" sz="3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5.</a:t>
            </a:r>
            <a:r>
              <a:rPr lang="bg-BG" sz="3000" dirty="0"/>
              <a:t> </a:t>
            </a:r>
            <a:r>
              <a:rPr lang="en-US" sz="3000" dirty="0">
                <a:ea typeface="+mn-lt"/>
                <a:cs typeface="+mn-lt"/>
              </a:rPr>
              <a:t>Клас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</a:rPr>
              <a:t>Directory</a:t>
            </a:r>
            <a:r>
              <a:rPr lang="en-US" sz="3000" dirty="0"/>
              <a:t>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6. </a:t>
            </a:r>
            <a:r>
              <a:rPr lang="bg-BG" sz="3000" b="1" dirty="0">
                <a:solidFill>
                  <a:schemeClr val="bg1"/>
                </a:solidFill>
              </a:rPr>
              <a:t>Бинарна сериализация</a:t>
            </a:r>
            <a:endParaRPr lang="ru-RU" sz="3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bg-BG" sz="3000" dirty="0"/>
              <a:t>7.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/>
              <a:t>8.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A6675B-BB4E-8AF8-1550-7CA14A39FC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Номерирани редове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4319AB-C7DD-4388-ABF8-9DA59C45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bg-BG" sz="3950" dirty="0"/>
              <a:t> –</a:t>
            </a:r>
            <a:r>
              <a:rPr lang="en-US" sz="3950" dirty="0"/>
              <a:t> </a:t>
            </a:r>
            <a:r>
              <a:rPr lang="bg-BG" sz="3950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2"/>
            <a:ext cx="3600409" cy="1323458"/>
          </a:xfrm>
          <a:prstGeom prst="wedgeRoundRectCallout">
            <a:avLst>
              <a:gd name="adj1" fmla="val -77055"/>
              <a:gd name="adj2" fmla="val 4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Вместо</a:t>
            </a:r>
            <a:r>
              <a:rPr lang="bg-BG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using(reader) </a:t>
            </a:r>
            <a:r>
              <a:rPr lang="bg-BG" sz="235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50" b="1" dirty="0">
                <a:solidFill>
                  <a:srgbClr val="FFFFFF"/>
                </a:solidFill>
              </a:rPr>
              <a:t>може да използвате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endParaRPr lang="en-US" sz="235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7400C3-6E9B-01AB-9D96-DC4438D16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50DDCE-ED52-3176-5B64-AE0A80BD34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65916"/>
            <a:ext cx="10961783" cy="768084"/>
          </a:xfrm>
        </p:spPr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File </a:t>
            </a:r>
            <a:r>
              <a:rPr lang="bg-BG" dirty="0"/>
              <a:t>в .</a:t>
            </a:r>
            <a:r>
              <a:rPr lang="en-US" dirty="0"/>
              <a:t>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3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 </a:t>
            </a:r>
            <a:r>
              <a:rPr lang="en-US" sz="3600" noProof="1">
                <a:solidFill>
                  <a:srgbClr val="234465"/>
                </a:solidFill>
                <a:latin typeface="Calibri"/>
                <a:cs typeface="Calibri"/>
                <a:sym typeface="Wingdings" panose="05000000000000000000" pitchFamily="2" charset="2"/>
              </a:rPr>
              <a:t>-</a:t>
            </a:r>
            <a:r>
              <a:rPr lang="en-US" sz="3600" noProof="1"/>
              <a:t> </a:t>
            </a:r>
            <a:r>
              <a:rPr lang="en-US" sz="3600" noProof="1">
                <a:ea typeface="+mn-lt"/>
                <a:cs typeface="+mn-lt"/>
              </a:rPr>
              <a:t>чете текст наведнъж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чете текста </a:t>
            </a:r>
            <a:r>
              <a:rPr lang="bg-BG" sz="3600" noProof="1"/>
              <a:t>по</a:t>
            </a:r>
            <a:r>
              <a:rPr lang="en-US" sz="3600" noProof="1"/>
              <a:t> редове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Четене на текстов файл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799C289-49B9-C156-7A4D-49EF01E31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2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noProof="1"/>
              <a:t>Пише </a:t>
            </a:r>
            <a:r>
              <a:rPr lang="en-US" sz="3350" b="1" noProof="1">
                <a:solidFill>
                  <a:schemeClr val="bg1"/>
                </a:solidFill>
              </a:rPr>
              <a:t>низ </a:t>
            </a:r>
            <a:r>
              <a:rPr lang="en-US" sz="3350" noProof="1"/>
              <a:t>към текстов файл:</a:t>
            </a:r>
            <a:endParaRPr lang="bg-BG" sz="3350" dirty="0"/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1799"/>
              </a:spcBef>
            </a:pPr>
            <a:r>
              <a:rPr lang="en-US" sz="3350" noProof="1"/>
              <a:t>Пише </a:t>
            </a:r>
            <a:r>
              <a:rPr lang="en-US" sz="3350" b="1" noProof="1">
                <a:solidFill>
                  <a:schemeClr val="bg1"/>
                </a:solidFill>
              </a:rPr>
              <a:t>редица </a:t>
            </a:r>
            <a:r>
              <a:rPr lang="en-US" sz="3350" noProof="1"/>
              <a:t>от низове в текстов файл, разделени с ред:</a:t>
            </a:r>
            <a:endParaRPr lang="en-US" sz="3350" noProof="1">
              <a:cs typeface="Calibri"/>
            </a:endParaRPr>
          </a:p>
          <a:p>
            <a:pPr marL="360045" indent="-360045">
              <a:spcBef>
                <a:spcPts val="0"/>
              </a:spcBef>
            </a:pPr>
            <a:endParaRPr lang="en-US" noProof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0"/>
              </a:spcBef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Добавя </a:t>
            </a:r>
            <a:r>
              <a:rPr lang="en-US" sz="3350" noProof="1">
                <a:solidFill>
                  <a:srgbClr val="234465"/>
                </a:solidFill>
              </a:rPr>
              <a:t>допълнителен текст към с</a:t>
            </a:r>
            <a:r>
              <a:rPr lang="bg-BG" sz="3350" noProof="1">
                <a:solidFill>
                  <a:srgbClr val="234465"/>
                </a:solidFill>
              </a:rPr>
              <a:t>ъ</a:t>
            </a:r>
            <a:r>
              <a:rPr lang="en-US" sz="3350" noProof="1">
                <a:solidFill>
                  <a:srgbClr val="234465"/>
                </a:solidFill>
              </a:rPr>
              <a:t>ществуващ файл</a:t>
            </a:r>
            <a:r>
              <a:rPr lang="en-US" sz="3350" noProof="1"/>
              <a:t>:</a:t>
            </a:r>
            <a:endParaRPr lang="en-US" sz="3350" noProof="1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Писане на текстов файл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6EB6E58-1605-8FC5-1C79-9ECC5757A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1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 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 в текстов файл:</a:t>
            </a:r>
            <a:endParaRPr lang="bg-BG" sz="3350" dirty="0"/>
          </a:p>
          <a:p>
            <a:pPr marL="360045" indent="-360045">
              <a:lnSpc>
                <a:spcPct val="250000"/>
              </a:lnSpc>
            </a:pPr>
            <a:endParaRPr lang="bg-BG" noProof="1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 marL="360045" indent="-360045"/>
            <a:r>
              <a:rPr lang="en-US" sz="3350" noProof="1"/>
              <a:t>Четене на двоичен файл с</a:t>
            </a:r>
            <a:r>
              <a:rPr lang="en-US" sz="3350" noProof="1">
                <a:solidFill>
                  <a:srgbClr val="234465"/>
                </a:solidFill>
              </a:rPr>
              <a:t> 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: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Четене/Писане на двоичен файл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3778A4-2915-34B9-CCC6-670C61C35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8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526F818-5163-4BCB-1AC4-77A2970550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Directory </a:t>
            </a:r>
            <a:r>
              <a:rPr lang="bg-BG" dirty="0"/>
              <a:t>в .</a:t>
            </a:r>
            <a:r>
              <a:rPr lang="en-US" dirty="0"/>
              <a:t>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0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Създаване 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</a:t>
            </a:r>
            <a:r>
              <a:rPr lang="en-US" sz="3350" dirty="0">
                <a:ea typeface="+mn-lt"/>
                <a:cs typeface="+mn-lt"/>
              </a:rPr>
              <a:t>с всичките </a:t>
            </a:r>
            <a:r>
              <a:rPr lang="bg-BG" sz="3350" dirty="0">
                <a:ea typeface="+mn-lt"/>
                <a:cs typeface="+mn-lt"/>
              </a:rPr>
              <a:t>ѝ</a:t>
            </a:r>
            <a:r>
              <a:rPr lang="en-US" sz="3350" dirty="0">
                <a:ea typeface="+mn-lt"/>
                <a:cs typeface="+mn-lt"/>
              </a:rPr>
              <a:t> поддиректории по посочения път</a:t>
            </a:r>
            <a:r>
              <a:rPr lang="en-US" sz="3350" dirty="0"/>
              <a:t>),</a:t>
            </a:r>
            <a:r>
              <a:rPr lang="en-US" sz="3350" dirty="0">
                <a:ea typeface="+mn-lt"/>
                <a:cs typeface="+mn-lt"/>
              </a:rPr>
              <a:t> освен ако вече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не съществуват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Изтриване 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(със съдържание):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Преместване </a:t>
            </a:r>
            <a:r>
              <a:rPr lang="en-US" sz="3350" dirty="0"/>
              <a:t>на файл от една директория в друга: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Основни операци</a:t>
            </a:r>
            <a:r>
              <a:rPr lang="bg-BG" sz="3950" dirty="0"/>
              <a:t>и</a:t>
            </a:r>
            <a:r>
              <a:rPr lang="en-US" sz="3950" dirty="0"/>
              <a:t> на директори</a:t>
            </a:r>
            <a:r>
              <a:rPr lang="bg-BG" sz="3950" dirty="0"/>
              <a:t>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99FF4-9158-19B7-A005-08A3E699B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  <a:latin typeface="Consolas"/>
              </a:rPr>
              <a:t>GetFiles()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 Връща имената на файловете (включително техния път) в опред</a:t>
            </a:r>
            <a:r>
              <a:rPr lang="bg-BG" sz="3350" dirty="0"/>
              <a:t>е</a:t>
            </a:r>
            <a:r>
              <a:rPr lang="en-US" sz="3350" dirty="0"/>
              <a:t>лена директория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</a:rPr>
              <a:t>GetDirectories()</a:t>
            </a:r>
            <a:r>
              <a:rPr lang="en-US" sz="31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350" dirty="0"/>
              <a:t>– връща имената на подпапките (включително техните пътища) в определена директория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Списък на съдържанието на директорията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636BEA-CABE-1D83-A5DA-E512F96BC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Дадена ви е папка с името </a:t>
            </a:r>
            <a:r>
              <a:rPr lang="en-US" sz="3350" b="1" noProof="1">
                <a:solidFill>
                  <a:schemeClr val="bg1"/>
                </a:solidFill>
              </a:rPr>
              <a:t>TestFolder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Изчислете </a:t>
            </a:r>
            <a:r>
              <a:rPr lang="en-US" sz="3350" b="1" dirty="0">
                <a:solidFill>
                  <a:schemeClr val="bg1"/>
                </a:solidFill>
              </a:rPr>
              <a:t>размер</a:t>
            </a:r>
            <a:r>
              <a:rPr lang="bg-BG" sz="3350" b="1" dirty="0">
                <a:solidFill>
                  <a:schemeClr val="bg1"/>
                </a:solidFill>
              </a:rPr>
              <a:t>а</a:t>
            </a:r>
            <a:r>
              <a:rPr lang="en-US" sz="3350" b="1" dirty="0">
                <a:solidFill>
                  <a:schemeClr val="bg1"/>
                </a:solidFill>
              </a:rPr>
              <a:t> на всички файлове в нея </a:t>
            </a:r>
            <a:br>
              <a:rPr lang="en-US" sz="3350" b="1" dirty="0">
                <a:solidFill>
                  <a:schemeClr val="bg1"/>
                </a:solidFill>
              </a:rPr>
            </a:br>
            <a:r>
              <a:rPr lang="en-US" sz="3350" dirty="0"/>
              <a:t>(включително и подпапките)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Отпечатайте резултат</a:t>
            </a:r>
            <a:r>
              <a:rPr lang="bg-BG" sz="3350" dirty="0"/>
              <a:t>а</a:t>
            </a:r>
            <a:r>
              <a:rPr lang="en-US" sz="3350" dirty="0"/>
              <a:t> в</a:t>
            </a:r>
            <a:r>
              <a:rPr lang="bg-BG" sz="3350" dirty="0"/>
              <a:t>ъв</a:t>
            </a:r>
            <a:r>
              <a:rPr lang="en-US" sz="3350" dirty="0"/>
              <a:t> файла "</a:t>
            </a:r>
            <a:r>
              <a:rPr lang="en-US" sz="3350" b="1" dirty="0">
                <a:solidFill>
                  <a:schemeClr val="bg1"/>
                </a:solidFill>
              </a:rPr>
              <a:t>output.txt</a:t>
            </a:r>
            <a:r>
              <a:rPr lang="en-US" sz="3350" dirty="0"/>
              <a:t>" в мегабайти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Изчисление на размера на папка</a:t>
            </a:r>
            <a:endParaRPr lang="en-US" sz="3950" dirty="0">
              <a:cs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936000" y="4824000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3936000" y="5411995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C5BD2B4-310B-A1C3-A4E7-491D10EF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8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0EF15B5-579C-69B8-3107-C5A48275BD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стриймване?</a:t>
            </a:r>
          </a:p>
        </p:txBody>
      </p:sp>
    </p:spTree>
    <p:extLst>
      <p:ext uri="{BB962C8B-B14F-4D97-AF65-F5344CB8AC3E}">
        <p14:creationId xmlns:p14="http://schemas.microsoft.com/office/powerpoint/2010/main" val="39574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</a:t>
            </a:r>
            <a:r>
              <a:rPr lang="en-US" sz="3950" dirty="0">
                <a:ea typeface="+mj-lt"/>
                <a:cs typeface="+mj-lt"/>
              </a:rPr>
              <a:t> Изчисление на размера на папка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22394"/>
            <a:ext cx="3824004" cy="1456356"/>
          </a:xfrm>
          <a:prstGeom prst="wedgeRoundRectCallout">
            <a:avLst>
              <a:gd name="adj1" fmla="val 28296"/>
              <a:gd name="adj2" fmla="val -85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Получаваме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всички файлове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 от дадената папка и нейните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подпапки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7DD4384-E6CF-904A-79E0-1C1E2E4A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9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бинарна сериализация">
            <a:extLst>
              <a:ext uri="{FF2B5EF4-FFF2-40B4-BE49-F238E27FC236}">
                <a16:creationId xmlns:a16="http://schemas.microsoft.com/office/drawing/2014/main" id="{777AF67E-7AF7-F4BF-B3A1-116C5BE9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77" y="1386127"/>
            <a:ext cx="2488046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1D846-E109-E99C-0FEB-6DD1F432F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Бинарна сериализация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0550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570F0D5-2B16-DF50-B1DF-A8727134F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effectLst/>
                <a:latin typeface="+mj-lt"/>
              </a:rPr>
              <a:t>Бинарната сериализация </a:t>
            </a:r>
            <a:r>
              <a:rPr lang="ru-RU" dirty="0">
                <a:effectLst/>
                <a:latin typeface="+mj-lt"/>
              </a:rPr>
              <a:t>е процес на преобразуване на обекти в поток от байтове, който може бъде</a:t>
            </a:r>
            <a:r>
              <a:rPr lang="en-US" dirty="0">
                <a:effectLst/>
                <a:latin typeface="+mj-lt"/>
              </a:rPr>
              <a:t>:</a:t>
            </a:r>
          </a:p>
          <a:p>
            <a:pPr lvl="1"/>
            <a:r>
              <a:rPr lang="ru-RU" dirty="0">
                <a:latin typeface="+mj-lt"/>
              </a:rPr>
              <a:t>С</a:t>
            </a:r>
            <a:r>
              <a:rPr lang="ru-RU" dirty="0">
                <a:effectLst/>
                <a:latin typeface="+mj-lt"/>
              </a:rPr>
              <a:t>ъхраняван </a:t>
            </a:r>
            <a:endParaRPr lang="en-US" dirty="0">
              <a:latin typeface="+mj-lt"/>
            </a:endParaRPr>
          </a:p>
          <a:p>
            <a:pPr lvl="1"/>
            <a:r>
              <a:rPr lang="ru-RU" dirty="0">
                <a:latin typeface="+mj-lt"/>
              </a:rPr>
              <a:t>П</a:t>
            </a:r>
            <a:r>
              <a:rPr lang="ru-RU" dirty="0">
                <a:effectLst/>
                <a:latin typeface="+mj-lt"/>
              </a:rPr>
              <a:t>редаван по мрежа</a:t>
            </a: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+mj-lt"/>
              </a:rPr>
              <a:t>Запазва</a:t>
            </a:r>
            <a:r>
              <a:rPr lang="ru-RU" dirty="0">
                <a:latin typeface="+mj-lt"/>
              </a:rPr>
              <a:t> данни</a:t>
            </a:r>
            <a:r>
              <a:rPr lang="bg-BG" dirty="0">
                <a:latin typeface="+mj-lt"/>
              </a:rPr>
              <a:t>т</a:t>
            </a:r>
            <a:r>
              <a:rPr lang="en-US" dirty="0">
                <a:latin typeface="+mj-lt"/>
              </a:rPr>
              <a:t>e</a:t>
            </a:r>
            <a:r>
              <a:rPr lang="ru-RU" dirty="0">
                <a:latin typeface="+mj-lt"/>
              </a:rPr>
              <a:t> в компактен и ефективен формат</a:t>
            </a:r>
          </a:p>
          <a:p>
            <a:pPr lvl="1">
              <a:buClr>
                <a:schemeClr val="tx1"/>
              </a:buClr>
            </a:pPr>
            <a:r>
              <a:rPr lang="ru-RU" dirty="0">
                <a:latin typeface="+mj-lt"/>
              </a:rPr>
              <a:t>Позволява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трансфер</a:t>
            </a:r>
            <a:r>
              <a:rPr lang="ru-RU" dirty="0">
                <a:latin typeface="+mj-lt"/>
              </a:rPr>
              <a:t> и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съхранение</a:t>
            </a:r>
            <a:r>
              <a:rPr lang="ru-RU" dirty="0">
                <a:latin typeface="+mj-lt"/>
              </a:rPr>
              <a:t> на данни между </a:t>
            </a:r>
            <a:r>
              <a:rPr lang="ru-RU" b="1" dirty="0">
                <a:solidFill>
                  <a:schemeClr val="bg1"/>
                </a:solidFill>
                <a:latin typeface="+mj-lt"/>
              </a:rPr>
              <a:t>различни системи</a:t>
            </a:r>
          </a:p>
          <a:p>
            <a:pPr marL="442912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8226258-B904-F140-9076-031BD4ED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+mj-lt"/>
              </a:rPr>
              <a:t>Бинарна сериализация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440B6C-3A80-4BF8-A93A-B8FF199D7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3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54666CF0-CE99-8FE2-1B96-60BB5FFCF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860AC-18D3-B75F-20F8-5583D1D070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3600" dirty="0">
                <a:latin typeface="+mj-lt"/>
              </a:rPr>
              <a:t>Недостатъци</a:t>
            </a:r>
          </a:p>
          <a:p>
            <a:pPr lvl="1"/>
            <a:r>
              <a:rPr lang="ru-RU" sz="3400" dirty="0">
                <a:latin typeface="+mj-lt"/>
              </a:rPr>
              <a:t>При използване на </a:t>
            </a:r>
            <a:r>
              <a:rPr lang="ru-RU" sz="3400" b="1" dirty="0">
                <a:solidFill>
                  <a:schemeClr val="bg1"/>
                </a:solidFill>
                <a:latin typeface="+mj-lt"/>
              </a:rPr>
              <a:t>би</a:t>
            </a:r>
            <a:r>
              <a:rPr lang="ru-RU" sz="3400" b="1" i="0" dirty="0">
                <a:solidFill>
                  <a:schemeClr val="bg1"/>
                </a:solidFill>
                <a:effectLst/>
                <a:latin typeface="+mj-lt"/>
              </a:rPr>
              <a:t>нарна сериализация </a:t>
            </a:r>
            <a:r>
              <a:rPr lang="ru-RU" sz="3400" b="0" i="0" dirty="0">
                <a:effectLst/>
                <a:latin typeface="+mj-lt"/>
              </a:rPr>
              <a:t>има вероятност от </a:t>
            </a:r>
            <a:r>
              <a:rPr lang="ru-RU" sz="3400" b="1" i="0" dirty="0">
                <a:solidFill>
                  <a:schemeClr val="bg1"/>
                </a:solidFill>
                <a:effectLst/>
                <a:latin typeface="+mj-lt"/>
              </a:rPr>
              <a:t>злоупотреби</a:t>
            </a:r>
            <a:r>
              <a:rPr lang="ru-RU" sz="3400" b="0" i="0" dirty="0">
                <a:effectLst/>
                <a:latin typeface="+mj-lt"/>
              </a:rPr>
              <a:t> </a:t>
            </a:r>
          </a:p>
          <a:p>
            <a:pPr lvl="1"/>
            <a:r>
              <a:rPr lang="ru-RU" sz="3400" b="0" i="0" dirty="0">
                <a:effectLst/>
                <a:latin typeface="+mj-lt"/>
              </a:rPr>
              <a:t>За повече информация: </a:t>
            </a:r>
            <a:r>
              <a:rPr lang="en-US" sz="3400" b="0" i="0" dirty="0">
                <a:effectLst/>
                <a:latin typeface="+mj-lt"/>
              </a:rPr>
              <a:t>https://</a:t>
            </a:r>
            <a:r>
              <a:rPr lang="en-US" sz="3400" b="0" i="0" dirty="0" err="1">
                <a:effectLst/>
                <a:latin typeface="+mj-lt"/>
              </a:rPr>
              <a:t>aka.ms</a:t>
            </a:r>
            <a:r>
              <a:rPr lang="en-US" sz="3400" b="0" i="0" dirty="0">
                <a:effectLst/>
                <a:latin typeface="+mj-lt"/>
              </a:rPr>
              <a:t>/binaryformatter</a:t>
            </a:r>
            <a:endParaRPr lang="ru-RU" sz="3400" dirty="0">
              <a:latin typeface="+mj-lt"/>
            </a:endParaRPr>
          </a:p>
          <a:p>
            <a:endParaRPr lang="bg-BG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E33367B-4618-D7FD-D97E-C568D04A5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+mj-lt"/>
              </a:rPr>
              <a:t>Предимства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  <a:latin typeface="+mj-lt"/>
              </a:rPr>
              <a:t>По-бърза </a:t>
            </a:r>
            <a:r>
              <a:rPr lang="ru-RU" sz="3400" dirty="0">
                <a:latin typeface="+mj-lt"/>
              </a:rPr>
              <a:t>от текстовите формати</a:t>
            </a:r>
          </a:p>
          <a:p>
            <a:pPr lvl="2">
              <a:buClr>
                <a:schemeClr val="tx1"/>
              </a:buClr>
            </a:pPr>
            <a:r>
              <a:rPr lang="ru-RU" sz="3200" dirty="0">
                <a:latin typeface="+mj-lt"/>
              </a:rPr>
              <a:t>Няма нужда от </a:t>
            </a:r>
            <a:r>
              <a:rPr lang="ru-RU" sz="3200" b="1" dirty="0">
                <a:solidFill>
                  <a:schemeClr val="bg1"/>
                </a:solidFill>
                <a:latin typeface="+mj-lt"/>
              </a:rPr>
              <a:t>преобразуване на данните </a:t>
            </a:r>
            <a:r>
              <a:rPr lang="ru-RU" sz="3200" dirty="0">
                <a:latin typeface="+mj-lt"/>
              </a:rPr>
              <a:t>в символни низове и обратно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C3525D3-1E1D-677D-3DAF-37B4F0FA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Предимства и недостатъци на бинарната сериализация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1740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5F9B8E4-24BC-1802-7A60-BC765CCD9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US"/>
              <a:t>XML?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91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noProof="1"/>
              <a:t>E</a:t>
            </a:r>
            <a:r>
              <a:rPr lang="en-US" sz="3600" b="1" noProof="1">
                <a:solidFill>
                  <a:schemeClr val="bg1"/>
                </a:solidFill>
              </a:rPr>
              <a:t>X</a:t>
            </a:r>
            <a:r>
              <a:rPr lang="en-US" sz="3600" noProof="1"/>
              <a:t>tensible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</a:t>
            </a:r>
            <a:r>
              <a:rPr lang="en-US" sz="3600" dirty="0"/>
              <a:t>arkup </a:t>
            </a:r>
            <a:r>
              <a:rPr lang="en-US" sz="3600" b="1" dirty="0">
                <a:solidFill>
                  <a:schemeClr val="bg1"/>
                </a:solidFill>
              </a:rPr>
              <a:t>L</a:t>
            </a:r>
            <a:r>
              <a:rPr lang="en-US" sz="3600" dirty="0"/>
              <a:t>anguage</a:t>
            </a:r>
            <a:r>
              <a:rPr lang="bg-BG" sz="3600" dirty="0"/>
              <a:t> е: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Универсална нотация</a:t>
            </a:r>
            <a:r>
              <a:rPr lang="ru-RU" sz="3400" b="1" dirty="0">
                <a:solidFill>
                  <a:schemeClr val="accent1"/>
                </a:solidFill>
              </a:rPr>
              <a:t> </a:t>
            </a:r>
            <a:r>
              <a:rPr lang="ru-RU" sz="3400" dirty="0"/>
              <a:t>(формат / език на данни) за описване на </a:t>
            </a:r>
            <a:r>
              <a:rPr lang="ru-RU" sz="3400" b="1" dirty="0">
                <a:solidFill>
                  <a:schemeClr val="bg1"/>
                </a:solidFill>
              </a:rPr>
              <a:t>структурирани данни 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Използва текст с етикети 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Проектиран за съхраняване и </a:t>
            </a:r>
            <a:r>
              <a:rPr lang="bg-BG" sz="3400" b="1" dirty="0">
                <a:solidFill>
                  <a:schemeClr val="bg1"/>
                </a:solidFill>
              </a:rPr>
              <a:t>пренос на данни</a:t>
            </a:r>
            <a:endParaRPr lang="ru-RU" sz="3400" b="1" dirty="0">
              <a:solidFill>
                <a:schemeClr val="bg1"/>
              </a:solidFill>
            </a:endParaRPr>
          </a:p>
          <a:p>
            <a:pPr lvl="1"/>
            <a:r>
              <a:rPr lang="ru-RU" sz="3400" dirty="0"/>
              <a:t>Данните се съхраняват заедно с</a:t>
            </a:r>
            <a:r>
              <a:rPr lang="en-US" sz="3400" dirty="0"/>
              <a:t> </a:t>
            </a:r>
            <a:r>
              <a:rPr lang="bg-BG" sz="3400" dirty="0"/>
              <a:t>техните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мета-данни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XML?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F1E74A-5948-D9AE-ED35-A7BB81F77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</a:t>
            </a:r>
            <a:r>
              <a:rPr lang="bg-BG"/>
              <a:t>Пример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9438713" y="1501742"/>
            <a:ext cx="2661701" cy="1289919"/>
          </a:xfrm>
          <a:prstGeom prst="wedgeRoundRectCallout">
            <a:avLst>
              <a:gd name="adj1" fmla="val 92067"/>
              <a:gd name="adj2" fmla="val 15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двойка от ключ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5883161" y="1161569"/>
            <a:ext cx="3021548" cy="919401"/>
          </a:xfrm>
          <a:prstGeom prst="wedgeRoundRectCallout">
            <a:avLst>
              <a:gd name="adj1" fmla="val 61418"/>
              <a:gd name="adj2" fmla="val 36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Главен таг /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461820"/>
            <a:ext cx="1752601" cy="919401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Затварящ таг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69598"/>
            <a:ext cx="2362201" cy="919401"/>
          </a:xfrm>
          <a:prstGeom prst="wedgeRoundRectCallout">
            <a:avLst>
              <a:gd name="adj1" fmla="val 59033"/>
              <a:gd name="adj2" fmla="val -64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на елемент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310000"/>
            <a:ext cx="1828802" cy="919401"/>
          </a:xfrm>
          <a:prstGeom prst="wedgeRoundRectCallout">
            <a:avLst>
              <a:gd name="adj1" fmla="val -48905"/>
              <a:gd name="adj2" fmla="val -142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2859"/>
              <a:gd name="adj2" fmla="val 21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Отварящ таг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5D402D5-BF25-418E-902A-6025D769A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Хедър</a:t>
            </a:r>
            <a:r>
              <a:rPr lang="en-US" dirty="0"/>
              <a:t> – </a:t>
            </a:r>
            <a:r>
              <a:rPr lang="bg-BG" dirty="0"/>
              <a:t>дефинира версията и кодирането на знаци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en-US" dirty="0"/>
              <a:t> – </a:t>
            </a:r>
            <a:r>
              <a:rPr lang="bg-BG" dirty="0"/>
              <a:t>дефиницията на структурата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en-US" dirty="0"/>
              <a:t> – </a:t>
            </a:r>
            <a:r>
              <a:rPr lang="bg-BG" dirty="0"/>
              <a:t>мета данните на елемента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Стойности</a:t>
            </a:r>
            <a:r>
              <a:rPr lang="en-US" dirty="0"/>
              <a:t> – </a:t>
            </a:r>
            <a:r>
              <a:rPr lang="bg-BG" dirty="0"/>
              <a:t>реалните данни в елемента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bg-BG" dirty="0"/>
              <a:t>елемент</a:t>
            </a:r>
            <a:r>
              <a:rPr lang="en-US" dirty="0"/>
              <a:t> –</a:t>
            </a:r>
            <a:r>
              <a:rPr lang="bg-BG" dirty="0"/>
              <a:t> задължително е да има </a:t>
            </a:r>
            <a:r>
              <a:rPr lang="bg-BG" b="1" dirty="0">
                <a:solidFill>
                  <a:schemeClr val="bg1"/>
                </a:solidFill>
              </a:rPr>
              <a:t>само един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3823" y="4656433"/>
            <a:ext cx="2696900" cy="510778"/>
          </a:xfrm>
          <a:prstGeom prst="wedgeRoundRectCallout">
            <a:avLst>
              <a:gd name="adj1" fmla="val 6196"/>
              <a:gd name="adj2" fmla="val 79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елемента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69667" y="4656433"/>
            <a:ext cx="1905878" cy="510778"/>
          </a:xfrm>
          <a:prstGeom prst="wedgeRoundRectCallout">
            <a:avLst>
              <a:gd name="adj1" fmla="val -51445"/>
              <a:gd name="adj2" fmla="val 78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54708" y="4594621"/>
            <a:ext cx="2021292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E0CCB63-EFAF-7845-5D9D-7B882DC78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За да запишете X</a:t>
            </a:r>
            <a:r>
              <a:rPr lang="en-US" dirty="0"/>
              <a:t>ML </a:t>
            </a:r>
            <a:r>
              <a:rPr lang="ru-RU" dirty="0"/>
              <a:t>документ във файл с настройки по подразбиране</a:t>
            </a:r>
            <a:r>
              <a:rPr lang="en-US" dirty="0"/>
              <a:t>:</a:t>
            </a:r>
          </a:p>
          <a:p>
            <a:pPr>
              <a:spcBef>
                <a:spcPts val="5000"/>
              </a:spcBef>
            </a:pPr>
            <a:r>
              <a:rPr lang="ru-RU" dirty="0"/>
              <a:t>За да деактивирате автоматичното подравняване: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000"/>
              </a:spcBef>
            </a:pPr>
            <a:r>
              <a:rPr lang="bg-BG" dirty="0"/>
              <a:t>Сериализиране на </a:t>
            </a:r>
            <a:r>
              <a:rPr lang="bg-BG" b="1" dirty="0">
                <a:solidFill>
                  <a:schemeClr val="bg1"/>
                </a:solidFill>
              </a:rPr>
              <a:t>всякакъв обект </a:t>
            </a:r>
            <a:r>
              <a:rPr lang="bg-BG" dirty="0"/>
              <a:t>във файл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Сериализиране на </a:t>
            </a:r>
            <a:r>
              <a:rPr lang="en-US" dirty="0"/>
              <a:t>XML</a:t>
            </a:r>
            <a:r>
              <a:rPr lang="ru-RU" dirty="0"/>
              <a:t> във файлове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564" y="2418370"/>
            <a:ext cx="590093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5369" y="3654000"/>
            <a:ext cx="10086959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064" y="5234340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836724-4319-2487-1AF5-9AFC40AEF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0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Десериализиране на обект от низов </a:t>
            </a:r>
            <a:r>
              <a:rPr lang="en-US" dirty="0"/>
              <a:t>XML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6000"/>
              </a:spcBef>
            </a:pPr>
            <a:r>
              <a:rPr lang="bg-BG" dirty="0"/>
              <a:t>Конкретизиране на </a:t>
            </a:r>
            <a:r>
              <a:rPr lang="bg-BG" b="1" dirty="0">
                <a:solidFill>
                  <a:schemeClr val="bg1"/>
                </a:solidFill>
              </a:rPr>
              <a:t>стойността на атрибута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Десериализиране на</a:t>
            </a:r>
            <a:r>
              <a:rPr lang="en-US" dirty="0"/>
              <a:t> XML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низов </a:t>
            </a:r>
            <a:r>
              <a:rPr lang="en-US" dirty="0"/>
              <a:t>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398" y="1831085"/>
            <a:ext cx="115800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r>
              <a:rPr lang="en-US" sz="2400" b="1" noProof="1">
                <a:latin typeface="Consolas" pitchFamily="49" charset="0"/>
                <a:sym typeface="Wingdings" pitchFamily="2" charset="2"/>
              </a:rPr>
              <a:t>var deserializedOrders =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" y="4726651"/>
            <a:ext cx="10707601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CA0A6C-27B4-A489-026C-24237189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0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585000" cy="553409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800" dirty="0"/>
              <a:t>Стриймването</a:t>
            </a:r>
            <a:r>
              <a:rPr lang="en-US" sz="3800" dirty="0"/>
              <a:t> се използва за</a:t>
            </a:r>
            <a:r>
              <a:rPr lang="en-US" sz="3800" b="1" dirty="0">
                <a:solidFill>
                  <a:schemeClr val="bg1"/>
                </a:solidFill>
              </a:rPr>
              <a:t> пренасяне на информация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800" dirty="0"/>
              <a:t>Създаваме стрийм</a:t>
            </a:r>
            <a:r>
              <a:rPr lang="bg-BG" sz="3800" dirty="0"/>
              <a:t>,</a:t>
            </a:r>
            <a:r>
              <a:rPr lang="en-US" sz="3800" dirty="0"/>
              <a:t> за да:</a:t>
            </a:r>
            <a:endParaRPr lang="en-US" sz="38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 информация</a:t>
            </a:r>
            <a:endParaRPr lang="en-US" sz="3600" dirty="0">
              <a:solidFill>
                <a:srgbClr val="234465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Пишем</a:t>
            </a:r>
            <a:r>
              <a:rPr lang="en-US" sz="3600" dirty="0"/>
              <a:t> информация</a:t>
            </a:r>
            <a:endParaRPr lang="en-US" sz="3600" dirty="0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стриймване?</a:t>
            </a:r>
            <a:endParaRPr lang="en-US" sz="3950" b="0" dirty="0">
              <a:ea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985035" y="4889601"/>
            <a:ext cx="1427742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717930" y="4921617"/>
            <a:ext cx="3043445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289280" y="5897304"/>
            <a:ext cx="1981777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189852" y="4974589"/>
            <a:ext cx="1344778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4F24024-1577-19C6-9801-CC6192A9B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F5D79BD-D6DF-59E5-EE3C-1531AE56A1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79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Четим за човека и машината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Базиран на обекти от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Независим за разработващата среда и езика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JSON </a:t>
            </a:r>
            <a:r>
              <a:rPr lang="bg-BG" dirty="0"/>
              <a:t>данните се състоят от</a:t>
            </a:r>
            <a:r>
              <a:rPr lang="en-US" dirty="0"/>
              <a:t> </a:t>
            </a:r>
            <a:r>
              <a:rPr lang="bg-BG" dirty="0"/>
              <a:t>двойки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Ключ</a:t>
            </a:r>
            <a:r>
              <a:rPr lang="bg-BG" dirty="0"/>
              <a:t> (низ)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bg-BG" dirty="0"/>
              <a:t> (низ, число, масив, друга двойка ключ-стойност)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формат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98168" y="1359000"/>
            <a:ext cx="496034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3669F0-D40A-738B-3596-3EDA029E6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5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.NET </a:t>
            </a:r>
            <a:r>
              <a:rPr lang="bg-BG" sz="3200" dirty="0"/>
              <a:t>има вградена поддръжка за </a:t>
            </a:r>
            <a:r>
              <a:rPr lang="en-US" sz="3200" dirty="0"/>
              <a:t>JSON </a:t>
            </a: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System.Text.Json 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en-US" sz="3200" dirty="0"/>
              <a:t> NuGet Package</a:t>
            </a:r>
          </a:p>
          <a:p>
            <a:endParaRPr lang="en-US" sz="3200" u="sng" dirty="0"/>
          </a:p>
          <a:p>
            <a:endParaRPr lang="en-US" sz="3200" u="sng" dirty="0"/>
          </a:p>
          <a:p>
            <a:pPr lvl="1"/>
            <a:r>
              <a:rPr lang="bg-BG" sz="3200" dirty="0"/>
              <a:t>Поддържа сериализация и десериализация на обекти </a:t>
            </a:r>
          </a:p>
          <a:p>
            <a:pPr>
              <a:spcBef>
                <a:spcPts val="200"/>
              </a:spcBef>
            </a:pPr>
            <a:r>
              <a:rPr lang="bg-BG" sz="3200" dirty="0"/>
              <a:t>Трябва да включите във вашия </a:t>
            </a:r>
            <a:br>
              <a:rPr lang="bg-BG" sz="3200" dirty="0"/>
            </a:br>
            <a:r>
              <a:rPr lang="bg-BG" sz="3200" dirty="0"/>
              <a:t>проект</a:t>
            </a:r>
            <a:r>
              <a:rPr lang="en-US" sz="3200" b="1" noProof="1">
                <a:solidFill>
                  <a:schemeClr val="bg1"/>
                </a:solidFill>
              </a:rPr>
              <a:t> namespace</a:t>
            </a:r>
            <a:r>
              <a:rPr lang="bg-BG" sz="3200" b="1" noProof="1">
                <a:solidFill>
                  <a:schemeClr val="bg1"/>
                </a:solidFill>
              </a:rPr>
              <a:t>-овете</a:t>
            </a:r>
            <a:r>
              <a:rPr lang="en-US" sz="3200" dirty="0"/>
              <a:t> :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Вградена поддържка на </a:t>
            </a:r>
            <a:r>
              <a:rPr lang="en-US" dirty="0"/>
              <a:t>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451000" y="5664178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079000"/>
            <a:ext cx="5573034" cy="142793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3C43C21D-BD28-45DC-2A6B-A07ECC62D7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bg-BG" dirty="0"/>
              <a:t>Сериализоторът</a:t>
            </a:r>
            <a:r>
              <a:rPr lang="en-US" dirty="0"/>
              <a:t> System.Text.Json </a:t>
            </a:r>
            <a:r>
              <a:rPr lang="bg-BG" dirty="0"/>
              <a:t>може да чете и да пише </a:t>
            </a:r>
            <a:r>
              <a:rPr lang="en-US" dirty="0"/>
              <a:t>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2349000"/>
            <a:ext cx="105525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Console.WriteLine(weatherInfo);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A85692-4F7E-9DF7-6ABE-8B2C52D8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9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1D1824-44A2-0E28-C409-E34778A90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6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Десериализация на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За да десериализираме от файл, може да го прочетем и да използваме метода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Deserialize</a:t>
            </a:r>
            <a:r>
              <a:rPr lang="bg-BG" sz="3200" b="1" dirty="0">
                <a:solidFill>
                  <a:schemeClr val="bg1"/>
                </a:solidFill>
                <a:effectLst/>
              </a:rPr>
              <a:t>&lt;&gt;()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79F0100-CB77-9856-CF01-58F5FED6C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281" y="1556636"/>
            <a:ext cx="10821076" cy="495036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Стрийм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==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600" dirty="0">
                <a:solidFill>
                  <a:schemeClr val="bg2"/>
                </a:solidFill>
              </a:rPr>
              <a:t>подредена редица от битове</a:t>
            </a:r>
            <a:endParaRPr lang="bg-BG" sz="36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Използвайте 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StreamReader </a:t>
            </a:r>
            <a:r>
              <a:rPr lang="en-US" sz="3600" dirty="0">
                <a:solidFill>
                  <a:schemeClr val="bg2"/>
                </a:solidFill>
              </a:rPr>
              <a:t>/ 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за текстови </a:t>
            </a:r>
            <a:b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данни</a:t>
            </a:r>
            <a:endParaRPr lang="en-US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noProof="1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US" sz="3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600" dirty="0">
                <a:solidFill>
                  <a:schemeClr val="bg2"/>
                </a:solidFill>
              </a:rPr>
              <a:t> да четете / пишете двоичен файл</a:t>
            </a:r>
            <a:endParaRPr lang="bg-BG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600" dirty="0">
                <a:solidFill>
                  <a:schemeClr val="bg2"/>
                </a:solidFill>
              </a:rPr>
              <a:t>класа </a:t>
            </a:r>
            <a:r>
              <a:rPr lang="en-GB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600" dirty="0">
                <a:solidFill>
                  <a:schemeClr val="bg2"/>
                </a:solidFill>
              </a:rPr>
              <a:t> да четете / пишете файл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наведнъж</a:t>
            </a:r>
            <a:endParaRPr lang="en-GB" sz="36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600" dirty="0">
                <a:solidFill>
                  <a:schemeClr val="bg2"/>
                </a:solidFill>
              </a:rPr>
              <a:t>класа </a:t>
            </a:r>
            <a:r>
              <a:rPr lang="en-GB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600" dirty="0">
                <a:solidFill>
                  <a:schemeClr val="bg2"/>
                </a:solidFill>
              </a:rPr>
              <a:t> за работа с директории</a:t>
            </a:r>
            <a:endParaRPr lang="bg-BG" sz="36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Сериализация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 – бинарна, </a:t>
            </a:r>
            <a:r>
              <a:rPr lang="en-US" sz="3600" dirty="0">
                <a:solidFill>
                  <a:schemeClr val="bg2"/>
                </a:solidFill>
                <a:cs typeface="Calibri"/>
              </a:rPr>
              <a:t>XML, JSON</a:t>
            </a:r>
            <a:endParaRPr lang="bg-BG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F675D-E264-9609-95A9-3514D0959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8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FEBA6AC-D976-ECFB-65A9-737F33DA1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 означава </a:t>
            </a:r>
            <a:r>
              <a:rPr lang="en-US" sz="3350" b="1" dirty="0">
                <a:solidFill>
                  <a:schemeClr val="bg1"/>
                </a:solidFill>
              </a:rPr>
              <a:t>пренасяне</a:t>
            </a:r>
            <a:r>
              <a:rPr lang="en-US" sz="3350" dirty="0"/>
              <a:t> (четене и писане) </a:t>
            </a:r>
            <a:r>
              <a:rPr lang="en-US" sz="3350" b="1" dirty="0">
                <a:solidFill>
                  <a:schemeClr val="bg1"/>
                </a:solidFill>
              </a:rPr>
              <a:t>на информация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Стриймването е </a:t>
            </a:r>
            <a:r>
              <a:rPr lang="en-US" sz="3350" b="1" dirty="0">
                <a:solidFill>
                  <a:schemeClr val="bg1"/>
                </a:solidFill>
              </a:rPr>
              <a:t>редица от битове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Има различни</a:t>
            </a:r>
            <a:r>
              <a:rPr lang="bg-BG" sz="3350" dirty="0"/>
              <a:t> видове </a:t>
            </a:r>
            <a:r>
              <a:rPr lang="en-US" sz="3350" dirty="0"/>
              <a:t>стриймове за</a:t>
            </a:r>
            <a:r>
              <a:rPr lang="bg-BG" sz="3350" dirty="0"/>
              <a:t> </a:t>
            </a:r>
            <a:r>
              <a:rPr lang="en-US" sz="3350" dirty="0"/>
              <a:t>различни </a:t>
            </a:r>
            <a:r>
              <a:rPr lang="bg-BG" sz="3350" dirty="0"/>
              <a:t>типове</a:t>
            </a:r>
            <a:r>
              <a:rPr lang="en-US" sz="3350" dirty="0"/>
              <a:t> информация:</a:t>
            </a:r>
            <a:endParaRPr lang="en-US" sz="3350" dirty="0">
              <a:cs typeface="Calibri"/>
            </a:endParaRPr>
          </a:p>
          <a:p>
            <a:pPr lvl="1" indent="-360045">
              <a:spcBef>
                <a:spcPts val="1200"/>
              </a:spcBef>
              <a:buClr>
                <a:schemeClr val="tx1"/>
              </a:buClr>
            </a:pPr>
            <a:r>
              <a:rPr lang="bg-BG" sz="3199" dirty="0"/>
              <a:t>достъп до </a:t>
            </a:r>
            <a:r>
              <a:rPr lang="bg-BG" sz="3199" b="1" dirty="0">
                <a:solidFill>
                  <a:schemeClr val="bg1"/>
                </a:solidFill>
              </a:rPr>
              <a:t>файл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 достъп до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мрежа</a:t>
            </a:r>
            <a:r>
              <a:rPr lang="en-US" sz="3199" dirty="0"/>
              <a:t> </a:t>
            </a:r>
            <a:r>
              <a:rPr lang="bg-BG" sz="3199" dirty="0"/>
              <a:t>и други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Стриймовете се </a:t>
            </a:r>
            <a:r>
              <a:rPr lang="en-US" sz="3350" b="1" dirty="0">
                <a:solidFill>
                  <a:schemeClr val="bg1"/>
                </a:solidFill>
              </a:rPr>
              <a:t>отварят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преди </a:t>
            </a:r>
            <a:r>
              <a:rPr lang="en-US" sz="3350" dirty="0"/>
              <a:t>да се използват и се </a:t>
            </a:r>
            <a:r>
              <a:rPr lang="en-US" sz="3350" b="1" dirty="0">
                <a:solidFill>
                  <a:schemeClr val="bg1"/>
                </a:solidFill>
              </a:rPr>
              <a:t>затварят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след </a:t>
            </a:r>
            <a:r>
              <a:rPr lang="en-US" sz="3350" dirty="0">
                <a:solidFill>
                  <a:srgbClr val="234465"/>
                </a:solidFill>
              </a:rPr>
              <a:t>тяхната</a:t>
            </a:r>
            <a:r>
              <a:rPr lang="en-US" sz="3350" dirty="0"/>
              <a:t> работа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стриймването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CBB376-ACB4-4DA3-3385-E7BCBC5FC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2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Позицията </a:t>
            </a:r>
            <a:r>
              <a:rPr lang="en-US" sz="3350" dirty="0"/>
              <a:t>е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r>
              <a:rPr lang="en-US" sz="3350" dirty="0"/>
              <a:t> от стрийм</a:t>
            </a:r>
            <a:r>
              <a:rPr lang="bg-BG" sz="3350" dirty="0"/>
              <a:t>а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Буфер</a:t>
            </a:r>
            <a:r>
              <a:rPr lang="bg-BG" sz="3350" b="1" dirty="0">
                <a:solidFill>
                  <a:schemeClr val="bg1"/>
                </a:solidFill>
              </a:rPr>
              <a:t>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>
                <a:solidFill>
                  <a:srgbClr val="234465"/>
                </a:solidFill>
              </a:rPr>
              <a:t>съдържа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n</a:t>
            </a:r>
            <a:r>
              <a:rPr lang="en-US" sz="3350" dirty="0"/>
              <a:t> бита на стрийм от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Стриймове и буфери </a:t>
            </a:r>
            <a:r>
              <a:rPr lang="en-US" dirty="0"/>
              <a:t>– </a:t>
            </a:r>
            <a:r>
              <a:rPr lang="bg-BG" dirty="0"/>
              <a:t>Примери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807" y="3391202"/>
            <a:ext cx="1640767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Позиция</a:t>
            </a:r>
            <a:endParaRPr lang="en-US" sz="2799" b="1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Буфер</a:t>
            </a:r>
            <a:endParaRPr lang="en-US" sz="2799" b="1" dirty="0"/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3414E4D8-7E0D-72FF-7164-5D33B27C0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67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Типове стрийм в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EC0BDC6-35EA-8693-0405-C9610C98F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1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C94A43-64EF-EEFA-F0A0-981B817366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Четене и писане в C#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DE3BC74-37E4-5033-8393-BD1066A7D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Работа със стриймове</a:t>
            </a:r>
          </a:p>
        </p:txBody>
      </p:sp>
    </p:spTree>
    <p:extLst>
      <p:ext uri="{BB962C8B-B14F-4D97-AF65-F5344CB8AC3E}">
        <p14:creationId xmlns:p14="http://schemas.microsoft.com/office/powerpoint/2010/main" val="11320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134000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3350" dirty="0"/>
              <a:t> в C# чете </a:t>
            </a:r>
            <a:r>
              <a:rPr lang="en-US" sz="3350" b="1" dirty="0">
                <a:solidFill>
                  <a:schemeClr val="bg1"/>
                </a:solidFill>
              </a:rPr>
              <a:t>текст </a:t>
            </a:r>
            <a:r>
              <a:rPr lang="en-US" sz="3350" dirty="0">
                <a:solidFill>
                  <a:srgbClr val="234465"/>
                </a:solidFill>
              </a:rPr>
              <a:t>от</a:t>
            </a:r>
            <a:r>
              <a:rPr lang="en-US" sz="3350" dirty="0"/>
              <a:t> a файл / стрийм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Използването на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using(…)</a:t>
            </a:r>
            <a:r>
              <a:rPr lang="en-US" sz="3350" dirty="0"/>
              <a:t>  затваря правилно стрийма накрая </a:t>
            </a:r>
            <a:endParaRPr lang="en-US" sz="33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Използване на </a:t>
            </a:r>
            <a:r>
              <a:rPr lang="en-US" sz="3950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var reader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StreamReader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Използвайте четенето 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// 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string line = </a:t>
            </a:r>
            <a:r>
              <a:rPr lang="en-US" sz="2750" dirty="0" err="1">
                <a:solidFill>
                  <a:schemeClr val="accent2"/>
                </a:solidFill>
                <a:latin typeface="Consolas"/>
              </a:rPr>
              <a:t>reader.ReadLine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3151C0-CA59-A94F-46A8-377E436B2F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</TotalTime>
  <Words>2713</Words>
  <Application>Microsoft Macintosh PowerPoint</Application>
  <PresentationFormat>Widescreen</PresentationFormat>
  <Paragraphs>474</Paragraphs>
  <Slides>48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SoftUni</vt:lpstr>
      <vt:lpstr>Стриймове, файлове и директории</vt:lpstr>
      <vt:lpstr>Съдържание</vt:lpstr>
      <vt:lpstr>Какво е стриймване?</vt:lpstr>
      <vt:lpstr>Какво е стриймване?</vt:lpstr>
      <vt:lpstr>Основи на стриймването</vt:lpstr>
      <vt:lpstr>Стриймове и буфери – Примери</vt:lpstr>
      <vt:lpstr>Типове стрийм в .NET</vt:lpstr>
      <vt:lpstr>Работа със стриймове</vt:lpstr>
      <vt:lpstr>Използване на StreamReader</vt:lpstr>
      <vt:lpstr>Задачи: Четни редове (1)</vt:lpstr>
      <vt:lpstr>Задачи: Четни редове (2)</vt:lpstr>
      <vt:lpstr>Задачи: Четни редове (3)</vt:lpstr>
      <vt:lpstr>TODO: РЕШЕНИЕ НА ЗАДАЧАТА</vt:lpstr>
      <vt:lpstr>Използване на StreamWriter</vt:lpstr>
      <vt:lpstr>Задача: Нечетни редове (1)</vt:lpstr>
      <vt:lpstr>Задача: Нечетни редове (2)</vt:lpstr>
      <vt:lpstr>Задача: Нечетни редове (3)</vt:lpstr>
      <vt:lpstr>Решение: Нечетни редове</vt:lpstr>
      <vt:lpstr>Задача: Номерирани редове</vt:lpstr>
      <vt:lpstr>Решение: Номерирани редове</vt:lpstr>
      <vt:lpstr>Try-Catch-Finally – Пример</vt:lpstr>
      <vt:lpstr>Класът File в .NET</vt:lpstr>
      <vt:lpstr>Четене на текстов файл</vt:lpstr>
      <vt:lpstr>Писане на текстов файл</vt:lpstr>
      <vt:lpstr>Четене/Писане на двоичен файл</vt:lpstr>
      <vt:lpstr>Класът Directory в .NET</vt:lpstr>
      <vt:lpstr>Основни операции на директории</vt:lpstr>
      <vt:lpstr>Списък на съдържанието на директорията</vt:lpstr>
      <vt:lpstr>Задача: Изчисление на размера на папка</vt:lpstr>
      <vt:lpstr>Решение: Изчисление на размера на папка</vt:lpstr>
      <vt:lpstr>Бинарна сериализация</vt:lpstr>
      <vt:lpstr>Бинарна сериализация</vt:lpstr>
      <vt:lpstr>Предимства и недостатъци на бинарната сериализация</vt:lpstr>
      <vt:lpstr>Какво е XML?</vt:lpstr>
      <vt:lpstr>Какво е XML?</vt:lpstr>
      <vt:lpstr>XML – Пример</vt:lpstr>
      <vt:lpstr>XML синтаксис</vt:lpstr>
      <vt:lpstr>Сериализиране на XML във файлове</vt:lpstr>
      <vt:lpstr>Десериализиране на XML от низов XML</vt:lpstr>
      <vt:lpstr>Какво е JSON?</vt:lpstr>
      <vt:lpstr>JSON формат</vt:lpstr>
      <vt:lpstr>Вградена поддържка на JSON</vt:lpstr>
      <vt:lpstr>Сериализация на JSON (1)</vt:lpstr>
      <vt:lpstr>Сериализация на JSON (2)</vt:lpstr>
      <vt:lpstr>Десериализация на JSON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Потоци и файлове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253</cp:revision>
  <dcterms:created xsi:type="dcterms:W3CDTF">2018-05-23T13:08:44Z</dcterms:created>
  <dcterms:modified xsi:type="dcterms:W3CDTF">2024-07-06T14:43:17Z</dcterms:modified>
  <cp:category>© SoftUni – https://softuni.org</cp:category>
</cp:coreProperties>
</file>