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627" r:id="rId2"/>
    <p:sldId id="276" r:id="rId3"/>
    <p:sldId id="1194" r:id="rId4"/>
    <p:sldId id="1195" r:id="rId5"/>
    <p:sldId id="1227" r:id="rId6"/>
    <p:sldId id="1235" r:id="rId7"/>
    <p:sldId id="1196" r:id="rId8"/>
    <p:sldId id="1228" r:id="rId9"/>
    <p:sldId id="1197" r:id="rId10"/>
    <p:sldId id="1246" r:id="rId11"/>
    <p:sldId id="1240" r:id="rId12"/>
    <p:sldId id="1241" r:id="rId13"/>
    <p:sldId id="1242" r:id="rId14"/>
    <p:sldId id="1243" r:id="rId15"/>
    <p:sldId id="1244" r:id="rId16"/>
    <p:sldId id="1245" r:id="rId17"/>
    <p:sldId id="1247" r:id="rId18"/>
    <p:sldId id="1187" r:id="rId19"/>
    <p:sldId id="1188" r:id="rId20"/>
    <p:sldId id="1200" r:id="rId21"/>
    <p:sldId id="1189" r:id="rId22"/>
    <p:sldId id="1190" r:id="rId23"/>
    <p:sldId id="1239" r:id="rId24"/>
    <p:sldId id="1236" r:id="rId25"/>
    <p:sldId id="1237" r:id="rId26"/>
    <p:sldId id="1238" r:id="rId27"/>
    <p:sldId id="1229" r:id="rId28"/>
    <p:sldId id="1230" r:id="rId29"/>
    <p:sldId id="1231" r:id="rId30"/>
    <p:sldId id="1232" r:id="rId31"/>
    <p:sldId id="1233" r:id="rId32"/>
    <p:sldId id="1234" r:id="rId33"/>
    <p:sldId id="349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СУБД" id="{12385D2D-A6A7-4516-90C9-8F3BFDC47590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  <p14:sldId id="1246"/>
            <p14:sldId id="1240"/>
            <p14:sldId id="1241"/>
            <p14:sldId id="1242"/>
            <p14:sldId id="1243"/>
            <p14:sldId id="1244"/>
            <p14:sldId id="1245"/>
            <p14:sldId id="1247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37A7466C-D0B3-4DDB-A9B7-9370D9A1D150}">
          <p14:sldIdLst>
            <p14:sldId id="1234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834" y="9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26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06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B274-448A-3425-2E30-DD9BDFF8D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E3B5-5383-F4BA-6768-D9AC1434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базата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Вмъкване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транзакции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Сигурност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резервно копие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D2D1D-2E13-93F9-3029-F6C06DA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 на СУБД</a:t>
            </a:r>
            <a:endParaRPr lang="en-US" dirty="0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2806821E-63A2-72F2-FE24-6701D0C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62" y="2025508"/>
            <a:ext cx="387000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31DE1-120F-22CA-806F-322BB16D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0AD7-6A08-5650-9E30-62FAE34C8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Начин, по който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вижда данните</a:t>
            </a:r>
          </a:p>
          <a:p>
            <a:r>
              <a:rPr lang="ru-RU" dirty="0"/>
              <a:t>Това е </a:t>
            </a:r>
            <a:r>
              <a:rPr lang="ru-RU" b="1" dirty="0">
                <a:solidFill>
                  <a:schemeClr val="bg1"/>
                </a:solidFill>
              </a:rPr>
              <a:t>най-високото ниво</a:t>
            </a:r>
            <a:r>
              <a:rPr lang="ru-RU" dirty="0"/>
              <a:t> от трите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Външните нива на абстракция могат да представляват различни "</a:t>
            </a:r>
            <a:r>
              <a:rPr lang="ru-RU" b="1" dirty="0">
                <a:solidFill>
                  <a:schemeClr val="bg1"/>
                </a:solidFill>
              </a:rPr>
              <a:t>изгледи</a:t>
            </a:r>
            <a:r>
              <a:rPr lang="ru-RU" dirty="0"/>
              <a:t>" (</a:t>
            </a:r>
            <a:r>
              <a:rPr lang="ru-RU" b="1" dirty="0">
                <a:solidFill>
                  <a:schemeClr val="bg1"/>
                </a:solidFill>
              </a:rPr>
              <a:t>views</a:t>
            </a:r>
            <a:r>
              <a:rPr lang="ru-RU" dirty="0"/>
              <a:t>) на базата данни</a:t>
            </a:r>
          </a:p>
          <a:p>
            <a:pPr lvl="1"/>
            <a:r>
              <a:rPr lang="ru-RU" dirty="0"/>
              <a:t>Например таблица с данни, която е специфична за нуждите на отдел в организацията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3FFE0-36E2-00F6-85A6-D6A0605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Външно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8208D-726E-A260-D421-D6ED7EDC6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EA2A-F128-8014-2E94-67C56C8C7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Посредник между </a:t>
            </a:r>
            <a:r>
              <a:rPr lang="ru-RU" b="1" dirty="0">
                <a:solidFill>
                  <a:schemeClr val="bg1"/>
                </a:solidFill>
              </a:rPr>
              <a:t>външните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вътрешните</a:t>
            </a:r>
            <a:r>
              <a:rPr lang="ru-RU" dirty="0"/>
              <a:t>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цялата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потребители</a:t>
            </a:r>
          </a:p>
          <a:p>
            <a:r>
              <a:rPr lang="ru-RU" dirty="0"/>
              <a:t>Определя какви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съхраняват</a:t>
            </a:r>
            <a:r>
              <a:rPr lang="ru-RU" dirty="0"/>
              <a:t> в базата данни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 между тях, но без да влиза в детайли как точно тези данни се съхраняват физически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B1A0-5A39-1F5E-E211-8548A4F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1ACC2-CBC7-7CCF-3FE2-CD8FB8D4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87E5-B8D6-025A-BBBE-20A1695B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Най-ниското</a:t>
            </a:r>
            <a:r>
              <a:rPr lang="ru-RU" dirty="0"/>
              <a:t> ниво и описва </a:t>
            </a:r>
            <a:r>
              <a:rPr lang="ru-RU" b="1" dirty="0">
                <a:solidFill>
                  <a:schemeClr val="bg1"/>
                </a:solidFill>
              </a:rPr>
              <a:t>физическото</a:t>
            </a:r>
            <a:r>
              <a:rPr lang="ru-RU" dirty="0"/>
              <a:t> съхранение на данните в базата</a:t>
            </a:r>
          </a:p>
          <a:p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физическите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пътища</a:t>
            </a:r>
            <a:r>
              <a:rPr lang="ru-RU" dirty="0"/>
              <a:t> за достъп до данните, както и </a:t>
            </a:r>
            <a:r>
              <a:rPr lang="ru-RU" b="1" dirty="0">
                <a:solidFill>
                  <a:schemeClr val="bg1"/>
                </a:solidFill>
              </a:rPr>
              <a:t>структурите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индекси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хеш-таблиците</a:t>
            </a:r>
          </a:p>
          <a:p>
            <a:r>
              <a:rPr lang="ru-RU" dirty="0"/>
              <a:t>Занимава се с </a:t>
            </a:r>
            <a:r>
              <a:rPr lang="ru-RU" b="1" dirty="0">
                <a:solidFill>
                  <a:schemeClr val="bg1"/>
                </a:solidFill>
              </a:rPr>
              <a:t>оптимизирането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  <a:r>
              <a:rPr lang="ru-RU" dirty="0"/>
              <a:t> на базата данни и ефективното използване на хардуерните ресурси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D16A3-DD6C-BDE3-0511-9915CA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Вътрешно</a:t>
            </a:r>
            <a:r>
              <a:rPr lang="ru-RU" dirty="0"/>
              <a:t>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CB950-A36F-D9DC-0C30-BBBF27C8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CACD-CDD3-CDB1-0A98-FCE1EF8DE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Софтуер</a:t>
            </a:r>
            <a:r>
              <a:rPr lang="ru-RU" dirty="0"/>
              <a:t>, който позволява на крайните потребители да </a:t>
            </a:r>
            <a:r>
              <a:rPr lang="ru-RU" b="1" dirty="0">
                <a:solidFill>
                  <a:schemeClr val="bg1"/>
                </a:solidFill>
              </a:rPr>
              <a:t>взаимодействат</a:t>
            </a:r>
            <a:r>
              <a:rPr lang="ru-RU" dirty="0"/>
              <a:t> с база данни</a:t>
            </a:r>
          </a:p>
          <a:p>
            <a:r>
              <a:rPr lang="ru-RU" dirty="0"/>
              <a:t>Такова приложение служи като </a:t>
            </a:r>
            <a:r>
              <a:rPr lang="ru-RU" b="1" dirty="0">
                <a:solidFill>
                  <a:schemeClr val="bg1"/>
                </a:solidFill>
              </a:rPr>
              <a:t>посредник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потребителя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системата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  <a:r>
              <a:rPr lang="ru-RU" dirty="0"/>
              <a:t> за извършване на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операции</a:t>
            </a:r>
            <a:r>
              <a:rPr lang="ru-RU" dirty="0"/>
              <a:t> над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Промяна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Търсене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373C3-412A-AB06-D5A9-7A60FFC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ru-RU" dirty="0"/>
              <a:t>клиентско приложение на бази от данни?</a:t>
            </a:r>
            <a:endParaRPr lang="en-US" dirty="0"/>
          </a:p>
        </p:txBody>
      </p:sp>
      <p:pic>
        <p:nvPicPr>
          <p:cNvPr id="7" name="Picture 6" descr="A person pointing at a computer screen&#10;&#10;Description automatically generated">
            <a:extLst>
              <a:ext uri="{FF2B5EF4-FFF2-40B4-BE49-F238E27FC236}">
                <a16:creationId xmlns:a16="http://schemas.microsoft.com/office/drawing/2014/main" id="{615FC17E-D325-31CA-C7BD-5823E60C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5311" r="10713" b="14748"/>
          <a:stretch/>
        </p:blipFill>
        <p:spPr>
          <a:xfrm>
            <a:off x="6636000" y="3888363"/>
            <a:ext cx="3060000" cy="2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6D921-477A-E392-D89B-8DAC8E5D1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CC8B-5CB8-04A4-FE01-F8269BD16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Приложение на </a:t>
            </a:r>
            <a:r>
              <a:rPr lang="bg-BG" b="1" dirty="0">
                <a:solidFill>
                  <a:schemeClr val="bg1"/>
                </a:solidFill>
              </a:rPr>
              <a:t>унарните</a:t>
            </a:r>
            <a:r>
              <a:rPr lang="bg-BG" dirty="0"/>
              <a:t> релации:</a:t>
            </a:r>
          </a:p>
          <a:p>
            <a:pPr lvl="1"/>
            <a:r>
              <a:rPr lang="ru-RU" sz="3398" dirty="0"/>
              <a:t>Единични стойности или константи</a:t>
            </a:r>
          </a:p>
          <a:p>
            <a:pPr lvl="1"/>
            <a:r>
              <a:rPr lang="ru-RU" sz="3398" dirty="0"/>
              <a:t>Списък с </a:t>
            </a:r>
            <a:r>
              <a:rPr lang="ru-RU" sz="3398" b="1" dirty="0">
                <a:solidFill>
                  <a:schemeClr val="bg1"/>
                </a:solidFill>
              </a:rPr>
              <a:t>уникални</a:t>
            </a:r>
            <a:r>
              <a:rPr lang="ru-RU" sz="3398" dirty="0"/>
              <a:t> стойности</a:t>
            </a:r>
          </a:p>
          <a:p>
            <a:pPr lvl="1"/>
            <a:r>
              <a:rPr lang="ru-RU" sz="3398" dirty="0"/>
              <a:t>Референтен или изгледов модел</a:t>
            </a:r>
          </a:p>
          <a:p>
            <a:r>
              <a:rPr lang="bg-BG" sz="3600" dirty="0"/>
              <a:t>Приложение на </a:t>
            </a:r>
            <a:r>
              <a:rPr lang="bg-BG" sz="3600" b="1" dirty="0">
                <a:solidFill>
                  <a:schemeClr val="bg1"/>
                </a:solidFill>
              </a:rPr>
              <a:t>бинарните</a:t>
            </a:r>
            <a:r>
              <a:rPr lang="bg-BG" sz="3600" dirty="0"/>
              <a:t> релации:</a:t>
            </a:r>
          </a:p>
          <a:p>
            <a:pPr lvl="1"/>
            <a:r>
              <a:rPr lang="bg-BG" sz="3400" dirty="0"/>
              <a:t>Асоциации между същности</a:t>
            </a:r>
          </a:p>
          <a:p>
            <a:pPr lvl="1"/>
            <a:r>
              <a:rPr lang="bg-BG" sz="3400" dirty="0"/>
              <a:t>Връзки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  <a:r>
              <a:rPr lang="bg-BG" sz="3400" dirty="0"/>
              <a:t> към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</a:p>
          <a:p>
            <a:pPr lvl="1"/>
            <a:r>
              <a:rPr lang="ru-RU" sz="3400" dirty="0"/>
              <a:t>Референтни ограничения</a:t>
            </a:r>
            <a:endParaRPr lang="bg-BG" sz="3400" dirty="0"/>
          </a:p>
          <a:p>
            <a:pPr lvl="1"/>
            <a:endParaRPr lang="en-US" sz="3398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E9165F-EFCD-1BA0-13D0-1D4E1BF2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Унарни и бинарни релации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19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</a:t>
            </a:r>
            <a:r>
              <a:rPr lang="bg-BG" dirty="0"/>
              <a:t>сървъри</a:t>
            </a:r>
            <a:endParaRPr lang="en-US" dirty="0"/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22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23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25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26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Типове данни в SQL Server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C4C6-7D49-0A5E-2E38-DDD9BE71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54" y="1629000"/>
            <a:ext cx="2546292" cy="20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</a:p>
          <a:p>
            <a:pPr lvl="1">
              <a:lnSpc>
                <a:spcPct val="100000"/>
              </a:lnSpc>
            </a:pPr>
            <a:r>
              <a:rPr lang="bg-BG" sz="3300" noProof="1"/>
              <a:t>Целочислени типове данни:</a:t>
            </a:r>
            <a:endParaRPr lang="en-US" sz="3300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  <a:endParaRPr lang="bg-BG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noProof="1"/>
              <a:t>Типове данни с плаваща запетая:</a:t>
            </a:r>
            <a:endParaRPr lang="en-US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dirty="0"/>
              <a:t>символен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</a:t>
            </a:r>
            <a:r>
              <a:rPr lang="ru-RU" dirty="0"/>
              <a:t>символен</a:t>
            </a:r>
            <a:r>
              <a:rPr lang="ru-RU" noProof="1"/>
              <a:t> низ с променлив размер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NULL</a:t>
            </a:r>
            <a:r>
              <a:rPr lang="en-US" noProof="1"/>
              <a:t> </a:t>
            </a:r>
            <a:r>
              <a:rPr lang="bg-BG" noProof="1"/>
              <a:t>– празна стойност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555D90-A7F3-D869-3385-54F46321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4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Системи за управление на бази данни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Сървъри за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 (т</a:t>
            </a:r>
            <a:r>
              <a:rPr lang="ru-RU" sz="3500" dirty="0"/>
              <a:t>ипове данни за дата и час)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Източник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/ </a:t>
            </a: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доставчик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на данни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600" dirty="0"/>
              <a:t> съхраняват и регулират данни в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6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6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6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6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4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90500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38100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СУБД и поток от данни</a:t>
            </a:r>
            <a:r>
              <a:rPr lang="en-US" dirty="0"/>
              <a:t> (</a:t>
            </a:r>
            <a:r>
              <a:rPr lang="bg-BG" dirty="0"/>
              <a:t>схема на база от данни)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3966</TotalTime>
  <Words>1776</Words>
  <Application>Microsoft Office PowerPoint</Application>
  <PresentationFormat>Widescreen</PresentationFormat>
  <Paragraphs>356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Söhne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Сървъри за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 (схема на база от данни)</vt:lpstr>
      <vt:lpstr>Пример за СУБД</vt:lpstr>
      <vt:lpstr>СУБД сървърна архитектура</vt:lpstr>
      <vt:lpstr>Процедура на СУБД</vt:lpstr>
      <vt:lpstr>Файлов сървър</vt:lpstr>
      <vt:lpstr>Разпределена система</vt:lpstr>
      <vt:lpstr>Външно ниво на абстракция</vt:lpstr>
      <vt:lpstr>Концептуално ниво на абстракция</vt:lpstr>
      <vt:lpstr>Вътрешно ниво на абстракция</vt:lpstr>
      <vt:lpstr>Какво е клиентско приложение на бази от данни?</vt:lpstr>
      <vt:lpstr>Унарни и бинарни релации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104</cp:revision>
  <dcterms:created xsi:type="dcterms:W3CDTF">2018-05-23T13:08:44Z</dcterms:created>
  <dcterms:modified xsi:type="dcterms:W3CDTF">2024-03-30T12:39:24Z</dcterms:modified>
  <cp:category>computer programming;programming;software development;software engineering</cp:category>
</cp:coreProperties>
</file>