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63"/>
  </p:notesMasterIdLst>
  <p:handoutMasterIdLst>
    <p:handoutMasterId r:id="rId64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41" r:id="rId16"/>
    <p:sldId id="529" r:id="rId17"/>
    <p:sldId id="533" r:id="rId18"/>
    <p:sldId id="535" r:id="rId19"/>
    <p:sldId id="536" r:id="rId20"/>
    <p:sldId id="537" r:id="rId21"/>
    <p:sldId id="539" r:id="rId22"/>
    <p:sldId id="567" r:id="rId23"/>
    <p:sldId id="568" r:id="rId24"/>
    <p:sldId id="569" r:id="rId25"/>
    <p:sldId id="570" r:id="rId26"/>
    <p:sldId id="571" r:id="rId27"/>
    <p:sldId id="540" r:id="rId28"/>
    <p:sldId id="572" r:id="rId29"/>
    <p:sldId id="573" r:id="rId30"/>
    <p:sldId id="574" r:id="rId31"/>
    <p:sldId id="575" r:id="rId32"/>
    <p:sldId id="576" r:id="rId33"/>
    <p:sldId id="577" r:id="rId34"/>
    <p:sldId id="578" r:id="rId35"/>
    <p:sldId id="564" r:id="rId36"/>
    <p:sldId id="565" r:id="rId37"/>
    <p:sldId id="566" r:id="rId38"/>
    <p:sldId id="555" r:id="rId39"/>
    <p:sldId id="557" r:id="rId40"/>
    <p:sldId id="556" r:id="rId41"/>
    <p:sldId id="558" r:id="rId42"/>
    <p:sldId id="559" r:id="rId43"/>
    <p:sldId id="560" r:id="rId44"/>
    <p:sldId id="561" r:id="rId45"/>
    <p:sldId id="562" r:id="rId46"/>
    <p:sldId id="579" r:id="rId47"/>
    <p:sldId id="542" r:id="rId48"/>
    <p:sldId id="543" r:id="rId49"/>
    <p:sldId id="544" r:id="rId50"/>
    <p:sldId id="545" r:id="rId51"/>
    <p:sldId id="546" r:id="rId52"/>
    <p:sldId id="548" r:id="rId53"/>
    <p:sldId id="549" r:id="rId54"/>
    <p:sldId id="550" r:id="rId55"/>
    <p:sldId id="551" r:id="rId56"/>
    <p:sldId id="552" r:id="rId57"/>
    <p:sldId id="553" r:id="rId58"/>
    <p:sldId id="554" r:id="rId59"/>
    <p:sldId id="349" r:id="rId60"/>
    <p:sldId id="256" r:id="rId61"/>
    <p:sldId id="49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9"/>
            <p14:sldId id="567"/>
            <p14:sldId id="568"/>
            <p14:sldId id="569"/>
            <p14:sldId id="570"/>
            <p14:sldId id="571"/>
            <p14:sldId id="540"/>
            <p14:sldId id="572"/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Създаване на заявки" id="{38DA17AB-1282-4FCF-9672-5F337FE4BDBF}">
          <p14:sldIdLst>
            <p14:sldId id="564"/>
            <p14:sldId id="565"/>
            <p14:sldId id="566"/>
          </p14:sldIdLst>
        </p14:section>
        <p14:section name="Параметрични заявки" id="{5C957BC3-F877-4967-BCD3-D2910A2B945A}">
          <p14:sldIdLst>
            <p14:sldId id="555"/>
            <p14:sldId id="557"/>
            <p14:sldId id="556"/>
            <p14:sldId id="558"/>
            <p14:sldId id="559"/>
            <p14:sldId id="560"/>
            <p14:sldId id="561"/>
            <p14:sldId id="562"/>
            <p14:sldId id="579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CF6DE255-DE62-3F4D-BEA9-53FA8816802D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4CFDB-CF88-1219-AD43-F7E139E82EFC}" v="2" dt="2023-09-11T09:03:49.362"/>
    <p1510:client id="{8C622133-F734-D538-02AF-C19A7D768329}" v="7" dt="2023-09-11T09:35:04.5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2" autoAdjust="0"/>
    <p:restoredTop sz="94719" autoAdjust="0"/>
  </p:normalViewPr>
  <p:slideViewPr>
    <p:cSldViewPr>
      <p:cViewPr varScale="1">
        <p:scale>
          <a:sx n="118" d="100"/>
          <a:sy n="118" d="100"/>
        </p:scale>
        <p:origin x="248" y="9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cK" userId="S::synck@students.softuni.bg::749d5e03-af8d-4c83-a4f2-6242e87d533f" providerId="AD" clId="Web-{8C622133-F734-D538-02AF-C19A7D768329}"/>
    <pc:docChg chg="addSld modSld addSection modSection">
      <pc:chgData name="SyncK" userId="S::synck@students.softuni.bg::749d5e03-af8d-4c83-a4f2-6242e87d533f" providerId="AD" clId="Web-{8C622133-F734-D538-02AF-C19A7D768329}" dt="2023-09-11T09:35:02.306" v="5" actId="20577"/>
      <pc:docMkLst>
        <pc:docMk/>
      </pc:docMkLst>
      <pc:sldChg chg="modSp new">
        <pc:chgData name="SyncK" userId="S::synck@students.softuni.bg::749d5e03-af8d-4c83-a4f2-6242e87d533f" providerId="AD" clId="Web-{8C622133-F734-D538-02AF-C19A7D768329}" dt="2023-09-11T09:35:02.306" v="5" actId="20577"/>
        <pc:sldMkLst>
          <pc:docMk/>
          <pc:sldMk cId="1901361000" sldId="564"/>
        </pc:sldMkLst>
        <pc:spChg chg="mod">
          <ac:chgData name="SyncK" userId="S::synck@students.softuni.bg::749d5e03-af8d-4c83-a4f2-6242e87d533f" providerId="AD" clId="Web-{8C622133-F734-D538-02AF-C19A7D768329}" dt="2023-09-11T09:35:02.306" v="5" actId="20577"/>
          <ac:spMkLst>
            <pc:docMk/>
            <pc:sldMk cId="1901361000" sldId="564"/>
            <ac:spMk id="3" creationId="{A38DA596-A3EF-3093-44A7-7FA576A4B930}"/>
          </ac:spMkLst>
        </pc:spChg>
      </pc:sldChg>
    </pc:docChg>
  </pc:docChgLst>
  <pc:docChgLst>
    <pc:chgData name="SyncK" userId="S::synck@students.softuni.bg::749d5e03-af8d-4c83-a4f2-6242e87d533f" providerId="AD" clId="Web-{17D4CFDB-CF88-1219-AD43-F7E139E82EFC}"/>
    <pc:docChg chg="addSection modSection">
      <pc:chgData name="SyncK" userId="S::synck@students.softuni.bg::749d5e03-af8d-4c83-a4f2-6242e87d533f" providerId="AD" clId="Web-{17D4CFDB-CF88-1219-AD43-F7E139E82EFC}" dt="2023-09-11T09:03:49.362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29.09.23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57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1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29.09.23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9/29/23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sv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/>
              <a:t>Работа с </a:t>
            </a:r>
            <a:r>
              <a:rPr lang="en-US" sz="4400" dirty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Листът с данни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, съдържаща се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Колоната</a:t>
            </a:r>
            <a:r>
              <a:rPr lang="bg-BG" dirty="0"/>
              <a:t> представлява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r>
              <a:rPr lang="bg-BG" dirty="0"/>
              <a:t>Когато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колона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листа с данни</a:t>
            </a:r>
            <a:r>
              <a:rPr lang="bg-BG" dirty="0"/>
              <a:t>, вие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таблицата</a:t>
            </a:r>
            <a:r>
              <a:rPr lang="bg-BG" dirty="0"/>
              <a:t>, което е в основата на листа с данни</a:t>
            </a:r>
            <a:endParaRPr lang="en-US" dirty="0"/>
          </a:p>
          <a:p>
            <a:pPr lvl="1"/>
            <a:r>
              <a:rPr lang="bg-BG" dirty="0"/>
              <a:t> Ако </a:t>
            </a:r>
            <a:r>
              <a:rPr lang="bg-BG" b="1" dirty="0">
                <a:solidFill>
                  <a:schemeClr val="bg1"/>
                </a:solidFill>
              </a:rPr>
              <a:t>полето</a:t>
            </a:r>
            <a:r>
              <a:rPr lang="bg-BG" dirty="0"/>
              <a:t> съдържа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, вие също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тази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което </a:t>
            </a:r>
            <a:r>
              <a:rPr lang="ru-RU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/>
              <a:t>Въз основа на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, които </a:t>
            </a:r>
            <a:r>
              <a:rPr lang="bg-BG" sz="3200" b="1" dirty="0">
                <a:solidFill>
                  <a:schemeClr val="bg1"/>
                </a:solidFill>
              </a:rPr>
              <a:t>въведете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/>
              <a:t>Натиснете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533900"/>
            <a:ext cx="2286000" cy="6477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/>
              <a:t>Списък на </a:t>
            </a:r>
            <a:r>
              <a:rPr lang="ru-RU" b="1" dirty="0">
                <a:solidFill>
                  <a:schemeClr val="bg1"/>
                </a:solidFill>
              </a:rPr>
              <a:t>SharePoint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ru-RU" dirty="0"/>
              <a:t>Папка на </a:t>
            </a:r>
            <a:r>
              <a:rPr lang="ru-RU" b="1" dirty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sz="3400" b="1" dirty="0" err="1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10210800" cy="882654"/>
          </a:xfrm>
        </p:spPr>
        <p:txBody>
          <a:bodyPr>
            <a:noAutofit/>
          </a:bodyPr>
          <a:lstStyle/>
          <a:p>
            <a:r>
              <a:rPr lang="bg-BG" sz="3400" dirty="0"/>
              <a:t>Създаване на таблица чрез импоритране на данни</a:t>
            </a:r>
            <a:endParaRPr lang="en-US" sz="34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"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en-US" sz="3200" dirty="0"/>
              <a:t>[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 (1)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FD9D26-706F-85E6-8B61-FC4A4577F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638B-D710-AE99-DA75-4E627C72E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 докуемнта (в случая </a:t>
            </a: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bg-BG" b="1" dirty="0">
                <a:solidFill>
                  <a:schemeClr val="bg1"/>
                </a:solidFill>
              </a:rPr>
              <a:t> файл</a:t>
            </a:r>
            <a:r>
              <a:rPr lang="bg-BG" dirty="0"/>
              <a:t>) и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0E77C-7995-1564-4CDC-7642C8EF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134600" cy="882654"/>
          </a:xfrm>
        </p:spPr>
        <p:txBody>
          <a:bodyPr>
            <a:noAutofit/>
          </a:bodyPr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B23A-79E4-D83E-177F-96480609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25" y="2035750"/>
            <a:ext cx="6301151" cy="447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BEC6C82-1349-05CC-A77D-8F34CE58FD32}"/>
              </a:ext>
            </a:extLst>
          </p:cNvPr>
          <p:cNvSpPr/>
          <p:nvPr/>
        </p:nvSpPr>
        <p:spPr>
          <a:xfrm>
            <a:off x="7543800" y="6172200"/>
            <a:ext cx="685800" cy="33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dirty="0"/>
              <a:t>͏</a:t>
            </a:r>
            <a:r>
              <a:rPr lang="en-US" sz="3000" b="1" dirty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Създаване на таблици</a:t>
            </a:r>
            <a:r>
              <a:rPr lang="en-US" sz="3000" dirty="0"/>
              <a:t> </a:t>
            </a:r>
            <a:r>
              <a:rPr lang="ru-RU" sz="3000" dirty="0"/>
              <a:t>и попълване на данни</a:t>
            </a:r>
            <a:endParaRPr lang="en-US" sz="30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Импортиране на </a:t>
            </a:r>
            <a:r>
              <a:rPr lang="ru-RU" sz="3000" b="1" dirty="0">
                <a:solidFill>
                  <a:schemeClr val="bg1"/>
                </a:solidFill>
              </a:rPr>
              <a:t>външни данни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MS Excel 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SQL Server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/>
              <a:t>Създаване на </a:t>
            </a:r>
            <a:r>
              <a:rPr lang="ru-RU" sz="3000" b="1" dirty="0">
                <a:solidFill>
                  <a:schemeClr val="bg1"/>
                </a:solidFill>
              </a:rPr>
              <a:t>заявки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/>
              <a:t> </a:t>
            </a:r>
            <a:r>
              <a:rPr lang="ru-RU" sz="2800" b="1" dirty="0">
                <a:solidFill>
                  <a:schemeClr val="bg1"/>
                </a:solidFill>
              </a:rPr>
              <a:t>SQL</a:t>
            </a:r>
            <a:r>
              <a:rPr lang="ru-RU" sz="2800" dirty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Визуален</a:t>
            </a:r>
            <a:r>
              <a:rPr lang="ru-RU" sz="2800" dirty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Формуляри (</a:t>
            </a:r>
            <a:r>
              <a:rPr lang="en-US" sz="3000" b="1" dirty="0">
                <a:solidFill>
                  <a:schemeClr val="bg1"/>
                </a:solidFill>
              </a:rPr>
              <a:t>forms</a:t>
            </a:r>
            <a:r>
              <a:rPr lang="en-US" sz="3000" dirty="0"/>
              <a:t>)</a:t>
            </a:r>
            <a:endParaRPr lang="bg-BG" sz="3000" dirty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Отчети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reports</a:t>
            </a:r>
            <a:r>
              <a:rPr lang="en-US" sz="3000" dirty="0"/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E2AD9-4474-C082-0618-E337B58B2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6CEE-4179-9E64-CF2B-33B21694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работния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лист</a:t>
            </a:r>
            <a:r>
              <a:rPr lang="ru-RU" dirty="0"/>
              <a:t> за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62CF8-B620-B944-D706-D81E155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715594" cy="882654"/>
          </a:xfrm>
        </p:spPr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D4AA5-A0F4-3715-E38F-0C0AC12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37" y="2667000"/>
            <a:ext cx="5406526" cy="3921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F6D1C97B-6D8D-A99A-F809-D4E6A5F4B9E0}"/>
              </a:ext>
            </a:extLst>
          </p:cNvPr>
          <p:cNvSpPr/>
          <p:nvPr/>
        </p:nvSpPr>
        <p:spPr>
          <a:xfrm>
            <a:off x="7315200" y="6324599"/>
            <a:ext cx="609600" cy="22132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CDED3-9FBC-E709-1FA0-4734A94BF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5BD7-C548-F17F-F8B5-6B44817E8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Ако първият ред съдържа заглавията на колоните, поставете отметка в квадратчето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First Row Contains Column Headings</a:t>
            </a:r>
            <a:r>
              <a:rPr lang="en-US" dirty="0"/>
              <a:t>'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82CB2-D203-44C3-B5DE-84856C4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2FCE-C689-5AE6-B2C6-A9D7A12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2443272"/>
            <a:ext cx="5754063" cy="4212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04C8694-E405-49AA-E91E-3D92A08E9153}"/>
              </a:ext>
            </a:extLst>
          </p:cNvPr>
          <p:cNvSpPr/>
          <p:nvPr/>
        </p:nvSpPr>
        <p:spPr>
          <a:xfrm>
            <a:off x="5181600" y="3115908"/>
            <a:ext cx="228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50E80E53-734E-D3F4-D7BD-D70809B2E12C}"/>
              </a:ext>
            </a:extLst>
          </p:cNvPr>
          <p:cNvSpPr/>
          <p:nvPr/>
        </p:nvSpPr>
        <p:spPr>
          <a:xfrm>
            <a:off x="9287256" y="6337433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E6BFD-622B-C5AD-E118-9A91A5D36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26FF-66C0-B534-3EEB-810C37667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опциите</a:t>
            </a:r>
            <a:r>
              <a:rPr lang="ru-RU" dirty="0"/>
              <a:t> за всяка колона или просто я оставете по </a:t>
            </a:r>
            <a:r>
              <a:rPr lang="ru-RU" b="1" dirty="0">
                <a:solidFill>
                  <a:schemeClr val="bg1"/>
                </a:solidFill>
              </a:rPr>
              <a:t>подразбиране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4772C-3306-8AE9-92B7-B9662B5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BCEC-D310-A5AC-BAC6-8A45051B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57400"/>
            <a:ext cx="6015488" cy="4373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74515415-0010-893E-F31B-45A9B046EEA8}"/>
              </a:ext>
            </a:extLst>
          </p:cNvPr>
          <p:cNvSpPr/>
          <p:nvPr/>
        </p:nvSpPr>
        <p:spPr>
          <a:xfrm>
            <a:off x="9296400" y="6146100"/>
            <a:ext cx="7620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76D0BC64-B95C-1AD5-5665-540F42420F7D}"/>
              </a:ext>
            </a:extLst>
          </p:cNvPr>
          <p:cNvSpPr/>
          <p:nvPr/>
        </p:nvSpPr>
        <p:spPr>
          <a:xfrm>
            <a:off x="5039058" y="2743200"/>
            <a:ext cx="4028741" cy="762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5AEB6A67-3187-B6C4-28D0-C25D7DEECFED}"/>
              </a:ext>
            </a:extLst>
          </p:cNvPr>
          <p:cNvSpPr/>
          <p:nvPr/>
        </p:nvSpPr>
        <p:spPr>
          <a:xfrm>
            <a:off x="4953000" y="3708777"/>
            <a:ext cx="838200" cy="21586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05B773-6A09-BF1B-72AF-F3C8D5C7E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2C1-D67B-849C-F988-472CDD92D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Приемете по подразбиране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Let Access add primary key</a:t>
            </a:r>
            <a:r>
              <a:rPr lang="en-US" dirty="0"/>
              <a:t>'</a:t>
            </a: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ru-RU" dirty="0"/>
              <a:t>Полето </a:t>
            </a:r>
            <a:r>
              <a:rPr lang="en-US" b="1" dirty="0">
                <a:solidFill>
                  <a:schemeClr val="bg1"/>
                </a:solidFill>
              </a:rPr>
              <a:t>Import to Table </a:t>
            </a:r>
            <a:r>
              <a:rPr lang="ru-RU" dirty="0"/>
              <a:t>по подразбиране е името на работния лист</a:t>
            </a:r>
            <a:endParaRPr lang="en-US" dirty="0"/>
          </a:p>
          <a:p>
            <a:pPr lvl="1"/>
            <a:r>
              <a:rPr lang="ru-RU" dirty="0"/>
              <a:t>Променето го, ако е необходимо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ru-RU" dirty="0"/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/>
          </a:p>
          <a:p>
            <a:r>
              <a:rPr lang="ru-RU" dirty="0"/>
              <a:t>Работният лист се </a:t>
            </a:r>
            <a:r>
              <a:rPr lang="ru-RU" b="1" dirty="0">
                <a:solidFill>
                  <a:schemeClr val="bg1"/>
                </a:solidFill>
              </a:rPr>
              <a:t>импортира</a:t>
            </a:r>
            <a:r>
              <a:rPr lang="ru-RU" dirty="0"/>
              <a:t> в таблица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AC903-A1CB-18D5-35D2-1EDEF87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</a:t>
            </a:r>
            <a:r>
              <a:rPr lang="bg-BG" sz="4000" dirty="0"/>
              <a:t>5</a:t>
            </a:r>
            <a:r>
              <a:rPr lang="en-US" sz="4000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72294-788B-5EFB-CC43-8D6165E4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4" y="4191000"/>
            <a:ext cx="3487613" cy="106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95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sz="3600" dirty="0"/>
              <a:t>Когато се </a:t>
            </a:r>
            <a:r>
              <a:rPr lang="ru-RU" sz="3600" b="1" dirty="0">
                <a:solidFill>
                  <a:schemeClr val="bg1"/>
                </a:solidFill>
              </a:rPr>
              <a:t>свържете</a:t>
            </a:r>
            <a:r>
              <a:rPr lang="ru-RU" sz="3600" dirty="0"/>
              <a:t> с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двупосочна</a:t>
            </a:r>
            <a:r>
              <a:rPr lang="ru-RU" sz="3600" dirty="0"/>
              <a:t> връзка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dirty="0"/>
              <a:t>Синхронизира 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 </a:t>
            </a:r>
            <a:r>
              <a:rPr lang="ru-RU" sz="3400" b="1" dirty="0">
                <a:solidFill>
                  <a:schemeClr val="bg1"/>
                </a:solidFill>
              </a:rPr>
              <a:t>SQL базата данни</a:t>
            </a:r>
          </a:p>
          <a:p>
            <a:pPr>
              <a:buClr>
                <a:schemeClr val="tx1"/>
              </a:buClr>
            </a:pPr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импортирате</a:t>
            </a:r>
            <a:r>
              <a:rPr lang="ru-RU" sz="3600" dirty="0"/>
              <a:t>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еднократно</a:t>
            </a:r>
            <a:r>
              <a:rPr lang="ru-RU" sz="3600" dirty="0"/>
              <a:t> копие на данните </a:t>
            </a:r>
          </a:p>
          <a:p>
            <a:pPr lvl="1">
              <a:buClr>
                <a:schemeClr val="tx1"/>
              </a:buClr>
            </a:pPr>
            <a:r>
              <a:rPr lang="ru-RU" sz="3400" dirty="0"/>
              <a:t>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или </a:t>
            </a:r>
            <a:r>
              <a:rPr lang="ru-RU" sz="3400" b="1" dirty="0">
                <a:solidFill>
                  <a:schemeClr val="bg1"/>
                </a:solidFill>
              </a:rPr>
              <a:t>SQL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базата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данни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не</a:t>
            </a:r>
            <a:r>
              <a:rPr lang="ru-RU" sz="3400" dirty="0"/>
              <a:t> се синхронизират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B684E-518D-58BF-CD75-290242F14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1B10-BE33-1600-5693-5265408A7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6125"/>
            <a:ext cx="11968044" cy="5528766"/>
          </a:xfrm>
        </p:spPr>
        <p:txBody>
          <a:bodyPr>
            <a:normAutofit/>
          </a:bodyPr>
          <a:lstStyle/>
          <a:p>
            <a:r>
              <a:rPr lang="bg-BG" sz="3300" i="0" dirty="0">
                <a:effectLst/>
              </a:rPr>
              <a:t>Изберете</a:t>
            </a:r>
            <a:r>
              <a:rPr lang="en-US" sz="3300" dirty="0"/>
              <a:t> 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External Data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dirty="0"/>
              <a:t> 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&gt; </a:t>
            </a:r>
            <a:r>
              <a:rPr lang="en-US" sz="3300" dirty="0">
                <a:latin typeface="Consolas" panose="020B0609020204030204" pitchFamily="49" charset="0"/>
              </a:rPr>
              <a:t>[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New Data Source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 &gt; 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Database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dirty="0"/>
              <a:t> 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&gt;</a:t>
            </a:r>
            <a:r>
              <a:rPr lang="en-US" sz="3300" dirty="0"/>
              <a:t> 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SQL Server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ru-RU" sz="3300" dirty="0"/>
              <a:t>За да импортирате данни, изберете </a:t>
            </a:r>
            <a:r>
              <a:rPr lang="en-US" sz="3300" b="1" dirty="0">
                <a:solidFill>
                  <a:schemeClr val="bg1"/>
                </a:solidFill>
              </a:rPr>
              <a:t>Import the source data into a new table in the current database </a:t>
            </a:r>
            <a:r>
              <a:rPr lang="bg-BG" sz="3300" dirty="0"/>
              <a:t>и натиснете </a:t>
            </a:r>
            <a:r>
              <a:rPr lang="en-US" sz="3300" dirty="0">
                <a:latin typeface="Consolas" panose="020B0609020204030204" pitchFamily="49" charset="0"/>
              </a:rPr>
              <a:t>[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3300" dirty="0">
                <a:latin typeface="Consolas" panose="020B0609020204030204" pitchFamily="49" charset="0"/>
              </a:rPr>
              <a:t>]</a:t>
            </a:r>
          </a:p>
          <a:p>
            <a:endParaRPr lang="en-US" sz="3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A854E-C342-FAB5-B242-6D5C5F07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1D71C-54C8-21F0-1282-D366705A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505200"/>
            <a:ext cx="4572000" cy="32028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72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632370-5F4D-1558-426A-0EB12E308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0565-845F-C59C-79FA-A383A033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29598" cy="5528766"/>
          </a:xfrm>
        </p:spPr>
        <p:txBody>
          <a:bodyPr/>
          <a:lstStyle/>
          <a:p>
            <a:r>
              <a:rPr lang="ru-RU" dirty="0"/>
              <a:t>За да създадете нов </a:t>
            </a:r>
            <a:r>
              <a:rPr lang="ru-RU" b="1" dirty="0">
                <a:solidFill>
                  <a:schemeClr val="bg1"/>
                </a:solidFill>
              </a:rPr>
              <a:t>DSN</a:t>
            </a:r>
            <a:r>
              <a:rPr lang="ru-RU" dirty="0"/>
              <a:t> файл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Изберете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ru-RU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ODBC Driver 13 for SQL Server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 след това изберете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F2F59-B57A-6709-1719-DC6C180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FED87-F9A9-EB7F-A266-B04203CC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71600"/>
            <a:ext cx="4182059" cy="36866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5F463-DB63-C28F-6D63-DFEEC525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3886200" cy="28934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544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81CE70-6D95-F517-9869-844D3A6BD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A007-70FD-A827-8A89-2E43D5951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Въведете </a:t>
            </a:r>
            <a:r>
              <a:rPr lang="ru-RU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DSN файла </a:t>
            </a:r>
            <a:r>
              <a:rPr lang="ru-RU" dirty="0"/>
              <a:t>или щракнете върху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Browse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създадете файла 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прегледате </a:t>
            </a:r>
            <a:r>
              <a:rPr lang="ru-RU" b="1" dirty="0">
                <a:solidFill>
                  <a:schemeClr val="bg1"/>
                </a:solidFill>
              </a:rPr>
              <a:t>обобщената информация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C851-86A6-E2F8-D8DF-500C8E4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D858D-8C1D-2459-5245-DDD88C62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28" y="3623001"/>
            <a:ext cx="4112145" cy="30683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0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14927-999E-20E5-AA6B-D25F6EC62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32D6-4693-9EB7-E3BB-B6BF45B2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192000" cy="55287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3600" dirty="0"/>
              <a:t>В съветника </a:t>
            </a:r>
            <a:r>
              <a:rPr lang="en-US" sz="3600" b="1" dirty="0">
                <a:solidFill>
                  <a:schemeClr val="bg1"/>
                </a:solidFill>
              </a:rPr>
              <a:t>Create a New Data Source to SQL Server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направете следното:</a:t>
            </a:r>
            <a:endParaRPr lang="en-US" sz="36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 първа страница въведете информация за идентификация:</a:t>
            </a:r>
            <a:endParaRPr lang="en-US" sz="34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Description</a:t>
            </a:r>
            <a:r>
              <a:rPr lang="ru-RU" sz="3200" dirty="0"/>
              <a:t> по желание въведете </a:t>
            </a:r>
            <a:r>
              <a:rPr lang="ru-RU" sz="3200" b="1" dirty="0">
                <a:solidFill>
                  <a:schemeClr val="bg1"/>
                </a:solidFill>
              </a:rPr>
              <a:t>документална</a:t>
            </a:r>
            <a:r>
              <a:rPr lang="ru-RU" sz="3200" dirty="0"/>
              <a:t> информация за DSN файла</a:t>
            </a:r>
            <a:endParaRPr lang="en-US" sz="32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ru-RU" sz="3200" dirty="0"/>
              <a:t> въведете името на SQL сървъра. </a:t>
            </a:r>
            <a:r>
              <a:rPr lang="ru-RU" sz="3200" b="1" dirty="0">
                <a:solidFill>
                  <a:schemeClr val="bg1"/>
                </a:solidFill>
              </a:rPr>
              <a:t>Не</a:t>
            </a:r>
            <a:r>
              <a:rPr lang="ru-RU" sz="3200" dirty="0"/>
              <a:t> натискайте върху </a:t>
            </a:r>
            <a:r>
              <a:rPr lang="ru-RU" sz="3200" b="1" dirty="0">
                <a:solidFill>
                  <a:schemeClr val="bg1"/>
                </a:solidFill>
              </a:rPr>
              <a:t>стрелката надолу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5C923-52C0-3FBB-BE1F-039945E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(5)</a:t>
            </a:r>
          </a:p>
        </p:txBody>
      </p:sp>
    </p:spTree>
    <p:extLst>
      <p:ext uri="{BB962C8B-B14F-4D97-AF65-F5344CB8AC3E}">
        <p14:creationId xmlns:p14="http://schemas.microsoft.com/office/powerpoint/2010/main" val="23673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DD793-35B7-7666-B30F-5775BFB79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7487-2414-F935-CF1D-5C9205BFE1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На втора</a:t>
            </a:r>
            <a:r>
              <a:rPr lang="bg-BG" dirty="0"/>
              <a:t>та</a:t>
            </a:r>
            <a:r>
              <a:rPr lang="ru-RU" dirty="0"/>
              <a:t> страница изберете: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With Integrated Windows authentication</a:t>
            </a:r>
            <a:r>
              <a:rPr lang="bg-BG" dirty="0"/>
              <a:t>.</a:t>
            </a:r>
            <a:r>
              <a:rPr lang="ru-RU" dirty="0"/>
              <a:t> Свържете се чрез потребителски акаунт в </a:t>
            </a:r>
            <a:r>
              <a:rPr lang="ru-RU" b="1" dirty="0">
                <a:solidFill>
                  <a:schemeClr val="bg1"/>
                </a:solidFill>
              </a:rPr>
              <a:t>Windows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По избор въведете </a:t>
            </a:r>
            <a:r>
              <a:rPr lang="en-US" b="1" dirty="0">
                <a:solidFill>
                  <a:schemeClr val="bg1"/>
                </a:solidFill>
              </a:rPr>
              <a:t>Service Principle name</a:t>
            </a:r>
            <a:r>
              <a:rPr lang="ru-RU" dirty="0"/>
              <a:t> (SPN)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94955-8418-FFCA-6DDE-775AB4D1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FF62-350B-F50C-CBA9-3B2A93EB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07" y="3544886"/>
            <a:ext cx="3924587" cy="31647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295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MS Access</a:t>
            </a:r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18C70-199D-03EE-CA4F-1F009841D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0C61-39A8-7634-3BF0-D26EDC389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15BAFC-4914-B5B7-A35F-93F72D92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B2972-968C-F528-49CF-F67BF579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2467"/>
            <a:ext cx="5372850" cy="43535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41FE4-8876-8679-486B-14412DBB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32" y="1742467"/>
            <a:ext cx="5315692" cy="43249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28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BC6D5-6416-80AC-ABDD-57975531C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3F4D6-E31E-D7CF-AF02-E161B683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r>
              <a:rPr lang="ru-RU" dirty="0"/>
              <a:t> за </a:t>
            </a:r>
            <a:r>
              <a:rPr lang="ru-RU" dirty="0" err="1"/>
              <a:t>импортиране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под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ru-RU" dirty="0"/>
              <a:t> изберете </a:t>
            </a:r>
            <a:r>
              <a:rPr lang="ru-RU" b="1" dirty="0">
                <a:solidFill>
                  <a:schemeClr val="bg1"/>
                </a:solidFill>
              </a:rPr>
              <a:t>всяка таблица</a:t>
            </a:r>
            <a:r>
              <a:rPr lang="ru-RU" dirty="0"/>
              <a:t>, които искате да импортирате</a:t>
            </a:r>
            <a:endParaRPr lang="en-US" dirty="0"/>
          </a:p>
          <a:p>
            <a:pPr lvl="2"/>
            <a:r>
              <a:rPr lang="bg-BG" dirty="0"/>
              <a:t>Н</a:t>
            </a:r>
            <a:r>
              <a:rPr lang="ru-RU" dirty="0"/>
              <a:t>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EB894-C240-74F0-0174-DACA705F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pic>
        <p:nvPicPr>
          <p:cNvPr id="1026" name="Picture 2" descr="List of tables to link or import">
            <a:extLst>
              <a:ext uri="{FF2B5EF4-FFF2-40B4-BE49-F238E27FC236}">
                <a16:creationId xmlns:a16="http://schemas.microsoft.com/office/drawing/2014/main" id="{EC0B1CA3-3F70-AE90-C17E-F462685D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6200"/>
            <a:ext cx="436626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53D7A-A030-9F02-FD72-B0B1EEA7711D}"/>
              </a:ext>
            </a:extLst>
          </p:cNvPr>
          <p:cNvSpPr txBox="1"/>
          <p:nvPr/>
        </p:nvSpPr>
        <p:spPr>
          <a:xfrm>
            <a:off x="609600" y="3886200"/>
            <a:ext cx="5791200" cy="14063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TODO: change screenshot so that [OK] button is visible</a:t>
            </a:r>
            <a:endParaRPr lang="bg-BG" sz="3600" b="1" dirty="0"/>
          </a:p>
        </p:txBody>
      </p:sp>
    </p:spTree>
    <p:extLst>
      <p:ext uri="{BB962C8B-B14F-4D97-AF65-F5344CB8AC3E}">
        <p14:creationId xmlns:p14="http://schemas.microsoft.com/office/powerpoint/2010/main" val="66784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8DA596-A3EF-3093-44A7-7FA576A4B9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Създаване на заявки</a:t>
            </a:r>
            <a:endParaRPr lang="en-US" dirty="0"/>
          </a:p>
        </p:txBody>
      </p:sp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136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</a:t>
            </a:r>
            <a:r>
              <a:rPr lang="en-US" dirty="0"/>
              <a:t>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bg-BG" dirty="0"/>
              <a:t>Изберете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bg-BG" dirty="0"/>
              <a:t>и натиснете</a:t>
            </a:r>
            <a:r>
              <a:rPr lang="en-US" dirty="0"/>
              <a:t>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  <a:endParaRPr lang="bg-BG" dirty="0"/>
          </a:p>
          <a:p>
            <a:r>
              <a:rPr lang="ru-RU" dirty="0"/>
              <a:t>Изберете таблицата, която съдържа полето</a:t>
            </a:r>
          </a:p>
          <a:p>
            <a:pPr lvl="1"/>
            <a:r>
              <a:rPr lang="ru-RU" dirty="0"/>
              <a:t>Добавете наличните полета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dirty="0"/>
              <a:t>)</a:t>
            </a:r>
            <a:r>
              <a:rPr lang="ru-RU" dirty="0"/>
              <a:t>, които искате към избрани полета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ru-RU" dirty="0"/>
              <a:t>Изберете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dirty="0">
                <a:latin typeface="Consolas" pitchFamily="49" charset="0"/>
              </a:rPr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44196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pic>
        <p:nvPicPr>
          <p:cNvPr id="5" name="Picture 2" descr="In the Simple Query Wizard dialog box, select the fields you want to u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1752600"/>
            <a:ext cx="5410200" cy="40848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81800" y="2438400"/>
            <a:ext cx="2895600" cy="762000"/>
          </a:xfrm>
          <a:prstGeom prst="wedgeRoundRectCallout">
            <a:avLst>
              <a:gd name="adj1" fmla="val -61058"/>
              <a:gd name="adj2" fmla="val 716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19200" y="4038600"/>
            <a:ext cx="1828800" cy="685800"/>
          </a:xfrm>
          <a:prstGeom prst="wedgeRoundRectCallout">
            <a:avLst>
              <a:gd name="adj1" fmla="val 74190"/>
              <a:gd name="adj2" fmla="val -4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8200" y="4419600"/>
            <a:ext cx="3505200" cy="990600"/>
          </a:xfrm>
          <a:prstGeom prst="wedgeRoundRectCallout">
            <a:avLst>
              <a:gd name="adj1" fmla="val -65776"/>
              <a:gd name="adj2" fmla="val -49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Входни данни при изпълнение на заявка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1028" name="Picture 4" descr="Magnifying glass clipart design illustration 9399532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2438401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Част от информацията, която </a:t>
            </a:r>
            <a:r>
              <a:rPr lang="ru-RU" b="1" dirty="0">
                <a:solidFill>
                  <a:schemeClr val="bg1"/>
                </a:solidFill>
              </a:rPr>
              <a:t>предоставяме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заявка</a:t>
            </a:r>
            <a:r>
              <a:rPr lang="ru-RU" dirty="0"/>
              <a:t>, докато я </a:t>
            </a:r>
            <a:r>
              <a:rPr lang="ru-RU" b="1" dirty="0">
                <a:solidFill>
                  <a:schemeClr val="bg1"/>
                </a:solidFill>
              </a:rPr>
              <a:t>изпълняваме</a:t>
            </a:r>
          </a:p>
          <a:p>
            <a:pPr lvl="1"/>
            <a:r>
              <a:rPr lang="ru-RU" dirty="0"/>
              <a:t>Могат да се използват </a:t>
            </a:r>
            <a:r>
              <a:rPr lang="ru-RU" b="1" dirty="0">
                <a:solidFill>
                  <a:schemeClr val="bg1"/>
                </a:solidFill>
              </a:rPr>
              <a:t>сами</a:t>
            </a:r>
            <a:r>
              <a:rPr lang="ru-RU" dirty="0"/>
              <a:t> или като част от </a:t>
            </a:r>
            <a:r>
              <a:rPr lang="ru-RU" b="1" dirty="0">
                <a:solidFill>
                  <a:schemeClr val="bg1"/>
                </a:solidFill>
              </a:rPr>
              <a:t>по-голям израз</a:t>
            </a:r>
            <a:r>
              <a:rPr lang="ru-RU" dirty="0"/>
              <a:t> за формиране на </a:t>
            </a:r>
            <a:r>
              <a:rPr lang="ru-RU" b="1" dirty="0">
                <a:solidFill>
                  <a:schemeClr val="bg1"/>
                </a:solidFill>
              </a:rPr>
              <a:t>критерий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заявката</a:t>
            </a:r>
          </a:p>
          <a:p>
            <a:r>
              <a:rPr lang="ru-RU" dirty="0"/>
              <a:t>Можете да добавяте </a:t>
            </a:r>
            <a:r>
              <a:rPr lang="ru-RU" b="1" dirty="0">
                <a:solidFill>
                  <a:schemeClr val="bg1"/>
                </a:solidFill>
              </a:rPr>
              <a:t>параметри</a:t>
            </a:r>
            <a:r>
              <a:rPr lang="ru-RU" dirty="0"/>
              <a:t> към всеки от следните </a:t>
            </a:r>
            <a:r>
              <a:rPr lang="ru-RU" b="1" dirty="0">
                <a:solidFill>
                  <a:schemeClr val="bg1"/>
                </a:solidFill>
              </a:rPr>
              <a:t>типове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Crosstab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Append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Make-table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Update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581400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 да накараме </a:t>
            </a:r>
            <a:r>
              <a:rPr lang="ru-RU" b="1" dirty="0">
                <a:solidFill>
                  <a:schemeClr val="bg1"/>
                </a:solidFill>
              </a:rPr>
              <a:t>заявка </a:t>
            </a:r>
            <a:r>
              <a:rPr lang="ru-RU" dirty="0"/>
              <a:t>да изисква </a:t>
            </a:r>
            <a:r>
              <a:rPr lang="ru-RU" b="1" dirty="0">
                <a:solidFill>
                  <a:schemeClr val="bg1"/>
                </a:solidFill>
              </a:rPr>
              <a:t>критерии</a:t>
            </a:r>
            <a:r>
              <a:rPr lang="ru-RU" dirty="0"/>
              <a:t>, когато я изпълняваме</a:t>
            </a:r>
            <a:r>
              <a:rPr lang="en-US" dirty="0"/>
              <a:t>,</a:t>
            </a:r>
            <a:r>
              <a:rPr lang="ru-RU" dirty="0"/>
              <a:t>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/>
              <a:t>Така можем да използваме </a:t>
            </a:r>
            <a:r>
              <a:rPr lang="ru-RU" b="1" dirty="0">
                <a:solidFill>
                  <a:schemeClr val="bg1"/>
                </a:solidFill>
              </a:rPr>
              <a:t>една и съща </a:t>
            </a:r>
            <a:r>
              <a:rPr lang="ru-RU" dirty="0"/>
              <a:t>заявка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endParaRPr lang="ru-RU" dirty="0"/>
          </a:p>
          <a:p>
            <a:pPr lvl="1"/>
            <a:r>
              <a:rPr lang="ru-RU" dirty="0"/>
              <a:t>Не се налага </a:t>
            </a:r>
            <a:r>
              <a:rPr lang="ru-RU" b="1" dirty="0">
                <a:solidFill>
                  <a:schemeClr val="bg1"/>
                </a:solidFill>
              </a:rPr>
              <a:t>постоянно</a:t>
            </a:r>
            <a:r>
              <a:rPr lang="ru-RU" dirty="0"/>
              <a:t> да я отваряме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изглед, за да редактираме </a:t>
            </a:r>
            <a:r>
              <a:rPr lang="ru-RU" b="1" dirty="0">
                <a:solidFill>
                  <a:schemeClr val="bg1"/>
                </a:solidFill>
              </a:rPr>
              <a:t>критериите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69636" name="Picture 4" descr="Data query Vector Icons free download in SVG, PNG Form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44196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sz="3200" dirty="0"/>
              <a:t>Създайте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3200" dirty="0"/>
              <a:t> </a:t>
            </a:r>
            <a:r>
              <a:rPr lang="ru-RU" sz="3200" dirty="0"/>
              <a:t>заявка и след това </a:t>
            </a:r>
            <a:r>
              <a:rPr lang="bg-BG" sz="3200" dirty="0"/>
              <a:t>я </a:t>
            </a:r>
            <a:r>
              <a:rPr lang="ru-RU" sz="3200" dirty="0"/>
              <a:t>отворете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sz="3200" dirty="0"/>
              <a:t> </a:t>
            </a:r>
            <a:r>
              <a:rPr lang="ru-RU" sz="3200" dirty="0"/>
              <a:t>изглед</a:t>
            </a:r>
          </a:p>
          <a:p>
            <a:r>
              <a:rPr lang="ru-RU" sz="3200" dirty="0"/>
              <a:t>В реда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Criteria</a:t>
            </a:r>
            <a:r>
              <a:rPr lang="en-US" sz="3200" dirty="0"/>
              <a:t> </a:t>
            </a:r>
            <a:r>
              <a:rPr lang="ru-RU" sz="3200" dirty="0"/>
              <a:t>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r>
              <a:rPr lang="ru-RU" sz="3200" dirty="0"/>
              <a:t>, към което искате да </a:t>
            </a:r>
            <a:r>
              <a:rPr lang="ru-RU" sz="3200" b="1" dirty="0">
                <a:solidFill>
                  <a:schemeClr val="bg1"/>
                </a:solidFill>
              </a:rPr>
              <a:t>приложите</a:t>
            </a:r>
            <a:r>
              <a:rPr lang="ru-RU" sz="3200" dirty="0"/>
              <a:t> параметър, въведете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параметъра</a:t>
            </a:r>
            <a:endParaRPr lang="ru-RU" sz="3200" dirty="0"/>
          </a:p>
          <a:p>
            <a:pPr lvl="1"/>
            <a:r>
              <a:rPr lang="ru-RU" sz="3000" dirty="0"/>
              <a:t>Напр. </a:t>
            </a:r>
            <a:r>
              <a:rPr lang="ru-RU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0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000" dirty="0">
                <a:latin typeface="Consolas" pitchFamily="49" charset="0"/>
              </a:rPr>
              <a:t>]</a:t>
            </a:r>
            <a:endParaRPr lang="en-US" sz="3000" dirty="0">
              <a:latin typeface="Consolas" pitchFamily="49" charset="0"/>
            </a:endParaRP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endParaRPr lang="ru-RU" dirty="0">
              <a:latin typeface="Consolas" pitchFamily="49" charset="0"/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ru-RU" sz="3000" dirty="0"/>
              <a:t>Изпълнете за всяко поле, към което искате да добавите </a:t>
            </a:r>
            <a:r>
              <a:rPr lang="ru-RU" sz="3000" b="1" dirty="0">
                <a:solidFill>
                  <a:schemeClr val="bg1"/>
                </a:solidFill>
              </a:rPr>
              <a:t>параметри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(1)</a:t>
            </a:r>
          </a:p>
        </p:txBody>
      </p:sp>
      <p:pic>
        <p:nvPicPr>
          <p:cNvPr id="72706" name="Picture 2" descr="A simple parameter quer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514600"/>
            <a:ext cx="3448050" cy="3267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Когато </a:t>
            </a:r>
            <a:r>
              <a:rPr lang="ru-RU" b="1" dirty="0">
                <a:solidFill>
                  <a:schemeClr val="bg1"/>
                </a:solidFill>
              </a:rPr>
              <a:t>стартирате</a:t>
            </a:r>
            <a:r>
              <a:rPr lang="ru-RU" dirty="0"/>
              <a:t> заявката, подканата се появява без квадратни скоби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Попълнете </a:t>
            </a:r>
            <a:r>
              <a:rPr lang="ru-RU" b="1" dirty="0">
                <a:solidFill>
                  <a:schemeClr val="bg1"/>
                </a:solidFill>
              </a:rPr>
              <a:t>стойността</a:t>
            </a:r>
            <a:r>
              <a:rPr lang="ru-RU" dirty="0"/>
              <a:t>, която </a:t>
            </a:r>
            <a:r>
              <a:rPr lang="ru-RU" b="1" dirty="0">
                <a:solidFill>
                  <a:schemeClr val="bg1"/>
                </a:solidFill>
              </a:rPr>
              <a:t>търсите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73730" name="Picture 2" descr="Parameter prompt with the text &quot;Enter the start date: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2667000"/>
            <a:ext cx="3429000" cy="19250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3018" y="3124200"/>
            <a:ext cx="3685965" cy="3581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15800" cy="5528766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/>
              <a:t>Можем да настроим </a:t>
            </a:r>
            <a:r>
              <a:rPr lang="ru-RU" sz="3600" b="1" dirty="0">
                <a:solidFill>
                  <a:schemeClr val="bg1"/>
                </a:solidFill>
              </a:rPr>
              <a:t>параметъра</a:t>
            </a:r>
            <a:r>
              <a:rPr lang="ru-RU" sz="3600" dirty="0"/>
              <a:t> да приема само </a:t>
            </a:r>
            <a:r>
              <a:rPr lang="ru-RU" sz="3600" b="1" dirty="0">
                <a:solidFill>
                  <a:schemeClr val="bg1"/>
                </a:solidFill>
              </a:rPr>
              <a:t>определен тип данни</a:t>
            </a:r>
          </a:p>
          <a:p>
            <a:r>
              <a:rPr lang="ru-RU" sz="3600" dirty="0"/>
              <a:t>Особено </a:t>
            </a:r>
            <a:r>
              <a:rPr lang="ru-RU" sz="3600" b="1" dirty="0">
                <a:solidFill>
                  <a:schemeClr val="bg1"/>
                </a:solidFill>
              </a:rPr>
              <a:t>важно</a:t>
            </a:r>
            <a:r>
              <a:rPr lang="ru-RU" sz="3600" dirty="0"/>
              <a:t> е да посочите типа данни за </a:t>
            </a:r>
            <a:r>
              <a:rPr lang="ru-RU" sz="3600" b="1" dirty="0">
                <a:solidFill>
                  <a:schemeClr val="bg1"/>
                </a:solidFill>
              </a:rPr>
              <a:t>числа</a:t>
            </a:r>
            <a:r>
              <a:rPr lang="ru-RU" sz="3600" dirty="0"/>
              <a:t>, </a:t>
            </a:r>
            <a:r>
              <a:rPr lang="ru-RU" sz="3600" b="1" dirty="0">
                <a:solidFill>
                  <a:schemeClr val="bg1"/>
                </a:solidFill>
              </a:rPr>
              <a:t>валута</a:t>
            </a:r>
            <a:r>
              <a:rPr lang="ru-RU" sz="3600" dirty="0"/>
              <a:t> или данни за </a:t>
            </a:r>
            <a:r>
              <a:rPr lang="ru-RU" sz="3600" b="1" dirty="0">
                <a:solidFill>
                  <a:schemeClr val="bg1"/>
                </a:solidFill>
              </a:rPr>
              <a:t>дата</a:t>
            </a:r>
            <a:r>
              <a:rPr lang="ru-RU" sz="3600" dirty="0"/>
              <a:t> / </a:t>
            </a:r>
            <a:r>
              <a:rPr lang="ru-RU" sz="3600" b="1" dirty="0">
                <a:solidFill>
                  <a:schemeClr val="bg1"/>
                </a:solidFill>
              </a:rPr>
              <a:t>час</a:t>
            </a:r>
            <a:r>
              <a:rPr lang="ru-RU" sz="3600" dirty="0"/>
              <a:t>, 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Потребителите</a:t>
            </a:r>
            <a:r>
              <a:rPr lang="ru-RU" sz="3400" dirty="0"/>
              <a:t> ще получат </a:t>
            </a:r>
            <a:r>
              <a:rPr lang="ru-RU" sz="3400" b="1" dirty="0">
                <a:solidFill>
                  <a:schemeClr val="bg1"/>
                </a:solidFill>
              </a:rPr>
              <a:t>по-полезно 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r>
              <a:rPr lang="ru-RU" sz="3400" dirty="0"/>
              <a:t>, ако </a:t>
            </a:r>
            <a:r>
              <a:rPr lang="ru-RU" sz="3400" b="1" dirty="0">
                <a:solidFill>
                  <a:schemeClr val="bg1"/>
                </a:solidFill>
              </a:rPr>
              <a:t>въведат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грешен</a:t>
            </a:r>
            <a:r>
              <a:rPr lang="ru-RU" sz="3400" dirty="0"/>
              <a:t> тип данни</a:t>
            </a:r>
          </a:p>
          <a:p>
            <a:pPr lvl="2"/>
            <a:r>
              <a:rPr lang="ru-RU" sz="3100" dirty="0"/>
              <a:t>Напр. въвеждане на </a:t>
            </a:r>
            <a:r>
              <a:rPr lang="ru-RU" sz="3100" b="1" dirty="0">
                <a:solidFill>
                  <a:schemeClr val="bg1"/>
                </a:solidFill>
              </a:rPr>
              <a:t>текст</a:t>
            </a:r>
            <a:r>
              <a:rPr lang="ru-RU" sz="3100" dirty="0"/>
              <a:t>, когато се очаква </a:t>
            </a:r>
            <a:r>
              <a:rPr lang="ru-RU" sz="3100" b="1" dirty="0">
                <a:solidFill>
                  <a:schemeClr val="bg1"/>
                </a:solidFill>
              </a:rPr>
              <a:t>валутна стойност</a:t>
            </a:r>
          </a:p>
          <a:p>
            <a:r>
              <a:rPr lang="ru-RU" sz="3600" dirty="0"/>
              <a:t>Ако </a:t>
            </a:r>
            <a:r>
              <a:rPr lang="ru-RU" sz="3600" b="1" dirty="0">
                <a:solidFill>
                  <a:schemeClr val="bg1"/>
                </a:solidFill>
              </a:rPr>
              <a:t>параметър</a:t>
            </a:r>
            <a:r>
              <a:rPr lang="ru-RU" sz="3600" dirty="0"/>
              <a:t> е </a:t>
            </a:r>
            <a:r>
              <a:rPr lang="ru-RU" sz="3600" b="1" dirty="0">
                <a:solidFill>
                  <a:schemeClr val="bg1"/>
                </a:solidFill>
              </a:rPr>
              <a:t>конфигуриран</a:t>
            </a:r>
            <a:r>
              <a:rPr lang="ru-RU" sz="3600" dirty="0"/>
              <a:t> да приема </a:t>
            </a:r>
            <a:r>
              <a:rPr lang="ru-RU" sz="3600" b="1" dirty="0">
                <a:solidFill>
                  <a:schemeClr val="bg1"/>
                </a:solidFill>
              </a:rPr>
              <a:t>текстови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  <a:r>
              <a:rPr lang="ru-RU" sz="3600" dirty="0"/>
              <a:t>, всеки вход се </a:t>
            </a:r>
            <a:r>
              <a:rPr lang="ru-RU" sz="3600" b="1" dirty="0">
                <a:solidFill>
                  <a:schemeClr val="bg1"/>
                </a:solidFill>
              </a:rPr>
              <a:t>интерпретира</a:t>
            </a:r>
            <a:r>
              <a:rPr lang="ru-RU" sz="3600" dirty="0"/>
              <a:t> като </a:t>
            </a:r>
            <a:r>
              <a:rPr lang="ru-RU" sz="36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ru-RU" sz="3400" dirty="0"/>
              <a:t>Не се показва </a:t>
            </a:r>
            <a:r>
              <a:rPr lang="ru-RU" sz="3400" b="1" dirty="0">
                <a:solidFill>
                  <a:schemeClr val="bg1"/>
                </a:solidFill>
              </a:rPr>
              <a:t>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отворена заявка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</a:t>
            </a:r>
            <a:r>
              <a:rPr lang="bg-BG" dirty="0"/>
              <a:t>д</a:t>
            </a:r>
            <a:r>
              <a:rPr lang="ru-RU" dirty="0"/>
              <a:t>,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ru-RU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Show/Hide</a:t>
            </a:r>
            <a:r>
              <a:rPr lang="ru-RU" dirty="0"/>
              <a:t> 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Parameters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ru-RU" dirty="0"/>
              <a:t>В полето </a:t>
            </a:r>
            <a:r>
              <a:rPr lang="en-US" b="1" dirty="0">
                <a:solidFill>
                  <a:schemeClr val="bg1"/>
                </a:solidFill>
              </a:rPr>
              <a:t>Query Parameters</a:t>
            </a:r>
            <a:r>
              <a:rPr lang="en-US" b="1" dirty="0"/>
              <a:t> </a:t>
            </a:r>
            <a:r>
              <a:rPr lang="ru-RU" dirty="0"/>
              <a:t>на заявката, в колоната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ru-RU" dirty="0"/>
              <a:t>, въведете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r>
              <a:rPr lang="ru-RU" dirty="0"/>
              <a:t>, за който искате да посочите тип данни</a:t>
            </a:r>
            <a:endParaRPr lang="en-US" dirty="0"/>
          </a:p>
          <a:p>
            <a:r>
              <a:rPr lang="ru-RU" dirty="0"/>
              <a:t>Уверете се, че всеки параметър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, която сте използвали в реда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</a:p>
          <a:p>
            <a:r>
              <a:rPr lang="ru-RU" dirty="0"/>
              <a:t>В колоната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типа данни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Специфициране на типове данни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D9228-4AB9-E81D-DEC5-BA8AB1E21727}"/>
              </a:ext>
            </a:extLst>
          </p:cNvPr>
          <p:cNvSpPr txBox="1"/>
          <p:nvPr/>
        </p:nvSpPr>
        <p:spPr>
          <a:xfrm>
            <a:off x="838200" y="3352800"/>
            <a:ext cx="10318686" cy="118298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dirty="0"/>
              <a:t>TODO: add example screenshot</a:t>
            </a:r>
            <a:endParaRPr lang="bg-BG" sz="6000" b="1" dirty="0"/>
          </a:p>
        </p:txBody>
      </p:sp>
    </p:spTree>
    <p:extLst>
      <p:ext uri="{BB962C8B-B14F-4D97-AF65-F5344CB8AC3E}">
        <p14:creationId xmlns:p14="http://schemas.microsoft.com/office/powerpoint/2010/main" val="231241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</a:t>
            </a:r>
            <a:r>
              <a:rPr lang="bg-BG"/>
              <a:t>на формуляри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Формулярите в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r>
              <a:rPr lang="ru-RU" dirty="0"/>
              <a:t> са като </a:t>
            </a:r>
            <a:r>
              <a:rPr lang="ru-RU" b="1" dirty="0">
                <a:solidFill>
                  <a:schemeClr val="bg1"/>
                </a:solidFill>
              </a:rPr>
              <a:t>витрини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магазини</a:t>
            </a:r>
            <a:r>
              <a:rPr lang="ru-RU" dirty="0"/>
              <a:t>, които улесняват </a:t>
            </a:r>
            <a:r>
              <a:rPr lang="ru-RU" b="1" dirty="0">
                <a:solidFill>
                  <a:schemeClr val="bg1"/>
                </a:solidFill>
              </a:rPr>
              <a:t>прегледа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получаването</a:t>
            </a:r>
            <a:r>
              <a:rPr lang="ru-RU" dirty="0"/>
              <a:t> на елементите, които искаме</a:t>
            </a:r>
            <a:endParaRPr lang="en-US" dirty="0"/>
          </a:p>
          <a:p>
            <a:r>
              <a:rPr lang="ru-RU" dirty="0"/>
              <a:t> Формулярите са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, чрез които </a:t>
            </a:r>
            <a:r>
              <a:rPr lang="ru-RU" b="1" dirty="0">
                <a:solidFill>
                  <a:schemeClr val="bg1"/>
                </a:solidFill>
              </a:rPr>
              <a:t>вие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други потребители</a:t>
            </a:r>
            <a:r>
              <a:rPr lang="ru-RU" dirty="0"/>
              <a:t> можете</a:t>
            </a:r>
            <a:r>
              <a:rPr lang="en-US" dirty="0"/>
              <a:t> </a:t>
            </a:r>
            <a:r>
              <a:rPr lang="bg-BG" dirty="0"/>
              <a:t>да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Добавяте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Редактирате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Показвате</a:t>
            </a:r>
            <a:r>
              <a:rPr lang="ru-RU" dirty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(1)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Дизайнът</a:t>
            </a:r>
            <a:r>
              <a:rPr lang="ru-RU" dirty="0"/>
              <a:t> на формуляра е </a:t>
            </a:r>
            <a:r>
              <a:rPr lang="ru-RU" b="1" dirty="0">
                <a:solidFill>
                  <a:schemeClr val="bg1"/>
                </a:solidFill>
              </a:rPr>
              <a:t>важен</a:t>
            </a:r>
            <a:r>
              <a:rPr lang="ru-RU" dirty="0"/>
              <a:t> аспект</a:t>
            </a:r>
          </a:p>
          <a:p>
            <a:pPr lvl="1"/>
            <a:r>
              <a:rPr lang="ru-RU" dirty="0"/>
              <a:t>Може да се използва от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/>
              <a:t> потребители</a:t>
            </a:r>
          </a:p>
          <a:p>
            <a:r>
              <a:rPr lang="bg-BG" dirty="0"/>
              <a:t>Добре </a:t>
            </a:r>
            <a:r>
              <a:rPr lang="ru-RU" dirty="0"/>
              <a:t>проектираните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 са от съществено значение за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точността</a:t>
            </a:r>
            <a:r>
              <a:rPr lang="ru-RU" dirty="0"/>
              <a:t> на въвеждане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(2)</a:t>
            </a:r>
            <a:endParaRPr lang="en-US" dirty="0"/>
          </a:p>
        </p:txBody>
      </p:sp>
      <p:pic>
        <p:nvPicPr>
          <p:cNvPr id="8194" name="Picture 2" descr="900+ Free User &amp; Avatar Images -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формуляр от таблица (1)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572000"/>
            <a:ext cx="10961783" cy="1848375"/>
          </a:xfrm>
        </p:spPr>
        <p:txBody>
          <a:bodyPr/>
          <a:lstStyle/>
          <a:p>
            <a:r>
              <a:rPr lang="bg-BG" dirty="0"/>
              <a:t>Създаване на таблици и </a:t>
            </a:r>
            <a:br>
              <a:rPr lang="bg-BG" dirty="0"/>
            </a:br>
            <a:r>
              <a:rPr lang="bg-BG" dirty="0"/>
              <a:t>попълване на данни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с </a:t>
            </a:r>
            <a:r>
              <a:rPr lang="ru-RU" b="1" dirty="0">
                <a:solidFill>
                  <a:schemeClr val="bg1"/>
                </a:solidFill>
              </a:rPr>
              <a:t>телефонни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номера</a:t>
            </a:r>
            <a:r>
              <a:rPr lang="ru-RU" dirty="0"/>
              <a:t> за всички </a:t>
            </a:r>
            <a:r>
              <a:rPr lang="ru-RU" b="1" dirty="0">
                <a:solidFill>
                  <a:schemeClr val="bg1"/>
                </a:solidFill>
              </a:rPr>
              <a:t>контакти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време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1F56B-56FB-80BC-09E8-4053132E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331" y="4458903"/>
            <a:ext cx="5611338" cy="22659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b="1" dirty="0"/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dirty="0"/>
              <a:t>В полето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/>
              <a:t> </a:t>
            </a:r>
            <a:r>
              <a:rPr lang="ru-RU" dirty="0"/>
              <a:t>въведете име на файл за новата база данни</a:t>
            </a:r>
            <a:endParaRPr lang="en-US" dirty="0"/>
          </a:p>
          <a:p>
            <a:r>
              <a:rPr lang="ru-RU" dirty="0"/>
              <a:t>За да изберете друго </a:t>
            </a:r>
            <a:r>
              <a:rPr lang="ru-RU" b="1" dirty="0">
                <a:solidFill>
                  <a:schemeClr val="bg1"/>
                </a:solidFill>
              </a:rPr>
              <a:t>местоположение</a:t>
            </a:r>
            <a:r>
              <a:rPr lang="ru-RU" dirty="0"/>
              <a:t> и да </a:t>
            </a:r>
            <a:r>
              <a:rPr lang="ru-RU" b="1" dirty="0">
                <a:solidFill>
                  <a:schemeClr val="bg1"/>
                </a:solidFill>
              </a:rPr>
              <a:t>запазите</a:t>
            </a:r>
            <a:r>
              <a:rPr lang="ru-RU" dirty="0"/>
              <a:t> базата данни, щракнете върху </a:t>
            </a:r>
            <a:r>
              <a:rPr lang="ru-RU" b="1" dirty="0">
                <a:solidFill>
                  <a:schemeClr val="bg1"/>
                </a:solidFill>
              </a:rPr>
              <a:t>иконата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папка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9882" y="2007300"/>
            <a:ext cx="6749185" cy="4648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18121</TotalTime>
  <Words>2531</Words>
  <Application>Microsoft Macintosh PowerPoint</Application>
  <PresentationFormat>Widescreen</PresentationFormat>
  <Paragraphs>369</Paragraphs>
  <Slides>58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Consolas</vt:lpstr>
      <vt:lpstr>Segoe UI</vt:lpstr>
      <vt:lpstr>Wingdings</vt:lpstr>
      <vt:lpstr>Wingdings 2</vt:lpstr>
      <vt:lpstr>SoftUni</vt:lpstr>
      <vt:lpstr>Работа с MS Access</vt:lpstr>
      <vt:lpstr>Съдържание</vt:lpstr>
      <vt:lpstr>MS Access</vt:lpstr>
      <vt:lpstr>Какво е MS Access?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импоритране на данни</vt:lpstr>
      <vt:lpstr>Импортиране на данни от Excel (1)</vt:lpstr>
      <vt:lpstr>Импортиране на данни от Excel (2)</vt:lpstr>
      <vt:lpstr>Импортиране на данни от Excel (2)</vt:lpstr>
      <vt:lpstr>Импортиране на данни от Excel (3)</vt:lpstr>
      <vt:lpstr>Импортиране на данни от Excel (4)</vt:lpstr>
      <vt:lpstr>Импортиране на данни от Excel (5)</vt:lpstr>
      <vt:lpstr>Импортиране на данни от SQL Server (1)</vt:lpstr>
      <vt:lpstr>Импортиране на данни от SQL Server (2)</vt:lpstr>
      <vt:lpstr>Импортиране на данни от SQL Server (3)</vt:lpstr>
      <vt:lpstr>Импортиране на данни от SQL Server (4)</vt:lpstr>
      <vt:lpstr>Импортиране на данни от SQL Server (5)</vt:lpstr>
      <vt:lpstr>Импортиране на данни от SQL Server (6)</vt:lpstr>
      <vt:lpstr>Импортиране на данни от SQL Server (7)</vt:lpstr>
      <vt:lpstr>Импортиране на данни от SQL Server (8)</vt:lpstr>
      <vt:lpstr>Създаване на заявки</vt:lpstr>
      <vt:lpstr>Създаване на Select заявка (1)</vt:lpstr>
      <vt:lpstr>Създаване на Select заявка (2)</vt:lpstr>
      <vt:lpstr>Параметрични заявки</vt:lpstr>
      <vt:lpstr>Какво са параметрите?</vt:lpstr>
      <vt:lpstr>Параметрични заявки</vt:lpstr>
      <vt:lpstr>Създаване на параметрична заявка (1)</vt:lpstr>
      <vt:lpstr>Създаване на параметрична заявка (2)</vt:lpstr>
      <vt:lpstr>Създаване на параметрична заявка (3)</vt:lpstr>
      <vt:lpstr>Специфициране на типове данни (1)</vt:lpstr>
      <vt:lpstr>Специфициране на типове данни (2)</vt:lpstr>
      <vt:lpstr>Специфициране на типове данни – Пример</vt:lpstr>
      <vt:lpstr>Формуляри</vt:lpstr>
      <vt:lpstr>MS Access формуляри (1)</vt:lpstr>
      <vt:lpstr>MS Access формуляри (2)</vt:lpstr>
      <vt:lpstr>Създаване на формуляр от таблица (1)</vt:lpstr>
      <vt:lpstr>Създаване на формуляр от таблица (2)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Обобщение</vt:lpstr>
      <vt:lpstr>PowerPoint Presentation</vt:lpstr>
      <vt:lpstr>Лиценз</vt:lpstr>
    </vt:vector>
  </TitlesOfParts>
  <Manager/>
  <Company>SoftUni – https://about.softuni.bg/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Drinka</cp:lastModifiedBy>
  <cp:revision>679</cp:revision>
  <dcterms:created xsi:type="dcterms:W3CDTF">2018-05-23T13:08:44Z</dcterms:created>
  <dcterms:modified xsi:type="dcterms:W3CDTF">2023-09-29T08:24:55Z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