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2ACBD61-8F70-45B6-AE0C-5B066FCB8BBE}">
          <p14:sldIdLst>
            <p14:sldId id="256"/>
          </p14:sldIdLst>
        </p14:section>
        <p14:section name="Файлове и папки" id="{D846D76A-3D0F-401A-8B0A-488FD61CFC57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Основни действия с файлове и папки" id="{18A39414-459E-4285-995E-B355506C0FF0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Изглед и визуализация на папки и файлове" id="{27A01379-E39A-4866-8264-B5BF1B213E59}">
          <p14:sldIdLst>
            <p14:sldId id="279"/>
            <p14:sldId id="280"/>
            <p14:sldId id="281"/>
          </p14:sldIdLst>
        </p14:section>
        <p14:section name="Заключение" id="{1674D6B3-D541-400E-8383-0916FDC22798}">
          <p14:sldIdLst>
            <p14:sldId id="282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70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27.02.24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17135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70759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4145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68509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54869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3264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25098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Файлова структура на организация на данните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sz="4800" dirty="0"/>
              <a:t>Файлова система</a:t>
            </a:r>
            <a:endParaRPr lang="en-US" sz="4800" dirty="0">
              <a:solidFill>
                <a:srgbClr val="23446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000" y="2488579"/>
            <a:ext cx="3051766" cy="2762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  <p:sp>
        <p:nvSpPr>
          <p:cNvPr id="13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4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45" y="2874402"/>
            <a:ext cx="2411955" cy="10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255" y="1710937"/>
            <a:ext cx="5446467" cy="420318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Файлова система </a:t>
            </a:r>
            <a:r>
              <a:rPr lang="en-US" sz="3400" b="1" dirty="0"/>
              <a:t>–</a:t>
            </a:r>
            <a:r>
              <a:rPr lang="bg-BG" sz="3400" b="1" dirty="0"/>
              <a:t>дървовидна</a:t>
            </a:r>
            <a:r>
              <a:rPr lang="bg-BG" sz="3400" dirty="0"/>
              <a:t> </a:t>
            </a:r>
            <a:r>
              <a:rPr lang="bg-BG" sz="3400" b="1" dirty="0"/>
              <a:t>структура</a:t>
            </a:r>
            <a:r>
              <a:rPr lang="bg-BG" sz="3400" dirty="0"/>
              <a:t> на папките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Файлов мениджър </a:t>
            </a:r>
            <a:r>
              <a:rPr lang="en-US" sz="3400" b="1" dirty="0"/>
              <a:t>–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програма за </a:t>
            </a:r>
            <a:r>
              <a:rPr lang="bg-BG" sz="3400" b="1" dirty="0"/>
              <a:t>работа</a:t>
            </a:r>
            <a:r>
              <a:rPr lang="bg-BG" sz="3400" dirty="0"/>
              <a:t> с </a:t>
            </a:r>
            <a:r>
              <a:rPr lang="bg-BG" sz="3400" b="1" dirty="0"/>
              <a:t>файловата система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Файлова система и файлов мениджър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972" y="1524102"/>
            <a:ext cx="6216328" cy="45768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543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6" y="1142665"/>
            <a:ext cx="10307488" cy="55633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Създаване на файлове и папки</a:t>
            </a:r>
          </a:p>
        </p:txBody>
      </p:sp>
      <p:sp>
        <p:nvSpPr>
          <p:cNvPr id="3" name="Закръглено правоъгълно изнесено означение 2"/>
          <p:cNvSpPr/>
          <p:nvPr/>
        </p:nvSpPr>
        <p:spPr bwMode="auto">
          <a:xfrm>
            <a:off x="530679" y="5438751"/>
            <a:ext cx="4244605" cy="958445"/>
          </a:xfrm>
          <a:prstGeom prst="wedgeRoundRectCallout">
            <a:avLst>
              <a:gd name="adj1" fmla="val -47617"/>
              <a:gd name="adj2" fmla="val -165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контекстното меню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желаната папка </a:t>
            </a: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2652981" y="3924353"/>
            <a:ext cx="2799538" cy="1077098"/>
          </a:xfrm>
          <a:prstGeom prst="wedgeRoundRectCallout">
            <a:avLst>
              <a:gd name="adj1" fmla="val 64738"/>
              <a:gd name="adj2" fmla="val 795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Създай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bg-BG" sz="2800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8981285" y="1225793"/>
            <a:ext cx="2799538" cy="1409099"/>
          </a:xfrm>
          <a:prstGeom prst="wedgeRoundRectCallout">
            <a:avLst>
              <a:gd name="adj1" fmla="val -35555"/>
              <a:gd name="adj2" fmla="val 729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Създаваме папка или файл от даден тип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167684" y="3068278"/>
            <a:ext cx="2824166" cy="244669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070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910916"/>
            <a:ext cx="10961783" cy="768084"/>
          </a:xfrm>
        </p:spPr>
        <p:txBody>
          <a:bodyPr/>
          <a:lstStyle/>
          <a:p>
            <a:r>
              <a:rPr lang="ru-RU" dirty="0"/>
              <a:t>Работа с файлове и папки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3428993"/>
            <a:ext cx="32" cy="14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758" y="765729"/>
            <a:ext cx="8688451" cy="3865944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74000"/>
              </a:prstClr>
            </a:outerShdw>
          </a:effec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>
          <a:xfrm>
            <a:off x="615109" y="5720916"/>
            <a:ext cx="10961783" cy="768084"/>
          </a:xfrm>
        </p:spPr>
        <p:txBody>
          <a:bodyPr/>
          <a:lstStyle/>
          <a:p>
            <a:r>
              <a:rPr lang="ru-RU" dirty="0"/>
              <a:t>Създаване, копиране, преместване и изтриване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3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27990" b="28460"/>
          <a:stretch/>
        </p:blipFill>
        <p:spPr>
          <a:xfrm>
            <a:off x="4162538" y="1728001"/>
            <a:ext cx="7839076" cy="45811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279998" cy="5201066"/>
          </a:xfrm>
        </p:spPr>
        <p:txBody>
          <a:bodyPr>
            <a:noAutofit/>
          </a:bodyPr>
          <a:lstStyle/>
          <a:p>
            <a:pPr lvl="1">
              <a:buClr>
                <a:schemeClr val="tx1"/>
              </a:buClr>
            </a:pPr>
            <a:r>
              <a:rPr lang="bg-BG" sz="3400" dirty="0"/>
              <a:t>Отваряне</a:t>
            </a:r>
          </a:p>
          <a:p>
            <a:pPr lvl="1">
              <a:buClr>
                <a:schemeClr val="tx1"/>
              </a:buClr>
            </a:pPr>
            <a:r>
              <a:rPr lang="bg-BG" sz="3400" dirty="0"/>
              <a:t>Копиране</a:t>
            </a:r>
          </a:p>
          <a:p>
            <a:pPr lvl="1">
              <a:buClr>
                <a:schemeClr val="tx1"/>
              </a:buClr>
            </a:pPr>
            <a:r>
              <a:rPr lang="bg-BG" sz="3400" dirty="0"/>
              <a:t>Преименуване</a:t>
            </a:r>
          </a:p>
          <a:p>
            <a:pPr lvl="1">
              <a:buClr>
                <a:schemeClr val="tx1"/>
              </a:buClr>
            </a:pPr>
            <a:r>
              <a:rPr lang="bg-BG" sz="3400" dirty="0"/>
              <a:t>Преместване</a:t>
            </a:r>
            <a:br>
              <a:rPr lang="bg-BG" sz="3400" dirty="0"/>
            </a:br>
            <a:r>
              <a:rPr lang="bg-BG" sz="3400" dirty="0"/>
              <a:t>(изрязване и поставяне)</a:t>
            </a:r>
          </a:p>
          <a:p>
            <a:pPr lvl="1">
              <a:buClr>
                <a:schemeClr val="tx1"/>
              </a:buClr>
            </a:pPr>
            <a:r>
              <a:rPr lang="bg-BG" sz="3400" dirty="0"/>
              <a:t>Изтриване</a:t>
            </a:r>
            <a:endParaRPr lang="bg-BG" sz="36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Основни операции с файлове и папки</a:t>
            </a: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5960904" y="1263781"/>
            <a:ext cx="2154524" cy="634294"/>
          </a:xfrm>
          <a:prstGeom prst="wedgeRoundRectCallout">
            <a:avLst>
              <a:gd name="adj1" fmla="val -39254"/>
              <a:gd name="adj2" fmla="val 1223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Изрязване</a:t>
            </a:r>
          </a:p>
        </p:txBody>
      </p:sp>
      <p:sp>
        <p:nvSpPr>
          <p:cNvPr id="13" name="Закръглено правоъгълно изнесено означение 12"/>
          <p:cNvSpPr/>
          <p:nvPr/>
        </p:nvSpPr>
        <p:spPr bwMode="auto">
          <a:xfrm>
            <a:off x="3537814" y="1304494"/>
            <a:ext cx="2154524" cy="634294"/>
          </a:xfrm>
          <a:prstGeom prst="wedgeRoundRectCallout">
            <a:avLst>
              <a:gd name="adj1" fmla="val 23493"/>
              <a:gd name="adj2" fmla="val 1124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Копиране</a:t>
            </a: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8404779" y="1322767"/>
            <a:ext cx="2583346" cy="634294"/>
          </a:xfrm>
          <a:prstGeom prst="wedgeRoundRectCallout">
            <a:avLst>
              <a:gd name="adj1" fmla="val -34176"/>
              <a:gd name="adj2" fmla="val 1090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Преименуване</a:t>
            </a:r>
          </a:p>
        </p:txBody>
      </p:sp>
      <p:sp>
        <p:nvSpPr>
          <p:cNvPr id="15" name="Закръглено правоъгълно изнесено означение 14"/>
          <p:cNvSpPr/>
          <p:nvPr/>
        </p:nvSpPr>
        <p:spPr bwMode="auto">
          <a:xfrm>
            <a:off x="5983107" y="3384000"/>
            <a:ext cx="2154524" cy="634294"/>
          </a:xfrm>
          <a:prstGeom prst="wedgeRoundRectCallout">
            <a:avLst>
              <a:gd name="adj1" fmla="val 44629"/>
              <a:gd name="adj2" fmla="val -11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Изтриване</a:t>
            </a:r>
          </a:p>
        </p:txBody>
      </p:sp>
      <p:sp>
        <p:nvSpPr>
          <p:cNvPr id="18" name="Закръглено правоъгълно изнесено означение 14"/>
          <p:cNvSpPr/>
          <p:nvPr/>
        </p:nvSpPr>
        <p:spPr bwMode="auto">
          <a:xfrm>
            <a:off x="8762680" y="3339000"/>
            <a:ext cx="2154524" cy="634294"/>
          </a:xfrm>
          <a:prstGeom prst="wedgeRoundRectCallout">
            <a:avLst>
              <a:gd name="adj1" fmla="val 62449"/>
              <a:gd name="adj2" fmla="val -1803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Отваряне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595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uiExpand="1" animBg="1"/>
      <p:bldP spid="13" grpId="0" uiExpand="1" animBg="1"/>
      <p:bldP spid="14" grpId="0" uiExpand="1" animBg="1"/>
      <p:bldP spid="15" grpId="0" uiExpand="1" animBg="1"/>
      <p:bldP spid="18" grpId="0" uiExpan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789578" cy="882654"/>
          </a:xfrm>
        </p:spPr>
        <p:txBody>
          <a:bodyPr>
            <a:normAutofit/>
          </a:bodyPr>
          <a:lstStyle/>
          <a:p>
            <a:r>
              <a:rPr lang="bg-BG" sz="4000" dirty="0"/>
              <a:t>Основни действия с файлове и папки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b="1" dirty="0"/>
              <a:t>Копиране</a:t>
            </a:r>
          </a:p>
          <a:p>
            <a:r>
              <a:rPr lang="bg-BG" sz="3600" b="1" dirty="0"/>
              <a:t>Преместване</a:t>
            </a:r>
          </a:p>
          <a:p>
            <a:r>
              <a:rPr lang="bg-BG" sz="3600" b="1" dirty="0"/>
              <a:t>Преименуване</a:t>
            </a:r>
          </a:p>
          <a:p>
            <a:pPr>
              <a:buClr>
                <a:schemeClr val="tx1"/>
              </a:buClr>
            </a:pPr>
            <a:r>
              <a:rPr lang="bg-BG" sz="3600" b="1" dirty="0"/>
              <a:t>Изтриване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61" y="1289013"/>
            <a:ext cx="1951054" cy="1951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899" y="2707532"/>
            <a:ext cx="2103272" cy="2103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402" y="4291329"/>
            <a:ext cx="1943695" cy="19436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48" y="4452486"/>
            <a:ext cx="1621379" cy="1621379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513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8406" b="21292"/>
          <a:stretch/>
        </p:blipFill>
        <p:spPr>
          <a:xfrm>
            <a:off x="1180920" y="1406433"/>
            <a:ext cx="9830160" cy="4968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 за копиране/преместване на файл (1)</a:t>
            </a: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2655074" y="1813541"/>
            <a:ext cx="2670629" cy="971491"/>
          </a:xfrm>
          <a:prstGeom prst="wedgeRoundRectCallout">
            <a:avLst>
              <a:gd name="adj1" fmla="val 74996"/>
              <a:gd name="adj2" fmla="val 129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Десен клик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върху файла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4002913" y="3890916"/>
            <a:ext cx="2989943" cy="1134316"/>
          </a:xfrm>
          <a:prstGeom prst="wedgeRoundRectCallout">
            <a:avLst>
              <a:gd name="adj1" fmla="val 66658"/>
              <a:gd name="adj2" fmla="val -737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Копираме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файла в клипборда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17" name="Закръглено правоъгълно изнесено означение 16"/>
          <p:cNvSpPr/>
          <p:nvPr/>
        </p:nvSpPr>
        <p:spPr bwMode="auto">
          <a:xfrm>
            <a:off x="6415091" y="1258024"/>
            <a:ext cx="4285290" cy="1535987"/>
          </a:xfrm>
          <a:prstGeom prst="wedgeRoundRectCallout">
            <a:avLst>
              <a:gd name="adj1" fmla="val 2798"/>
              <a:gd name="adj2" fmla="val 783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изрязваме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файла в клипборда, ако искаме да го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преместим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622847" y="3135172"/>
            <a:ext cx="934889" cy="2818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622848" y="3417065"/>
            <a:ext cx="934889" cy="281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780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7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43" y="1356405"/>
            <a:ext cx="9163715" cy="53904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 за копиране/преместване на файл (2)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11" name="Закръглено правоъгълно изнесено означение 10"/>
          <p:cNvSpPr/>
          <p:nvPr/>
        </p:nvSpPr>
        <p:spPr bwMode="auto">
          <a:xfrm>
            <a:off x="4071000" y="5049000"/>
            <a:ext cx="3463725" cy="1163648"/>
          </a:xfrm>
          <a:prstGeom prst="wedgeRoundRectCallout">
            <a:avLst>
              <a:gd name="adj1" fmla="val -67977"/>
              <a:gd name="adj2" fmla="val 319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къде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да се копира</a:t>
            </a: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3362688" y="2886341"/>
            <a:ext cx="2428877" cy="659619"/>
          </a:xfrm>
          <a:prstGeom prst="wedgeRoundRectCallout">
            <a:avLst>
              <a:gd name="adj1" fmla="val -73316"/>
              <a:gd name="adj2" fmla="val -119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Поставяме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291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 за копиране/преместване на файл (3)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143" y="1356405"/>
            <a:ext cx="9163715" cy="53904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Закръглено правоъгълно изнесено означение 14"/>
          <p:cNvSpPr/>
          <p:nvPr/>
        </p:nvSpPr>
        <p:spPr bwMode="auto">
          <a:xfrm>
            <a:off x="6372226" y="4786315"/>
            <a:ext cx="4533900" cy="1243010"/>
          </a:xfrm>
          <a:prstGeom prst="wedgeRoundRectCallout">
            <a:avLst>
              <a:gd name="adj1" fmla="val -64964"/>
              <a:gd name="adj2" fmla="val -54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Готово, файлът е копиран или преместен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1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43" y="1323581"/>
            <a:ext cx="9163715" cy="54232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преименуване на файл (1)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11" name="Закръглено правоъгълно изнесено означение 10"/>
          <p:cNvSpPr/>
          <p:nvPr/>
        </p:nvSpPr>
        <p:spPr bwMode="auto">
          <a:xfrm>
            <a:off x="6095988" y="5312602"/>
            <a:ext cx="3463725" cy="1163648"/>
          </a:xfrm>
          <a:prstGeom prst="wedgeRoundRectCallout">
            <a:avLst>
              <a:gd name="adj1" fmla="val -63570"/>
              <a:gd name="adj2" fmla="val -819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файла за преименуване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876000" y="2772260"/>
            <a:ext cx="4213545" cy="1262943"/>
          </a:xfrm>
          <a:prstGeom prst="wedgeRoundRectCallout">
            <a:avLst>
              <a:gd name="adj1" fmla="val 50500"/>
              <a:gd name="adj2" fmla="val -831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Кликаме върху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Преименуване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bg-BG" sz="2800" b="1" dirty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022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43" y="1323581"/>
            <a:ext cx="9163715" cy="54232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преименуване на файл (2)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8" name="Закръглено правоъгълно изнесено означение 14"/>
          <p:cNvSpPr/>
          <p:nvPr/>
        </p:nvSpPr>
        <p:spPr bwMode="auto">
          <a:xfrm>
            <a:off x="5961000" y="4689020"/>
            <a:ext cx="3869856" cy="1484900"/>
          </a:xfrm>
          <a:prstGeom prst="wedgeRoundRectCallout">
            <a:avLst>
              <a:gd name="adj1" fmla="val -79699"/>
              <a:gd name="adj2" fmla="val 47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Редактираме името на файла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натискаме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87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bg-BG" sz="3400" b="1" dirty="0">
                <a:solidFill>
                  <a:schemeClr val="bg1"/>
                </a:solidFill>
              </a:rPr>
              <a:t>Файлове </a:t>
            </a:r>
            <a:r>
              <a:rPr lang="bg-BG" sz="3400" dirty="0"/>
              <a:t>и</a:t>
            </a:r>
            <a:r>
              <a:rPr lang="bg-BG" sz="3400" b="1" dirty="0">
                <a:solidFill>
                  <a:schemeClr val="bg1"/>
                </a:solidFill>
              </a:rPr>
              <a:t> папки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͏͏</a:t>
            </a:r>
            <a:r>
              <a:rPr lang="bg-BG" sz="3400" b="1" dirty="0"/>
              <a:t>Файлова система</a:t>
            </a:r>
            <a:endParaRPr lang="bg-BG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bg-BG" sz="3400" dirty="0"/>
              <a:t>Основни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b="1" dirty="0"/>
              <a:t>действия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с файлове и папки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Работа с </a:t>
            </a:r>
            <a:r>
              <a:rPr lang="bg-BG" sz="3400" b="1" dirty="0"/>
              <a:t>файловия мениджър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͏</a:t>
            </a:r>
            <a:r>
              <a:rPr lang="bg-BG" sz="3400" b="1" dirty="0"/>
              <a:t>Изглед</a:t>
            </a:r>
            <a:r>
              <a:rPr lang="bg-BG" sz="3400" dirty="0"/>
              <a:t> и </a:t>
            </a:r>
            <a:r>
              <a:rPr lang="bg-BG" sz="3400" b="1" dirty="0"/>
              <a:t>визуализация</a:t>
            </a:r>
            <a:r>
              <a:rPr lang="bg-BG" sz="3400" dirty="0"/>
              <a:t> на файлове и папки͏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1836"/>
          <a:stretch/>
        </p:blipFill>
        <p:spPr>
          <a:xfrm>
            <a:off x="4800600" y="1864478"/>
            <a:ext cx="7166294" cy="4532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95678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Изтриването</a:t>
            </a:r>
            <a:r>
              <a:rPr lang="bg-BG" dirty="0"/>
              <a:t> на данни често е </a:t>
            </a:r>
            <a:r>
              <a:rPr lang="bg-BG" b="1" dirty="0"/>
              <a:t>необратима команда </a:t>
            </a:r>
          </a:p>
          <a:p>
            <a:pPr>
              <a:buClr>
                <a:schemeClr val="tx1"/>
              </a:buClr>
            </a:pPr>
            <a:r>
              <a:rPr lang="bg-BG" dirty="0"/>
              <a:t>Изтритите данни </a:t>
            </a:r>
            <a:r>
              <a:rPr lang="bg-BG" b="1" dirty="0"/>
              <a:t>невинаги</a:t>
            </a:r>
            <a:r>
              <a:rPr lang="bg-BG" dirty="0"/>
              <a:t> може да се възстановят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изтриване на файл (1)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15" name="Закръглено правоъгълно изнесено означение 14"/>
          <p:cNvSpPr/>
          <p:nvPr/>
        </p:nvSpPr>
        <p:spPr bwMode="auto">
          <a:xfrm>
            <a:off x="6284525" y="5319000"/>
            <a:ext cx="3611753" cy="1057839"/>
          </a:xfrm>
          <a:prstGeom prst="wedgeRoundRectCallout">
            <a:avLst>
              <a:gd name="adj1" fmla="val 36405"/>
              <a:gd name="adj2" fmla="val -707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файла, който ще изтриваме</a:t>
            </a:r>
          </a:p>
        </p:txBody>
      </p:sp>
      <p:sp>
        <p:nvSpPr>
          <p:cNvPr id="7" name="Закръглено правоъгълно изнесено означение 6"/>
          <p:cNvSpPr/>
          <p:nvPr/>
        </p:nvSpPr>
        <p:spPr bwMode="auto">
          <a:xfrm>
            <a:off x="8706000" y="1179000"/>
            <a:ext cx="2967551" cy="1102891"/>
          </a:xfrm>
          <a:prstGeom prst="wedgeRoundRectCallout">
            <a:avLst>
              <a:gd name="adj1" fmla="val -71253"/>
              <a:gd name="adj2" fmla="val 586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Кликваме върху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Изтрий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113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1285468"/>
            <a:ext cx="7515227" cy="53915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изтриване на файл (2)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6501000" y="5139000"/>
            <a:ext cx="3285981" cy="1083872"/>
          </a:xfrm>
          <a:prstGeom prst="wedgeRoundRectCallout">
            <a:avLst>
              <a:gd name="adj1" fmla="val -46559"/>
              <a:gd name="adj2" fmla="val 195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Файлът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преместен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коша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067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Работа с файл от коша (1)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25729" b="21975"/>
          <a:stretch/>
        </p:blipFill>
        <p:spPr>
          <a:xfrm>
            <a:off x="2613575" y="1361742"/>
            <a:ext cx="6964851" cy="50290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Картина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 bwMode="auto">
          <a:xfrm>
            <a:off x="938971" y="3901472"/>
            <a:ext cx="3486150" cy="1192528"/>
          </a:xfrm>
          <a:prstGeom prst="wedgeRoundRectCallout">
            <a:avLst>
              <a:gd name="adj1" fmla="val 8759"/>
              <a:gd name="adj2" fmla="val -1641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 изтрие файла безвъзвратно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5466000" y="1899000"/>
            <a:ext cx="3735344" cy="834456"/>
          </a:xfrm>
          <a:prstGeom prst="wedgeRoundRectCallout">
            <a:avLst>
              <a:gd name="adj1" fmla="val -63770"/>
              <a:gd name="adj2" fmla="val -157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 възстанови файла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855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38387" y="1285468"/>
            <a:ext cx="7515227" cy="5391547"/>
            <a:chOff x="2338387" y="1285468"/>
            <a:chExt cx="7515227" cy="539154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8387" y="1285468"/>
              <a:ext cx="7515227" cy="5391547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4234" y="3183774"/>
              <a:ext cx="5689478" cy="2502426"/>
            </a:xfrm>
            <a:prstGeom prst="rect">
              <a:avLst/>
            </a:prstGeom>
          </p:spPr>
        </p:pic>
      </p:grp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Работа с файл от коша (2)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 bwMode="auto">
          <a:xfrm>
            <a:off x="7010402" y="1652773"/>
            <a:ext cx="4629150" cy="1163696"/>
          </a:xfrm>
          <a:prstGeom prst="wedgeRoundRectCallout">
            <a:avLst>
              <a:gd name="adj1" fmla="val 566"/>
              <a:gd name="adj2" fmla="val 130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Последно потвърждаване преди изтриване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73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817" y="493827"/>
            <a:ext cx="7670365" cy="41412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910916"/>
            <a:ext cx="10961783" cy="768084"/>
          </a:xfrm>
        </p:spPr>
        <p:txBody>
          <a:bodyPr/>
          <a:lstStyle/>
          <a:p>
            <a:r>
              <a:rPr lang="bg-BG" dirty="0"/>
              <a:t>Изглед и визуализация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>
          <a:xfrm>
            <a:off x="615109" y="5675916"/>
            <a:ext cx="10961783" cy="768084"/>
          </a:xfrm>
        </p:spPr>
        <p:txBody>
          <a:bodyPr/>
          <a:lstStyle/>
          <a:p>
            <a:r>
              <a:rPr lang="ru-RU" dirty="0"/>
              <a:t>Настройки на изгледа на файловия мениджър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-1" r="-170" b="24069"/>
          <a:stretch/>
        </p:blipFill>
        <p:spPr>
          <a:xfrm>
            <a:off x="1409526" y="2619038"/>
            <a:ext cx="9372949" cy="41223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210191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Изгледите</a:t>
            </a:r>
            <a:r>
              <a:rPr lang="bg-BG" dirty="0"/>
              <a:t> се предлагат за </a:t>
            </a:r>
            <a:r>
              <a:rPr lang="bg-BG" b="1" dirty="0"/>
              <a:t>улеснение на работата с папки</a:t>
            </a:r>
          </a:p>
          <a:p>
            <a:r>
              <a:rPr lang="bg-BG" b="1" dirty="0"/>
              <a:t>Бърза</a:t>
            </a:r>
            <a:r>
              <a:rPr lang="bg-BG" dirty="0"/>
              <a:t> и </a:t>
            </a:r>
            <a:r>
              <a:rPr lang="bg-BG" b="1" dirty="0"/>
              <a:t>удобна</a:t>
            </a:r>
            <a:r>
              <a:rPr lang="bg-BG" dirty="0"/>
              <a:t> смяна на различни изгледи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Изглед и визуализация на папки (1)</a:t>
            </a:r>
          </a:p>
        </p:txBody>
      </p:sp>
      <p:sp>
        <p:nvSpPr>
          <p:cNvPr id="6" name="Закръглено правоъгълно изнесено означение 5"/>
          <p:cNvSpPr/>
          <p:nvPr/>
        </p:nvSpPr>
        <p:spPr bwMode="auto">
          <a:xfrm>
            <a:off x="995114" y="4036695"/>
            <a:ext cx="3840480" cy="1777305"/>
          </a:xfrm>
          <a:prstGeom prst="wedgeRoundRectCallout">
            <a:avLst>
              <a:gd name="adj1" fmla="val 4631"/>
              <a:gd name="adj2" fmla="val -1031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лентата на файловия мениджър изберете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Изглед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40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90" y="1320853"/>
            <a:ext cx="8982821" cy="52119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Изглед и визуализация на папки (2)</a:t>
            </a:r>
          </a:p>
        </p:txBody>
      </p:sp>
      <p:sp>
        <p:nvSpPr>
          <p:cNvPr id="7" name="Закръглено правоъгълно изнесено означение 6"/>
          <p:cNvSpPr/>
          <p:nvPr/>
        </p:nvSpPr>
        <p:spPr bwMode="auto">
          <a:xfrm>
            <a:off x="7991763" y="5109475"/>
            <a:ext cx="3178458" cy="808451"/>
          </a:xfrm>
          <a:prstGeom prst="wedgeRoundRectCallout">
            <a:avLst>
              <a:gd name="adj1" fmla="val -29529"/>
              <a:gd name="adj2" fmla="val -75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Различни изгледи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1031054" y="2666386"/>
            <a:ext cx="2937826" cy="1163652"/>
          </a:xfrm>
          <a:prstGeom prst="wedgeRoundRectCallout">
            <a:avLst>
              <a:gd name="adj1" fmla="val 114383"/>
              <a:gd name="adj2" fmla="val -810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Сортиране на съдържанието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E6A732-D31B-5B6B-3971-CB3BC0A71837}"/>
              </a:ext>
            </a:extLst>
          </p:cNvPr>
          <p:cNvSpPr/>
          <p:nvPr/>
        </p:nvSpPr>
        <p:spPr bwMode="auto">
          <a:xfrm>
            <a:off x="7690338" y="3248212"/>
            <a:ext cx="1606062" cy="1523814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7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89" y="1308296"/>
            <a:ext cx="10144593" cy="5384284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endParaRPr lang="bg-BG" sz="2900" dirty="0">
              <a:solidFill>
                <a:schemeClr val="bg2"/>
              </a:solidFill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555258" y="1547936"/>
            <a:ext cx="9476693" cy="493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Файл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–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съвкупност от данни</a:t>
            </a:r>
            <a:r>
              <a:rPr lang="bg-BG" sz="2800" dirty="0">
                <a:solidFill>
                  <a:schemeClr val="bg2"/>
                </a:solidFill>
              </a:rPr>
              <a:t>, съхранени в компютъра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Всеки файл има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разширение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Папка </a:t>
            </a:r>
            <a:r>
              <a:rPr lang="bg-BG" sz="2800" dirty="0">
                <a:solidFill>
                  <a:schemeClr val="bg2"/>
                </a:solidFill>
              </a:rPr>
              <a:t>–</a:t>
            </a:r>
            <a:r>
              <a:rPr lang="bg-BG" sz="2800" b="1" dirty="0">
                <a:solidFill>
                  <a:schemeClr val="bg2"/>
                </a:solidFill>
              </a:rPr>
              <a:t> съвкупност </a:t>
            </a:r>
            <a:r>
              <a:rPr lang="bg-BG" sz="2800" dirty="0">
                <a:solidFill>
                  <a:schemeClr val="bg2"/>
                </a:solidFill>
              </a:rPr>
              <a:t>от</a:t>
            </a:r>
            <a:r>
              <a:rPr lang="bg-BG" sz="2800" b="1" dirty="0">
                <a:solidFill>
                  <a:schemeClr val="bg2"/>
                </a:solidFill>
              </a:rPr>
              <a:t> файлове и папки, </a:t>
            </a:r>
            <a:r>
              <a:rPr lang="bg-BG" sz="2800" dirty="0">
                <a:solidFill>
                  <a:schemeClr val="bg2"/>
                </a:solidFill>
              </a:rPr>
              <a:t>която има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Файловата система </a:t>
            </a:r>
            <a:r>
              <a:rPr lang="bg-BG" sz="2800" dirty="0">
                <a:solidFill>
                  <a:schemeClr val="bg2"/>
                </a:solidFill>
              </a:rPr>
              <a:t>–</a:t>
            </a:r>
            <a:r>
              <a:rPr lang="bg-BG" sz="2800" b="1" dirty="0">
                <a:solidFill>
                  <a:schemeClr val="bg2"/>
                </a:solidFill>
              </a:rPr>
              <a:t> дървовидната структура </a:t>
            </a:r>
            <a:r>
              <a:rPr lang="bg-BG" sz="2800" dirty="0">
                <a:solidFill>
                  <a:schemeClr val="bg2"/>
                </a:solidFill>
              </a:rPr>
              <a:t>от</a:t>
            </a:r>
            <a:r>
              <a:rPr lang="bg-BG" sz="2800" b="1" dirty="0">
                <a:solidFill>
                  <a:schemeClr val="bg2"/>
                </a:solidFill>
              </a:rPr>
              <a:t> файлове </a:t>
            </a:r>
            <a:r>
              <a:rPr lang="bg-BG" sz="2800" dirty="0">
                <a:solidFill>
                  <a:schemeClr val="bg2"/>
                </a:solidFill>
              </a:rPr>
              <a:t>и</a:t>
            </a:r>
            <a:r>
              <a:rPr lang="bg-BG" sz="2800" b="1" dirty="0">
                <a:solidFill>
                  <a:schemeClr val="bg2"/>
                </a:solidFill>
              </a:rPr>
              <a:t> папки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800" b="1" dirty="0">
                <a:solidFill>
                  <a:schemeClr val="bg2"/>
                </a:solidFill>
              </a:rPr>
              <a:t>Файлов мениджър </a:t>
            </a:r>
            <a:r>
              <a:rPr lang="en-US" sz="2800" b="1" dirty="0">
                <a:solidFill>
                  <a:schemeClr val="bg2"/>
                </a:solidFill>
              </a:rPr>
              <a:t>– </a:t>
            </a:r>
            <a:r>
              <a:rPr lang="bg-BG" sz="2800" dirty="0">
                <a:solidFill>
                  <a:schemeClr val="bg2"/>
                </a:solidFill>
              </a:rPr>
              <a:t>улеснява действията с </a:t>
            </a:r>
            <a:r>
              <a:rPr lang="bg-BG" sz="2800" b="1" dirty="0">
                <a:solidFill>
                  <a:schemeClr val="bg2"/>
                </a:solidFill>
              </a:rPr>
              <a:t>файлове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папки </a:t>
            </a:r>
            <a:r>
              <a:rPr lang="bg-BG" sz="2800" dirty="0">
                <a:solidFill>
                  <a:schemeClr val="bg2"/>
                </a:solidFill>
              </a:rPr>
              <a:t>–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създаване</a:t>
            </a:r>
            <a:r>
              <a:rPr lang="bg-BG" sz="2800" b="1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отваряне</a:t>
            </a:r>
            <a:r>
              <a:rPr lang="bg-BG" sz="2800" b="1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копиране</a:t>
            </a:r>
            <a:r>
              <a:rPr lang="bg-BG" sz="2800" b="1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преместване</a:t>
            </a:r>
            <a:r>
              <a:rPr lang="bg-BG" sz="2800" b="1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преименуване</a:t>
            </a:r>
            <a:r>
              <a:rPr lang="bg-BG" sz="2800" b="1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изтриване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Изтриването на данни </a:t>
            </a:r>
            <a:r>
              <a:rPr lang="bg-BG" sz="2800" b="1" dirty="0">
                <a:solidFill>
                  <a:schemeClr val="bg2"/>
                </a:solidFill>
              </a:rPr>
              <a:t>невинаги е обратимо</a:t>
            </a:r>
            <a:r>
              <a:rPr lang="bg-BG" sz="2800" dirty="0">
                <a:solidFill>
                  <a:schemeClr val="bg2"/>
                </a:solidFill>
              </a:rPr>
              <a:t>!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8" y="4914000"/>
            <a:ext cx="10961783" cy="768084"/>
          </a:xfrm>
        </p:spPr>
        <p:txBody>
          <a:bodyPr/>
          <a:lstStyle/>
          <a:p>
            <a:r>
              <a:rPr lang="bg-BG" dirty="0"/>
              <a:t>Файлове и папки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 rotWithShape="1">
          <a:blip r:embed="rId2"/>
          <a:srcRect l="12546" t="19884" r="9508"/>
          <a:stretch/>
        </p:blipFill>
        <p:spPr>
          <a:xfrm>
            <a:off x="4003500" y="684000"/>
            <a:ext cx="4185000" cy="38937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>
          <a:xfrm>
            <a:off x="615106" y="5682084"/>
            <a:ext cx="10961783" cy="768084"/>
          </a:xfrm>
        </p:spPr>
        <p:txBody>
          <a:bodyPr/>
          <a:lstStyle/>
          <a:p>
            <a:r>
              <a:rPr lang="ru-RU" dirty="0"/>
              <a:t>Име, разширение и тип на файл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Файл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1175" y="1121144"/>
            <a:ext cx="10504061" cy="52760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Файл </a:t>
            </a:r>
            <a:r>
              <a:rPr lang="en-US" sz="3200" dirty="0"/>
              <a:t>– </a:t>
            </a:r>
            <a:r>
              <a:rPr lang="bg-BG" sz="3200" dirty="0"/>
              <a:t>съвкупност от данни, съхранени в компютъра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483" y="2009555"/>
            <a:ext cx="7501444" cy="43876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200" dirty="0"/>
              <a:t>Всеки файл има:</a:t>
            </a:r>
          </a:p>
          <a:p>
            <a:pPr lvl="1">
              <a:buClr>
                <a:schemeClr val="tx1"/>
              </a:buClr>
            </a:pPr>
            <a:r>
              <a:rPr lang="bg-BG" sz="3200" b="1" dirty="0"/>
              <a:t>Име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– последователност от символи</a:t>
            </a:r>
          </a:p>
          <a:p>
            <a:pPr lvl="1">
              <a:buClr>
                <a:schemeClr val="tx1"/>
              </a:buClr>
            </a:pPr>
            <a:r>
              <a:rPr lang="bg-BG" sz="3200" b="1" dirty="0"/>
              <a:t>Разширение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– последователност от символи, указващи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b="1" dirty="0"/>
              <a:t>типа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данните във файла</a:t>
            </a:r>
          </a:p>
          <a:p>
            <a:pPr lvl="1">
              <a:buClr>
                <a:schemeClr val="tx1"/>
              </a:buClr>
            </a:pPr>
            <a:r>
              <a:rPr lang="bg-BG" sz="3200" b="1" dirty="0"/>
              <a:t>Разделител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между името и разширението </a:t>
            </a:r>
            <a:r>
              <a:rPr lang="en-US" sz="3200" dirty="0"/>
              <a:t>–</a:t>
            </a:r>
            <a:r>
              <a:rPr lang="bg-BG" sz="3200" dirty="0"/>
              <a:t> </a:t>
            </a:r>
            <a:r>
              <a:rPr lang="bg-BG" sz="3200" b="1" dirty="0"/>
              <a:t>точка</a:t>
            </a:r>
            <a:r>
              <a:rPr lang="bg-BG" sz="3200" dirty="0"/>
              <a:t> </a:t>
            </a:r>
            <a:r>
              <a:rPr lang="en-US" sz="3200" dirty="0"/>
              <a:t>"</a:t>
            </a:r>
            <a:r>
              <a:rPr lang="bg-BG" sz="3200" dirty="0"/>
              <a:t>.</a:t>
            </a:r>
            <a:r>
              <a:rPr lang="en-US" sz="3200" dirty="0"/>
              <a:t>"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200" b="1" dirty="0"/>
              <a:t>Размер</a:t>
            </a:r>
            <a:r>
              <a:rPr lang="bg-BG" sz="3200" dirty="0"/>
              <a:t> – указва големината на файла</a:t>
            </a:r>
          </a:p>
          <a:p>
            <a:pPr lvl="1">
              <a:buClr>
                <a:schemeClr val="tx1"/>
              </a:buClr>
            </a:pPr>
            <a:r>
              <a:rPr lang="bg-BG" sz="3200" b="1" dirty="0"/>
              <a:t>Дата</a:t>
            </a:r>
            <a:r>
              <a:rPr lang="bg-BG" sz="3200" dirty="0"/>
              <a:t> на създаване или последна промяна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35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000" y="1285875"/>
            <a:ext cx="11524234" cy="5274275"/>
          </a:xfrm>
        </p:spPr>
        <p:txBody>
          <a:bodyPr>
            <a:noAutofit/>
          </a:bodyPr>
          <a:lstStyle/>
          <a:p>
            <a:pPr marL="0" lvl="1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</a:pPr>
            <a:r>
              <a:rPr lang="bg-BG" sz="3200" dirty="0"/>
              <a:t>Служат за </a:t>
            </a:r>
            <a:r>
              <a:rPr lang="bg-BG" sz="3200" b="1" dirty="0"/>
              <a:t>различаване</a:t>
            </a:r>
            <a:r>
              <a:rPr lang="bg-BG" sz="3200" dirty="0"/>
              <a:t> на файла от останалите файлове</a:t>
            </a:r>
          </a:p>
          <a:p>
            <a:pPr marL="0" lvl="1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</a:pPr>
            <a:r>
              <a:rPr lang="bg-BG" sz="3200" b="1" dirty="0"/>
              <a:t>Допустими</a:t>
            </a:r>
            <a:r>
              <a:rPr lang="bg-BG" sz="3200" dirty="0"/>
              <a:t> символи са: </a:t>
            </a:r>
            <a:endParaRPr lang="en-US" sz="3200" dirty="0"/>
          </a:p>
          <a:p>
            <a:pPr marL="977567" lvl="3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букви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цифри</a:t>
            </a:r>
            <a:r>
              <a:rPr lang="bg-BG" sz="3000" dirty="0"/>
              <a:t>,  </a:t>
            </a:r>
            <a:r>
              <a:rPr lang="bg-BG" sz="3000" b="1" dirty="0">
                <a:solidFill>
                  <a:schemeClr val="bg1"/>
                </a:solidFill>
              </a:rPr>
              <a:t>интервал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-</a:t>
            </a:r>
            <a:r>
              <a:rPr lang="en-US" sz="3000" dirty="0"/>
              <a:t>,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_</a:t>
            </a:r>
            <a:r>
              <a:rPr lang="en-US" sz="3000" dirty="0"/>
              <a:t>,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.</a:t>
            </a:r>
            <a:r>
              <a:rPr lang="bg-BG" sz="3000" dirty="0"/>
              <a:t> </a:t>
            </a:r>
          </a:p>
          <a:p>
            <a:pPr marL="0" lvl="1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</a:pPr>
            <a:r>
              <a:rPr lang="bg-BG" sz="3200" b="1" dirty="0"/>
              <a:t>Недопустими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символи са: </a:t>
            </a:r>
            <a:endParaRPr lang="en-US" sz="3200" dirty="0"/>
          </a:p>
          <a:p>
            <a:pPr marL="977567" lvl="3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\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/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: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*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?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"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&lt;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&gt;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|</a:t>
            </a:r>
            <a:endParaRPr lang="en-US" sz="3000" dirty="0"/>
          </a:p>
          <a:p>
            <a:pPr marL="977567" lvl="3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</a:pPr>
            <a:r>
              <a:rPr lang="bg-BG" sz="3000" dirty="0"/>
              <a:t>Те имат</a:t>
            </a:r>
            <a:r>
              <a:rPr lang="en-US" sz="3000" dirty="0"/>
              <a:t> </a:t>
            </a:r>
            <a:r>
              <a:rPr lang="bg-BG" sz="3000" dirty="0"/>
              <a:t>специално предназначение</a:t>
            </a:r>
          </a:p>
          <a:p>
            <a:pPr marL="0" lvl="1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</a:pPr>
            <a:r>
              <a:rPr lang="bg-BG" sz="3200" dirty="0"/>
              <a:t>Разширението указва </a:t>
            </a:r>
            <a:r>
              <a:rPr lang="bg-BG" sz="3200" b="1" dirty="0"/>
              <a:t>предназначението на данните </a:t>
            </a:r>
            <a:r>
              <a:rPr lang="bg-BG" sz="3200" dirty="0"/>
              <a:t>във файла и програмите</a:t>
            </a:r>
            <a:r>
              <a:rPr lang="en-US" sz="3200" dirty="0"/>
              <a:t>,</a:t>
            </a:r>
            <a:r>
              <a:rPr lang="bg-BG" sz="3200" dirty="0"/>
              <a:t> с които може да се обработва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Име и разширение на файл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_ -</a:t>
            </a: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</a:t>
            </a:r>
            <a:endParaRPr kumimoji="0" lang="bg-BG" altLang="bg-BG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–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09985" y="3129745"/>
            <a:ext cx="4911467" cy="661128"/>
          </a:xfrm>
        </p:spPr>
        <p:txBody>
          <a:bodyPr>
            <a:noAutofit/>
          </a:bodyPr>
          <a:lstStyle/>
          <a:p>
            <a:pPr marL="0" lvl="1" indent="0">
              <a:lnSpc>
                <a:spcPct val="125000"/>
              </a:lnSpc>
              <a:buClr>
                <a:schemeClr val="tx1"/>
              </a:buClr>
              <a:buNone/>
            </a:pPr>
            <a:r>
              <a:rPr lang="bg-BG" sz="3600" dirty="0"/>
              <a:t>Знаме на България</a:t>
            </a:r>
            <a:r>
              <a:rPr lang="en-US" sz="3600" dirty="0"/>
              <a:t>.bmp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Пример за име и разширение на файл</a:t>
            </a: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1593844" y="4425518"/>
            <a:ext cx="2557466" cy="661128"/>
          </a:xfrm>
          <a:prstGeom prst="wedgeRoundRectCallout">
            <a:avLst>
              <a:gd name="adj1" fmla="val 43826"/>
              <a:gd name="adj2" fmla="val -1082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файла</a:t>
            </a:r>
          </a:p>
        </p:txBody>
      </p:sp>
      <p:sp>
        <p:nvSpPr>
          <p:cNvPr id="7" name="Закръглено правоъгълно изнесено означение 6"/>
          <p:cNvSpPr/>
          <p:nvPr/>
        </p:nvSpPr>
        <p:spPr bwMode="auto">
          <a:xfrm>
            <a:off x="6851819" y="4302303"/>
            <a:ext cx="3636652" cy="982462"/>
          </a:xfrm>
          <a:prstGeom prst="wedgeRoundRectCallout">
            <a:avLst>
              <a:gd name="adj1" fmla="val -18791"/>
              <a:gd name="adj2" fmla="val -946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Разширение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указва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файла</a:t>
            </a: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4044874" y="1400336"/>
            <a:ext cx="4276578" cy="982463"/>
          </a:xfrm>
          <a:prstGeom prst="wedgeRoundRectCallout">
            <a:avLst>
              <a:gd name="adj1" fmla="val 25283"/>
              <a:gd name="adj2" fmla="val 131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Точка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разделя името и разширението на файла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409985" y="3239589"/>
            <a:ext cx="3783295" cy="62701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193280" y="3239588"/>
            <a:ext cx="130629" cy="62701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323909" y="3239588"/>
            <a:ext cx="879497" cy="62701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47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677" y="1342042"/>
            <a:ext cx="5126688" cy="5140785"/>
          </a:xfrm>
        </p:spPr>
        <p:txBody>
          <a:bodyPr>
            <a:noAutofit/>
          </a:bodyPr>
          <a:lstStyle/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dirty="0"/>
              <a:t>Знаме на България</a:t>
            </a:r>
            <a:r>
              <a:rPr lang="en-US" sz="3200" dirty="0"/>
              <a:t>.</a:t>
            </a:r>
            <a:r>
              <a:rPr lang="en-US" sz="3200" b="1" dirty="0" err="1">
                <a:solidFill>
                  <a:schemeClr val="bg1"/>
                </a:solidFill>
              </a:rPr>
              <a:t>png</a:t>
            </a:r>
            <a:endParaRPr lang="en-US" sz="3200" b="1" dirty="0">
              <a:solidFill>
                <a:schemeClr val="bg1"/>
              </a:solidFill>
            </a:endParaRPr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dirty="0"/>
              <a:t>Знаме на България.</a:t>
            </a:r>
            <a:r>
              <a:rPr lang="en-US" sz="3200" b="1" dirty="0">
                <a:solidFill>
                  <a:schemeClr val="bg1"/>
                </a:solidFill>
              </a:rPr>
              <a:t>jpg</a:t>
            </a:r>
            <a:endParaRPr lang="bg-BG" sz="3200" b="1" dirty="0">
              <a:solidFill>
                <a:schemeClr val="bg1"/>
              </a:solidFill>
            </a:endParaRPr>
          </a:p>
          <a:p>
            <a:pPr marL="0" lvl="1">
              <a:lnSpc>
                <a:spcPct val="125000"/>
              </a:lnSpc>
              <a:spcBef>
                <a:spcPts val="2000"/>
              </a:spcBef>
              <a:buClr>
                <a:schemeClr val="tx1"/>
              </a:buClr>
            </a:pPr>
            <a:r>
              <a:rPr lang="en-US" sz="3200" dirty="0"/>
              <a:t>Himn_BG.</a:t>
            </a:r>
            <a:r>
              <a:rPr lang="en-US" sz="3200" b="1" dirty="0">
                <a:solidFill>
                  <a:schemeClr val="bg1"/>
                </a:solidFill>
              </a:rPr>
              <a:t>mp3</a:t>
            </a:r>
            <a:endParaRPr lang="bg-BG" sz="3200" b="1" dirty="0">
              <a:solidFill>
                <a:schemeClr val="bg1"/>
              </a:solidFill>
            </a:endParaRPr>
          </a:p>
          <a:p>
            <a:pPr marL="0" lvl="1">
              <a:lnSpc>
                <a:spcPct val="125000"/>
              </a:lnSpc>
              <a:spcAft>
                <a:spcPts val="2000"/>
              </a:spcAft>
              <a:buClr>
                <a:schemeClr val="tx1"/>
              </a:buClr>
            </a:pPr>
            <a:r>
              <a:rPr lang="en-US" sz="3200" dirty="0"/>
              <a:t>Himn_BG.</a:t>
            </a:r>
            <a:r>
              <a:rPr lang="en-US" sz="3200" b="1" dirty="0">
                <a:solidFill>
                  <a:schemeClr val="bg1"/>
                </a:solidFill>
              </a:rPr>
              <a:t>wav</a:t>
            </a:r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en-US" sz="3200" dirty="0"/>
              <a:t>Mila rodino.</a:t>
            </a:r>
            <a:r>
              <a:rPr lang="en-US" sz="3200" b="1" dirty="0">
                <a:solidFill>
                  <a:schemeClr val="bg1"/>
                </a:solidFill>
              </a:rPr>
              <a:t>txt</a:t>
            </a:r>
            <a:endParaRPr lang="bg-BG" sz="3200" b="1" dirty="0">
              <a:solidFill>
                <a:schemeClr val="bg1"/>
              </a:solidFill>
            </a:endParaRPr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en-US" sz="3200" dirty="0"/>
              <a:t>Mila rodino</a:t>
            </a:r>
            <a:r>
              <a:rPr lang="bg-BG" sz="3200" dirty="0"/>
              <a:t>.</a:t>
            </a:r>
            <a:r>
              <a:rPr lang="en-US" sz="3200" b="1" dirty="0">
                <a:solidFill>
                  <a:schemeClr val="bg1"/>
                </a:solidFill>
              </a:rPr>
              <a:t>docx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Примери за различни типове файлове</a:t>
            </a: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6811143" y="1679101"/>
            <a:ext cx="3099068" cy="862296"/>
          </a:xfrm>
          <a:prstGeom prst="wedgeRoundRectCallout">
            <a:avLst>
              <a:gd name="adj1" fmla="val -42740"/>
              <a:gd name="adj2" fmla="val 10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Изображения</a:t>
            </a:r>
          </a:p>
        </p:txBody>
      </p:sp>
      <p:sp>
        <p:nvSpPr>
          <p:cNvPr id="3" name="Дясна фигурна скоба 2"/>
          <p:cNvSpPr/>
          <p:nvPr/>
        </p:nvSpPr>
        <p:spPr>
          <a:xfrm>
            <a:off x="5406001" y="1386764"/>
            <a:ext cx="585216" cy="1446971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Дясна фигурна скоба 6"/>
          <p:cNvSpPr/>
          <p:nvPr/>
        </p:nvSpPr>
        <p:spPr>
          <a:xfrm>
            <a:off x="3786278" y="3133781"/>
            <a:ext cx="579120" cy="1353312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Дясна фигурна скоба 7"/>
          <p:cNvSpPr/>
          <p:nvPr/>
        </p:nvSpPr>
        <p:spPr>
          <a:xfrm>
            <a:off x="4040592" y="4941554"/>
            <a:ext cx="585216" cy="1148808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6811143" y="3379289"/>
            <a:ext cx="3099068" cy="862296"/>
          </a:xfrm>
          <a:prstGeom prst="wedgeRoundRectCallout">
            <a:avLst>
              <a:gd name="adj1" fmla="val -38497"/>
              <a:gd name="adj2" fmla="val 161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Звук</a:t>
            </a: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6811143" y="5079477"/>
            <a:ext cx="3099068" cy="862296"/>
          </a:xfrm>
          <a:prstGeom prst="wedgeRoundRectCallout">
            <a:avLst>
              <a:gd name="adj1" fmla="val -29069"/>
              <a:gd name="adj2" fmla="val 127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155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821" y="1880371"/>
            <a:ext cx="5921988" cy="43601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4106" y="1323131"/>
            <a:ext cx="6281996" cy="554496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Папка </a:t>
            </a:r>
            <a:r>
              <a:rPr lang="en-US" sz="2800" dirty="0"/>
              <a:t>– </a:t>
            </a:r>
            <a:r>
              <a:rPr lang="bg-BG" sz="2800" dirty="0"/>
              <a:t>съдържа в себе си </a:t>
            </a:r>
            <a:r>
              <a:rPr lang="bg-BG" sz="2800" b="1" dirty="0"/>
              <a:t>съвкупност</a:t>
            </a:r>
            <a:r>
              <a:rPr lang="bg-BG" sz="2800" dirty="0"/>
              <a:t> от </a:t>
            </a:r>
            <a:r>
              <a:rPr lang="bg-BG" sz="2800" b="1" dirty="0"/>
              <a:t>файлове</a:t>
            </a:r>
            <a:r>
              <a:rPr lang="en-US" sz="2800" dirty="0"/>
              <a:t> </a:t>
            </a:r>
            <a:r>
              <a:rPr lang="bg-BG" sz="2800" dirty="0"/>
              <a:t>и/или </a:t>
            </a:r>
            <a:r>
              <a:rPr lang="bg-BG" sz="2800" b="1" dirty="0"/>
              <a:t>подпапки</a:t>
            </a:r>
          </a:p>
          <a:p>
            <a:pPr>
              <a:buClr>
                <a:schemeClr val="tx1"/>
              </a:buClr>
            </a:pPr>
            <a:r>
              <a:rPr lang="bg-BG" sz="2800" dirty="0"/>
              <a:t>Всяка папка има:</a:t>
            </a:r>
          </a:p>
          <a:p>
            <a:pPr lvl="1">
              <a:buClr>
                <a:schemeClr val="tx1"/>
              </a:buClr>
            </a:pPr>
            <a:r>
              <a:rPr lang="bg-BG" sz="2800" b="1" dirty="0"/>
              <a:t>Име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– последователност от символи</a:t>
            </a:r>
          </a:p>
          <a:p>
            <a:pPr lvl="1">
              <a:buClr>
                <a:schemeClr val="tx1"/>
              </a:buClr>
            </a:pPr>
            <a:r>
              <a:rPr lang="bg-BG" sz="2800" b="1" dirty="0"/>
              <a:t>Път</a:t>
            </a:r>
            <a:r>
              <a:rPr lang="bg-BG" sz="2800" dirty="0"/>
              <a:t> от корена до себе си</a:t>
            </a:r>
          </a:p>
          <a:p>
            <a:pPr>
              <a:buClr>
                <a:schemeClr val="tx1"/>
              </a:buClr>
            </a:pPr>
            <a:r>
              <a:rPr lang="bg-BG" sz="3000" dirty="0"/>
              <a:t>Папката може да бъде </a:t>
            </a:r>
            <a:r>
              <a:rPr lang="bg-BG" sz="3000" b="1" dirty="0"/>
              <a:t>празна</a:t>
            </a:r>
            <a:r>
              <a:rPr lang="bg-BG" sz="3000" dirty="0"/>
              <a:t> </a:t>
            </a:r>
            <a:br>
              <a:rPr lang="en-US" sz="3000" dirty="0"/>
            </a:br>
            <a:r>
              <a:rPr lang="bg-BG" sz="3000" dirty="0"/>
              <a:t>(без файлове и други папки)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Папка</a:t>
            </a:r>
          </a:p>
        </p:txBody>
      </p:sp>
      <p:sp>
        <p:nvSpPr>
          <p:cNvPr id="11" name="Закръглено правоъгълно изнесено означение 10"/>
          <p:cNvSpPr/>
          <p:nvPr/>
        </p:nvSpPr>
        <p:spPr bwMode="auto">
          <a:xfrm>
            <a:off x="9004263" y="4167672"/>
            <a:ext cx="1905303" cy="998807"/>
          </a:xfrm>
          <a:prstGeom prst="wedgeRoundRectCallout">
            <a:avLst>
              <a:gd name="adj1" fmla="val -95860"/>
              <a:gd name="adj2" fmla="val -335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5602065" y="1407602"/>
            <a:ext cx="2560320" cy="647098"/>
          </a:xfrm>
          <a:prstGeom prst="wedgeRoundRectCallout">
            <a:avLst>
              <a:gd name="adj1" fmla="val -26534"/>
              <a:gd name="adj2" fmla="val 1929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Папка</a:t>
            </a: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9004262" y="4167672"/>
            <a:ext cx="1905303" cy="998807"/>
          </a:xfrm>
          <a:prstGeom prst="wedgeRoundRectCallout">
            <a:avLst>
              <a:gd name="adj1" fmla="val -4885"/>
              <a:gd name="adj2" fmla="val -801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Подпапки</a:t>
            </a:r>
          </a:p>
        </p:txBody>
      </p:sp>
      <p:sp>
        <p:nvSpPr>
          <p:cNvPr id="13" name="Закръглено правоъгълно изнесено означение 12"/>
          <p:cNvSpPr/>
          <p:nvPr/>
        </p:nvSpPr>
        <p:spPr bwMode="auto">
          <a:xfrm>
            <a:off x="9243652" y="1207377"/>
            <a:ext cx="2774732" cy="1047548"/>
          </a:xfrm>
          <a:prstGeom prst="wedgeRoundRectCallout">
            <a:avLst>
              <a:gd name="adj1" fmla="val -67704"/>
              <a:gd name="adj2" fmla="val 546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 до файла/папката</a:t>
            </a: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6939338" y="2359323"/>
            <a:ext cx="1838902" cy="239150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088283" y="3271467"/>
            <a:ext cx="1925417" cy="155453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6CDF1C-05DB-2B5B-2868-6DA57DFBD178}"/>
              </a:ext>
            </a:extLst>
          </p:cNvPr>
          <p:cNvSpPr/>
          <p:nvPr/>
        </p:nvSpPr>
        <p:spPr bwMode="auto">
          <a:xfrm>
            <a:off x="6084820" y="3038467"/>
            <a:ext cx="1925417" cy="2429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91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8" grpId="0" animBg="1"/>
      <p:bldP spid="10" grpId="0" animBg="1"/>
      <p:bldP spid="13" grpId="0" animBg="1"/>
      <p:bldP spid="2" grpId="0" animBg="1"/>
      <p:bldP spid="14" grpId="0" animBg="1"/>
      <p:bldP spid="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3854</TotalTime>
  <Words>951</Words>
  <Application>Microsoft Macintosh PowerPoint</Application>
  <PresentationFormat>Widescreen</PresentationFormat>
  <Paragraphs>181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-apple-system</vt:lpstr>
      <vt:lpstr>Arial</vt:lpstr>
      <vt:lpstr>Calibri</vt:lpstr>
      <vt:lpstr>Consolas</vt:lpstr>
      <vt:lpstr>var(--ff-mono)</vt:lpstr>
      <vt:lpstr>Wingdings</vt:lpstr>
      <vt:lpstr>SoftUni</vt:lpstr>
      <vt:lpstr>Файлова система</vt:lpstr>
      <vt:lpstr>Съдържание</vt:lpstr>
      <vt:lpstr>Файлове и папки</vt:lpstr>
      <vt:lpstr>Файл</vt:lpstr>
      <vt:lpstr>Файл</vt:lpstr>
      <vt:lpstr>Име и разширение на файл</vt:lpstr>
      <vt:lpstr>Пример за име и разширение на файл</vt:lpstr>
      <vt:lpstr>Примери за различни типове файлове</vt:lpstr>
      <vt:lpstr>Папка</vt:lpstr>
      <vt:lpstr>Файлова система и файлов мениджър</vt:lpstr>
      <vt:lpstr>Създаване на файлове и папки</vt:lpstr>
      <vt:lpstr>Работа с файлове и папки</vt:lpstr>
      <vt:lpstr>Основни операции с файлове и папки</vt:lpstr>
      <vt:lpstr>Основни действия с файлове и папки</vt:lpstr>
      <vt:lpstr>Пример за копиране/преместване на файл (1)</vt:lpstr>
      <vt:lpstr>Пример за копиране/преместване на файл (2)</vt:lpstr>
      <vt:lpstr>Пример за копиране/преместване на файл (3)</vt:lpstr>
      <vt:lpstr>Пример за преименуване на файл (1)</vt:lpstr>
      <vt:lpstr>Пример за преименуване на файл (2)</vt:lpstr>
      <vt:lpstr>Пример за изтриване на файл (1)</vt:lpstr>
      <vt:lpstr>Пример за изтриване на файл (2)</vt:lpstr>
      <vt:lpstr>Работа с файл от коша (1)</vt:lpstr>
      <vt:lpstr>Работа с файл от коша (2)</vt:lpstr>
      <vt:lpstr>Изглед и визуализация</vt:lpstr>
      <vt:lpstr>Изглед и визуализация на папки (1)</vt:lpstr>
      <vt:lpstr>Изглед и визуализация на папки (2)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Файлова система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Alexandrina Mehandzhiyska</cp:lastModifiedBy>
  <cp:revision>114</cp:revision>
  <dcterms:created xsi:type="dcterms:W3CDTF">2018-05-23T13:08:44Z</dcterms:created>
  <dcterms:modified xsi:type="dcterms:W3CDTF">2024-02-27T06:28:22Z</dcterms:modified>
  <cp:category/>
</cp:coreProperties>
</file>