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5002B811-AF4B-415E-9157-5AA3E66D6EC1}">
          <p14:sldIdLst>
            <p14:sldId id="256"/>
            <p14:sldId id="257"/>
          </p14:sldIdLst>
        </p14:section>
        <p14:section name="Какво е Scratch" id="{661D50F7-4E70-416A-9B33-A79D93880BC2}">
          <p14:sldIdLst>
            <p14:sldId id="258"/>
            <p14:sldId id="259"/>
          </p14:sldIdLst>
        </p14:section>
        <p14:section name="Интерфейс" id="{235C82D5-5481-43A4-8409-1AA855B53041}">
          <p14:sldIdLst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Основни понятия" id="{8EEACE97-362B-4F0B-A50A-1769D154CA4B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Видове блокове" id="{310B5A38-B8A8-4C7C-806B-E586C63C9CE1}">
          <p14:sldIdLst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  <p14:section name="Заключение" id="{DABE5081-3C47-4A03-A2F4-FE7A6C33E236}">
          <p14:sldIdLst>
            <p14:sldId id="281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208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8271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713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874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5590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535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965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scratch.mit.edu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Въведение в програмната среда на </a:t>
            </a:r>
            <a:r>
              <a:rPr lang="en-US" dirty="0"/>
              <a:t>Scratch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Програмиране в </a:t>
            </a:r>
            <a:r>
              <a:rPr lang="en-US" dirty="0"/>
              <a:t>Scratch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965" y="2436423"/>
            <a:ext cx="3935194" cy="2958983"/>
          </a:xfrm>
          <a:prstGeom prst="rect">
            <a:avLst/>
          </a:prstGeom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54822"/>
            <a:ext cx="1905552" cy="85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46000" y="1121143"/>
            <a:ext cx="9949234" cy="5546589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работното поле </a:t>
            </a:r>
            <a:r>
              <a:rPr lang="ru-RU" dirty="0"/>
              <a:t>се сглобяват </a:t>
            </a:r>
            <a:r>
              <a:rPr lang="ru-RU" b="1" dirty="0"/>
              <a:t>скриптове</a:t>
            </a:r>
            <a:endParaRPr lang="ru-RU" dirty="0"/>
          </a:p>
          <a:p>
            <a:r>
              <a:rPr lang="ru-RU" dirty="0"/>
              <a:t>Достъп до </a:t>
            </a:r>
            <a:r>
              <a:rPr lang="ru-RU" b="1" dirty="0">
                <a:solidFill>
                  <a:schemeClr val="bg1"/>
                </a:solidFill>
              </a:rPr>
              <a:t>работното поле </a:t>
            </a:r>
            <a:r>
              <a:rPr lang="ru-RU" dirty="0"/>
              <a:t>имат </a:t>
            </a:r>
            <a:r>
              <a:rPr lang="ru-RU" b="1" dirty="0"/>
              <a:t>сцената</a:t>
            </a:r>
            <a:r>
              <a:rPr lang="ru-RU" dirty="0"/>
              <a:t>, както и </a:t>
            </a:r>
            <a:r>
              <a:rPr lang="ru-RU" b="1" dirty="0"/>
              <a:t>спрайтовете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Работно поле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3642" y="2718324"/>
            <a:ext cx="5474186" cy="38166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60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5900321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Блоково поле </a:t>
            </a:r>
            <a:r>
              <a:rPr lang="ru-RU" dirty="0"/>
              <a:t>– списък с всички </a:t>
            </a:r>
            <a:r>
              <a:rPr lang="ru-RU" b="1" dirty="0"/>
              <a:t>кодови блокове </a:t>
            </a:r>
            <a:r>
              <a:rPr lang="ru-RU" dirty="0"/>
              <a:t>в</a:t>
            </a:r>
            <a:r>
              <a:rPr lang="ru-RU" b="1" dirty="0"/>
              <a:t> </a:t>
            </a:r>
            <a:r>
              <a:rPr lang="en-US" b="1" dirty="0"/>
              <a:t>Scratch</a:t>
            </a:r>
            <a:endParaRPr lang="ru-RU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Блоково поле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12" y="1266464"/>
            <a:ext cx="2697677" cy="52874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5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Основни понятия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29" y="1281018"/>
            <a:ext cx="2354079" cy="260518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Главни елементи в </a:t>
            </a:r>
            <a:r>
              <a:rPr lang="en-US"/>
              <a:t>Scratch</a:t>
            </a:r>
          </a:p>
        </p:txBody>
      </p:sp>
    </p:spTree>
    <p:extLst>
      <p:ext uri="{BB962C8B-B14F-4D97-AF65-F5344CB8AC3E}">
        <p14:creationId xmlns:p14="http://schemas.microsoft.com/office/powerpoint/2010/main" val="33290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Спрайтове</a:t>
            </a:r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86524" y="1160610"/>
            <a:ext cx="11446887" cy="546430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Спрайт (</a:t>
            </a:r>
            <a:r>
              <a:rPr lang="en-US" b="1" dirty="0">
                <a:solidFill>
                  <a:schemeClr val="bg1"/>
                </a:solidFill>
              </a:rPr>
              <a:t>Sprite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обект</a:t>
            </a:r>
            <a:r>
              <a:rPr lang="ru-RU" dirty="0"/>
              <a:t> или </a:t>
            </a:r>
            <a:r>
              <a:rPr lang="ru-RU" b="1" dirty="0"/>
              <a:t>герой</a:t>
            </a:r>
            <a:r>
              <a:rPr lang="ru-RU" dirty="0"/>
              <a:t> в </a:t>
            </a:r>
            <a:r>
              <a:rPr lang="ru-RU" b="1" dirty="0"/>
              <a:t>Scratch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en-US" dirty="0"/>
              <a:t>M</a:t>
            </a:r>
            <a:r>
              <a:rPr lang="ru-RU" dirty="0"/>
              <a:t>оже да бъде програмиран да изпълнява действия с помощта на </a:t>
            </a:r>
            <a:r>
              <a:rPr lang="bg-BG" b="1" dirty="0"/>
              <a:t>кодови </a:t>
            </a:r>
            <a:r>
              <a:rPr lang="ru-RU" b="1" dirty="0"/>
              <a:t>блокове</a:t>
            </a:r>
            <a:endParaRPr lang="ru-RU" dirty="0"/>
          </a:p>
          <a:p>
            <a:r>
              <a:rPr lang="ru-RU" dirty="0"/>
              <a:t>Всеки </a:t>
            </a:r>
            <a:r>
              <a:rPr lang="bg-BG" b="1" dirty="0"/>
              <a:t>спрайт</a:t>
            </a:r>
            <a:r>
              <a:rPr lang="ru-RU" dirty="0"/>
              <a:t> има свои собствени </a:t>
            </a:r>
            <a:r>
              <a:rPr lang="ru-RU" b="1" dirty="0"/>
              <a:t>скриптове</a:t>
            </a:r>
            <a:r>
              <a:rPr lang="ru-RU" dirty="0"/>
              <a:t>, </a:t>
            </a:r>
            <a:r>
              <a:rPr lang="ru-RU" b="1" dirty="0"/>
              <a:t>костюми</a:t>
            </a:r>
            <a:r>
              <a:rPr lang="ru-RU" dirty="0"/>
              <a:t> и </a:t>
            </a:r>
            <a:r>
              <a:rPr lang="ru-RU" b="1" dirty="0"/>
              <a:t>звуци</a:t>
            </a:r>
            <a:r>
              <a:rPr lang="ru-RU" dirty="0"/>
              <a:t> и може да се </a:t>
            </a:r>
            <a:r>
              <a:rPr lang="ru-RU" b="1" dirty="0"/>
              <a:t>движи</a:t>
            </a:r>
            <a:r>
              <a:rPr lang="ru-RU" dirty="0"/>
              <a:t> самостоятелно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34" y="4291118"/>
            <a:ext cx="5445532" cy="2333799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74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804833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Фон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изображение</a:t>
            </a:r>
            <a:r>
              <a:rPr lang="ru-RU" dirty="0"/>
              <a:t>, което може да се показва на </a:t>
            </a:r>
            <a:r>
              <a:rPr lang="ru-RU" b="1" dirty="0"/>
              <a:t>сцената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Фон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1" y="2578222"/>
            <a:ext cx="4778965" cy="35842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A cartoon of a red house&#10;&#10;Description automatically generated">
            <a:extLst>
              <a:ext uri="{FF2B5EF4-FFF2-40B4-BE49-F238E27FC236}">
                <a16:creationId xmlns:a16="http://schemas.microsoft.com/office/drawing/2014/main" id="{89B5481A-FB1C-B642-CEC5-4B9F215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75" y="2578223"/>
            <a:ext cx="4778964" cy="35842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31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Кодовите блоков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се използват за създаване на </a:t>
            </a:r>
            <a:r>
              <a:rPr lang="ru-RU" b="1" dirty="0"/>
              <a:t>код</a:t>
            </a:r>
            <a:r>
              <a:rPr lang="ru-RU" dirty="0"/>
              <a:t> в </a:t>
            </a:r>
            <a:r>
              <a:rPr lang="ru-RU" b="1" dirty="0"/>
              <a:t>Scratch</a:t>
            </a:r>
            <a:endParaRPr lang="ru-RU" dirty="0"/>
          </a:p>
          <a:p>
            <a:r>
              <a:rPr lang="ru-RU" b="1" dirty="0"/>
              <a:t>Блоковете</a:t>
            </a:r>
            <a:r>
              <a:rPr lang="ru-RU" dirty="0"/>
              <a:t> се свързват помежду си като </a:t>
            </a:r>
            <a:r>
              <a:rPr lang="ru-RU" b="1" dirty="0"/>
              <a:t>пъзел</a:t>
            </a:r>
            <a:r>
              <a:rPr lang="ru-RU" dirty="0"/>
              <a:t>, като всеки тип блок има</a:t>
            </a:r>
            <a:r>
              <a:rPr lang="en-US" dirty="0"/>
              <a:t>:</a:t>
            </a:r>
          </a:p>
          <a:p>
            <a:pPr lvl="1"/>
            <a:r>
              <a:rPr lang="ru-RU" b="1" dirty="0"/>
              <a:t>Форма</a:t>
            </a:r>
            <a:endParaRPr lang="ru-RU" dirty="0"/>
          </a:p>
          <a:p>
            <a:pPr lvl="1"/>
            <a:r>
              <a:rPr lang="ru-RU" b="1" dirty="0"/>
              <a:t>Форма на</a:t>
            </a:r>
            <a:r>
              <a:rPr lang="ru-RU" dirty="0"/>
              <a:t> </a:t>
            </a:r>
            <a:r>
              <a:rPr lang="ru-RU" b="1" dirty="0"/>
              <a:t>слот</a:t>
            </a:r>
            <a:r>
              <a:rPr lang="ru-RU" dirty="0"/>
              <a:t>, в който може да се вмъкне </a:t>
            </a:r>
            <a:endParaRPr lang="en-US" dirty="0"/>
          </a:p>
          <a:p>
            <a:r>
              <a:rPr lang="ru-RU" dirty="0"/>
              <a:t>Скрипт – поредица от свързани </a:t>
            </a:r>
            <a:r>
              <a:rPr lang="ru-RU" b="1" dirty="0"/>
              <a:t>блокове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Кодов блок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32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кодови блокове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35" t="56757" b="15393"/>
          <a:stretch/>
        </p:blipFill>
        <p:spPr>
          <a:xfrm>
            <a:off x="8727563" y="2992209"/>
            <a:ext cx="3083060" cy="9945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BA5D35-5B31-0843-B23F-FD6F39EBE6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24" r="76878" b="36544"/>
          <a:stretch/>
        </p:blipFill>
        <p:spPr>
          <a:xfrm>
            <a:off x="3362150" y="2960392"/>
            <a:ext cx="2558309" cy="1058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6F2A9-D5FC-9FFD-43B2-0EB228863C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30146" r="55631" b="32747"/>
          <a:stretch/>
        </p:blipFill>
        <p:spPr>
          <a:xfrm>
            <a:off x="744125" y="2826923"/>
            <a:ext cx="2328124" cy="1325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356975-3744-5608-A4B8-A04EE68457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5" t="33824" r="29074" b="12808"/>
          <a:stretch/>
        </p:blipFill>
        <p:spPr>
          <a:xfrm>
            <a:off x="5989548" y="2536582"/>
            <a:ext cx="2847997" cy="19057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C94885-9E7E-0EAB-5BCF-9F3CBDB66E87}"/>
              </a:ext>
            </a:extLst>
          </p:cNvPr>
          <p:cNvSpPr txBox="1"/>
          <p:nvPr/>
        </p:nvSpPr>
        <p:spPr>
          <a:xfrm>
            <a:off x="809721" y="4355746"/>
            <a:ext cx="2198670" cy="718039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Hat</a:t>
            </a:r>
            <a:endParaRPr lang="bg-B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E55FDF-4CE9-0172-3715-48D45C69BA99}"/>
              </a:ext>
            </a:extLst>
          </p:cNvPr>
          <p:cNvSpPr txBox="1"/>
          <p:nvPr/>
        </p:nvSpPr>
        <p:spPr>
          <a:xfrm>
            <a:off x="3596098" y="4355745"/>
            <a:ext cx="2141904" cy="718039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Stack</a:t>
            </a:r>
            <a:endParaRPr lang="bg-B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A5D8E-F9BF-DF69-173F-1C3E4215447C}"/>
              </a:ext>
            </a:extLst>
          </p:cNvPr>
          <p:cNvSpPr txBox="1"/>
          <p:nvPr/>
        </p:nvSpPr>
        <p:spPr>
          <a:xfrm>
            <a:off x="8956749" y="4355746"/>
            <a:ext cx="2609664" cy="718039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Boolean</a:t>
            </a:r>
            <a:endParaRPr lang="bg-B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7D803-8D08-3FA2-3953-8A2C754BE653}"/>
              </a:ext>
            </a:extLst>
          </p:cNvPr>
          <p:cNvSpPr txBox="1"/>
          <p:nvPr/>
        </p:nvSpPr>
        <p:spPr>
          <a:xfrm>
            <a:off x="6458049" y="4355745"/>
            <a:ext cx="2007857" cy="718039"/>
          </a:xfrm>
          <a:prstGeom prst="roundRect">
            <a:avLst/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800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Cap</a:t>
            </a:r>
            <a:endParaRPr lang="bg-BG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05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1196130"/>
            <a:ext cx="11917326" cy="52010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Скрипт</a:t>
            </a:r>
            <a:r>
              <a:rPr lang="bg-BG" sz="3300" dirty="0"/>
              <a:t> </a:t>
            </a:r>
            <a:r>
              <a:rPr lang="en-US" sz="3300" dirty="0"/>
              <a:t>– </a:t>
            </a:r>
            <a:r>
              <a:rPr lang="bg-BG" sz="3300" b="1" dirty="0"/>
              <a:t>колекция</a:t>
            </a:r>
            <a:r>
              <a:rPr lang="bg-BG" sz="3300" dirty="0"/>
              <a:t> или "</a:t>
            </a:r>
            <a:r>
              <a:rPr lang="bg-BG" sz="3300" b="1" dirty="0"/>
              <a:t>стек</a:t>
            </a:r>
            <a:r>
              <a:rPr lang="bg-BG" sz="3300" dirty="0"/>
              <a:t>" от блокове, които са свързани помежду си</a:t>
            </a:r>
          </a:p>
          <a:p>
            <a:pPr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</a:pPr>
            <a:r>
              <a:rPr lang="bg-BG" sz="3300" b="1" dirty="0"/>
              <a:t>Блоковете</a:t>
            </a:r>
            <a:r>
              <a:rPr lang="bg-BG" sz="3300" dirty="0"/>
              <a:t> и тяхната </a:t>
            </a:r>
            <a:r>
              <a:rPr lang="bg-BG" sz="3300" b="1" dirty="0"/>
              <a:t>последователност</a:t>
            </a:r>
            <a:r>
              <a:rPr lang="bg-BG" sz="3300" dirty="0"/>
              <a:t> определят начина, по който </a:t>
            </a:r>
            <a:r>
              <a:rPr lang="bg-BG" sz="3300" b="1" dirty="0"/>
              <a:t>спрайтовете</a:t>
            </a:r>
            <a:r>
              <a:rPr lang="bg-BG" sz="3300" dirty="0"/>
              <a:t> взаимодействат помежду си и със </a:t>
            </a:r>
            <a:r>
              <a:rPr lang="bg-BG" sz="3300" b="1" dirty="0"/>
              <a:t>сцената</a:t>
            </a:r>
            <a:endParaRPr lang="bg-BG" sz="3300" dirty="0"/>
          </a:p>
          <a:p>
            <a:pPr>
              <a:lnSpc>
                <a:spcPct val="114000"/>
              </a:lnSpc>
            </a:pPr>
            <a:r>
              <a:rPr lang="bg-BG" sz="3300" dirty="0"/>
              <a:t>Към </a:t>
            </a:r>
            <a:r>
              <a:rPr lang="bg-BG" sz="3300" b="1" dirty="0"/>
              <a:t>скриптовете</a:t>
            </a:r>
            <a:r>
              <a:rPr lang="bg-BG" sz="3300" dirty="0"/>
              <a:t> може да се добавят </a:t>
            </a:r>
            <a:r>
              <a:rPr lang="bg-BG" sz="3300" b="1" dirty="0"/>
              <a:t>коментари</a:t>
            </a:r>
            <a:r>
              <a:rPr lang="bg-BG" sz="3300" dirty="0"/>
              <a:t>, които обясняват какво правят </a:t>
            </a:r>
            <a:r>
              <a:rPr lang="bg-BG" sz="3300" b="1" dirty="0"/>
              <a:t>блоковете</a:t>
            </a:r>
            <a:r>
              <a:rPr lang="bg-BG" sz="3300" dirty="0"/>
              <a:t> и каква е целта на </a:t>
            </a:r>
            <a:r>
              <a:rPr lang="bg-BG" sz="3300" b="1" dirty="0"/>
              <a:t>скрипта</a:t>
            </a:r>
            <a:endParaRPr lang="bg-BG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Скрипт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2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Примери за скрипт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669" y="1257637"/>
            <a:ext cx="5230491" cy="5379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99B202-E220-3C6A-4AD3-B63599D17F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93"/>
          <a:stretch/>
        </p:blipFill>
        <p:spPr>
          <a:xfrm>
            <a:off x="7472736" y="1377925"/>
            <a:ext cx="3779577" cy="537932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2AF20DF-0BEA-28CC-6CDE-C5FF094DE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704" y="2066111"/>
            <a:ext cx="6010275" cy="3762375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4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Видове блокове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32237" r="76141" b="33097"/>
          <a:stretch/>
        </p:blipFill>
        <p:spPr>
          <a:xfrm>
            <a:off x="4495548" y="1881554"/>
            <a:ext cx="3200433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Scratch</a:t>
            </a:r>
            <a:r>
              <a:rPr lang="en-US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Интерфейс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Scratch</a:t>
            </a:r>
            <a:endParaRPr lang="bg-BG" sz="3400" b="1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dirty="0"/>
              <a:t>Основни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понятия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Видове </a:t>
            </a:r>
            <a:r>
              <a:rPr lang="bg-BG" sz="3400" b="1" dirty="0">
                <a:solidFill>
                  <a:schemeClr val="bg1"/>
                </a:solidFill>
              </a:rPr>
              <a:t>кодови блокове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Блокове за движение </a:t>
            </a:r>
            <a:r>
              <a:rPr lang="ru-RU" sz="3200" dirty="0"/>
              <a:t>- блоковете, които управляват </a:t>
            </a:r>
            <a:r>
              <a:rPr lang="ru-RU" sz="3200" b="1" dirty="0"/>
              <a:t>движението</a:t>
            </a:r>
            <a:r>
              <a:rPr lang="ru-RU" sz="3200" dirty="0"/>
              <a:t> на даден </a:t>
            </a:r>
            <a:r>
              <a:rPr lang="bg-BG" sz="3200" b="1" dirty="0"/>
              <a:t>спрайт</a:t>
            </a:r>
            <a:r>
              <a:rPr lang="ru-RU" sz="3200" dirty="0"/>
              <a:t> (</a:t>
            </a:r>
            <a:r>
              <a:rPr lang="ru-RU" sz="3200" b="1" dirty="0"/>
              <a:t>герой</a:t>
            </a:r>
            <a:r>
              <a:rPr lang="ru-RU" sz="3200" dirty="0"/>
              <a:t>)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движение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421C5-3D52-9F1D-4F27-B022381ADAE0}"/>
              </a:ext>
            </a:extLst>
          </p:cNvPr>
          <p:cNvGrpSpPr>
            <a:grpSpLocks noChangeAspect="1"/>
          </p:cNvGrpSpPr>
          <p:nvPr/>
        </p:nvGrpSpPr>
        <p:grpSpPr>
          <a:xfrm>
            <a:off x="1496815" y="3852906"/>
            <a:ext cx="4000095" cy="1044050"/>
            <a:chOff x="1864122" y="1749670"/>
            <a:chExt cx="2875434" cy="75050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C12863-0F82-4279-2188-09E595D7AFBE}"/>
                </a:ext>
              </a:extLst>
            </p:cNvPr>
            <p:cNvSpPr/>
            <p:nvPr/>
          </p:nvSpPr>
          <p:spPr bwMode="auto">
            <a:xfrm>
              <a:off x="3324267" y="1891659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C19E97E-4326-533E-6F57-284159D92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122" y="1749670"/>
              <a:ext cx="2875434" cy="750506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B121EB2-E7DF-DDEA-5859-5A128CDAD7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09647" y="2875185"/>
            <a:ext cx="3090940" cy="2999492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9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движение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446701"/>
              </p:ext>
            </p:extLst>
          </p:nvPr>
        </p:nvGraphicFramePr>
        <p:xfrm>
          <a:off x="509951" y="1406076"/>
          <a:ext cx="11175024" cy="5196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32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36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435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0141" y="1602683"/>
            <a:ext cx="5591908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b="1" dirty="0"/>
              <a:t>Мести</a:t>
            </a:r>
            <a:r>
              <a:rPr lang="ru-RU" sz="2400" dirty="0"/>
              <a:t> </a:t>
            </a:r>
            <a:r>
              <a:rPr lang="ru-RU" sz="2400" b="1" dirty="0"/>
              <a:t>спрайта</a:t>
            </a:r>
            <a:r>
              <a:rPr lang="ru-RU" sz="2400" dirty="0"/>
              <a:t> с посоченото количество "</a:t>
            </a:r>
            <a:r>
              <a:rPr lang="ru-RU" sz="2400" b="1" dirty="0"/>
              <a:t>стъпки</a:t>
            </a:r>
            <a:r>
              <a:rPr lang="ru-RU" sz="2400" dirty="0"/>
              <a:t>" в посоката, в която е обърнат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68" y="2756062"/>
            <a:ext cx="5591908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dirty="0"/>
              <a:t>Задава </a:t>
            </a:r>
            <a:r>
              <a:rPr lang="ru-RU" sz="2400" b="1" dirty="0"/>
              <a:t>позицията</a:t>
            </a:r>
            <a:r>
              <a:rPr lang="ru-RU" sz="2400" dirty="0"/>
              <a:t> на своя </a:t>
            </a:r>
            <a:r>
              <a:rPr lang="bg-BG" sz="2400" b="1" dirty="0"/>
              <a:t>спрайт</a:t>
            </a:r>
            <a:r>
              <a:rPr lang="ru-RU" sz="2400" dirty="0"/>
              <a:t> според зададените координати</a:t>
            </a:r>
            <a:endParaRPr lang="en-US" sz="24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3068" y="4002282"/>
            <a:ext cx="559190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Променя посоката на своя </a:t>
            </a:r>
            <a:r>
              <a:rPr lang="bg-BG" sz="2400" b="1" dirty="0"/>
              <a:t>спрайт</a:t>
            </a:r>
            <a:r>
              <a:rPr lang="bg-BG" sz="2400" dirty="0"/>
              <a:t> с посочените </a:t>
            </a:r>
            <a:r>
              <a:rPr lang="bg-BG" sz="2400" b="1" dirty="0"/>
              <a:t>градуси</a:t>
            </a:r>
            <a:r>
              <a:rPr lang="bg-BG" sz="2400" dirty="0"/>
              <a:t> в избраната </a:t>
            </a:r>
            <a:r>
              <a:rPr lang="bg-BG" sz="2400" b="1" dirty="0"/>
              <a:t>посока</a:t>
            </a:r>
            <a:endParaRPr lang="bg-BG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68" y="5403861"/>
            <a:ext cx="5591907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Премества </a:t>
            </a:r>
            <a:r>
              <a:rPr lang="bg-BG" sz="2400" b="1" dirty="0"/>
              <a:t>спрайта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до избраните </a:t>
            </a:r>
            <a:r>
              <a:rPr lang="bg-BG" sz="2400" b="1" dirty="0"/>
              <a:t>X</a:t>
            </a:r>
            <a:r>
              <a:rPr lang="bg-BG" sz="2400" dirty="0"/>
              <a:t> и </a:t>
            </a:r>
            <a:r>
              <a:rPr lang="bg-BG" sz="2400" b="1" dirty="0"/>
              <a:t>Y</a:t>
            </a:r>
            <a:r>
              <a:rPr lang="bg-BG" sz="2400" dirty="0"/>
              <a:t> </a:t>
            </a:r>
            <a:r>
              <a:rPr lang="bg-BG" sz="2400" b="1" dirty="0"/>
              <a:t>координати</a:t>
            </a:r>
            <a:r>
              <a:rPr lang="bg-BG" sz="2400" dirty="0"/>
              <a:t> за избраното </a:t>
            </a:r>
            <a:r>
              <a:rPr lang="bg-BG" sz="2400" b="1" dirty="0"/>
              <a:t>време</a:t>
            </a:r>
            <a:endParaRPr lang="bg-BG" sz="2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864122" y="1749670"/>
            <a:ext cx="2875434" cy="750506"/>
            <a:chOff x="1864122" y="1749670"/>
            <a:chExt cx="2875434" cy="750506"/>
          </a:xfrm>
        </p:grpSpPr>
        <p:sp>
          <p:nvSpPr>
            <p:cNvPr id="18" name="Oval 17"/>
            <p:cNvSpPr/>
            <p:nvPr/>
          </p:nvSpPr>
          <p:spPr bwMode="auto">
            <a:xfrm>
              <a:off x="3324267" y="1891659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4122" y="1749670"/>
              <a:ext cx="2875434" cy="750506"/>
            </a:xfrm>
            <a:prstGeom prst="rect">
              <a:avLst/>
            </a:prstGeom>
          </p:spPr>
        </p:pic>
      </p:grpSp>
      <p:grpSp>
        <p:nvGrpSpPr>
          <p:cNvPr id="31" name="Group 30"/>
          <p:cNvGrpSpPr/>
          <p:nvPr/>
        </p:nvGrpSpPr>
        <p:grpSpPr>
          <a:xfrm>
            <a:off x="1785378" y="2887765"/>
            <a:ext cx="2857899" cy="819264"/>
            <a:chOff x="1785378" y="2887765"/>
            <a:chExt cx="2857899" cy="819264"/>
          </a:xfrm>
        </p:grpSpPr>
        <p:sp>
          <p:nvSpPr>
            <p:cNvPr id="21" name="Oval 20"/>
            <p:cNvSpPr/>
            <p:nvPr/>
          </p:nvSpPr>
          <p:spPr bwMode="auto">
            <a:xfrm>
              <a:off x="4049162" y="303974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3148054" y="303974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5378" y="2887765"/>
              <a:ext cx="2857899" cy="819264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1609527" y="4073991"/>
            <a:ext cx="3261412" cy="824412"/>
            <a:chOff x="1609527" y="4073991"/>
            <a:chExt cx="3261412" cy="824412"/>
          </a:xfrm>
        </p:grpSpPr>
        <p:sp>
          <p:nvSpPr>
            <p:cNvPr id="25" name="Oval 24"/>
            <p:cNvSpPr/>
            <p:nvPr/>
          </p:nvSpPr>
          <p:spPr bwMode="auto">
            <a:xfrm>
              <a:off x="3506913" y="4179450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098266" y="4230974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Oval 23"/>
            <p:cNvSpPr/>
            <p:nvPr/>
          </p:nvSpPr>
          <p:spPr bwMode="auto">
            <a:xfrm>
              <a:off x="3584738" y="4241653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527" y="4073991"/>
              <a:ext cx="3261412" cy="824412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1426055" y="5556298"/>
            <a:ext cx="3796423" cy="807925"/>
            <a:chOff x="1490036" y="5567019"/>
            <a:chExt cx="3668462" cy="683951"/>
          </a:xfrm>
        </p:grpSpPr>
        <p:sp>
          <p:nvSpPr>
            <p:cNvPr id="29" name="Oval 28"/>
            <p:cNvSpPr/>
            <p:nvPr/>
          </p:nvSpPr>
          <p:spPr bwMode="auto">
            <a:xfrm>
              <a:off x="4545623" y="5637761"/>
              <a:ext cx="567248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3859338" y="5637762"/>
              <a:ext cx="542249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605862" y="5645002"/>
              <a:ext cx="542192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90036" y="5567019"/>
              <a:ext cx="3668462" cy="683951"/>
            </a:xfrm>
            <a:prstGeom prst="rect">
              <a:avLst/>
            </a:prstGeom>
          </p:spPr>
        </p:pic>
      </p:grpSp>
      <p:sp>
        <p:nvSpPr>
          <p:cNvPr id="3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8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Блокове за външността </a:t>
            </a:r>
            <a:r>
              <a:rPr lang="ru-RU" dirty="0"/>
              <a:t>- блоковете, които управляват външния вид на </a:t>
            </a:r>
            <a:r>
              <a:rPr lang="bg-BG" sz="3600" b="1" dirty="0"/>
              <a:t>спрайта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външността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9" t="4317" r="9284" b="9622"/>
          <a:stretch/>
        </p:blipFill>
        <p:spPr>
          <a:xfrm>
            <a:off x="6614465" y="1876932"/>
            <a:ext cx="4520259" cy="4520259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517497" y="3695282"/>
            <a:ext cx="3267504" cy="1348970"/>
            <a:chOff x="2194504" y="2018484"/>
            <a:chExt cx="2076740" cy="857370"/>
          </a:xfrm>
        </p:grpSpPr>
        <p:sp>
          <p:nvSpPr>
            <p:cNvPr id="10" name="Oval 9"/>
            <p:cNvSpPr/>
            <p:nvPr/>
          </p:nvSpPr>
          <p:spPr bwMode="auto">
            <a:xfrm>
              <a:off x="2880449" y="2164799"/>
              <a:ext cx="1272451" cy="530776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504" y="2018484"/>
              <a:ext cx="2076740" cy="857370"/>
            </a:xfrm>
            <a:prstGeom prst="rect">
              <a:avLst/>
            </a:prstGeom>
          </p:spPr>
        </p:pic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външността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58091"/>
              </p:ext>
            </p:extLst>
          </p:nvPr>
        </p:nvGraphicFramePr>
        <p:xfrm>
          <a:off x="536328" y="1904004"/>
          <a:ext cx="11175024" cy="3412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700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69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9444" y="1968784"/>
            <a:ext cx="5662247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dirty="0"/>
              <a:t>Дава на </a:t>
            </a:r>
            <a:r>
              <a:rPr lang="bg-BG" sz="2400" b="1" dirty="0"/>
              <a:t>спрайта</a:t>
            </a:r>
            <a:r>
              <a:rPr lang="ru-RU" sz="2400" dirty="0"/>
              <a:t> </a:t>
            </a:r>
            <a:r>
              <a:rPr lang="ru-RU" sz="2400" b="1" dirty="0"/>
              <a:t>речеви</a:t>
            </a:r>
            <a:r>
              <a:rPr lang="ru-RU" sz="2400" dirty="0"/>
              <a:t> </a:t>
            </a:r>
            <a:r>
              <a:rPr lang="ru-RU" sz="2400" b="1" dirty="0"/>
              <a:t>балон</a:t>
            </a:r>
            <a:r>
              <a:rPr lang="ru-RU" sz="2400" dirty="0"/>
              <a:t> със зададения текст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9444" y="3054838"/>
            <a:ext cx="5591908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dirty="0"/>
              <a:t>Дава на </a:t>
            </a:r>
            <a:r>
              <a:rPr lang="bg-BG" sz="2400" b="1" dirty="0"/>
              <a:t>спрайта</a:t>
            </a:r>
            <a:r>
              <a:rPr lang="ru-RU" sz="2400" dirty="0"/>
              <a:t> </a:t>
            </a:r>
            <a:r>
              <a:rPr lang="ru-RU" sz="2400" b="1" dirty="0"/>
              <a:t>мисловен </a:t>
            </a:r>
            <a:r>
              <a:rPr lang="bg-BG" sz="2400" b="1" dirty="0"/>
              <a:t>балон</a:t>
            </a:r>
            <a:r>
              <a:rPr lang="ru-RU" sz="2400" b="1" dirty="0"/>
              <a:t> </a:t>
            </a:r>
            <a:r>
              <a:rPr lang="ru-RU" sz="2400" dirty="0"/>
              <a:t>със зададения текст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9444" y="4178790"/>
            <a:ext cx="5591908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Сменя </a:t>
            </a:r>
            <a:r>
              <a:rPr lang="bg-BG" sz="2400" b="1" dirty="0"/>
              <a:t>костюма</a:t>
            </a:r>
            <a:r>
              <a:rPr lang="bg-BG" sz="2400" dirty="0"/>
              <a:t> на </a:t>
            </a:r>
            <a:r>
              <a:rPr lang="bg-BG" sz="2400" b="1" dirty="0"/>
              <a:t>спрайта</a:t>
            </a:r>
            <a:r>
              <a:rPr lang="bg-BG" sz="2400" dirty="0"/>
              <a:t> с избрания от потребителя костюм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2194504" y="2018484"/>
            <a:ext cx="2076740" cy="857370"/>
            <a:chOff x="2194504" y="2018484"/>
            <a:chExt cx="2076740" cy="857370"/>
          </a:xfrm>
        </p:grpSpPr>
        <p:sp>
          <p:nvSpPr>
            <p:cNvPr id="13" name="Oval 12"/>
            <p:cNvSpPr/>
            <p:nvPr/>
          </p:nvSpPr>
          <p:spPr bwMode="auto">
            <a:xfrm>
              <a:off x="2880449" y="2164799"/>
              <a:ext cx="1272451" cy="530776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504" y="2018484"/>
              <a:ext cx="2076740" cy="857370"/>
            </a:xfrm>
            <a:prstGeom prst="rect">
              <a:avLst/>
            </a:prstGeom>
          </p:spPr>
        </p:pic>
      </p:grpSp>
      <p:grpSp>
        <p:nvGrpSpPr>
          <p:cNvPr id="8" name="Group 7"/>
          <p:cNvGrpSpPr/>
          <p:nvPr/>
        </p:nvGrpSpPr>
        <p:grpSpPr>
          <a:xfrm>
            <a:off x="2232609" y="3155762"/>
            <a:ext cx="2038635" cy="828791"/>
            <a:chOff x="2232609" y="3155762"/>
            <a:chExt cx="2038635" cy="828791"/>
          </a:xfrm>
        </p:grpSpPr>
        <p:sp>
          <p:nvSpPr>
            <p:cNvPr id="17" name="Oval 16"/>
            <p:cNvSpPr/>
            <p:nvPr/>
          </p:nvSpPr>
          <p:spPr bwMode="auto">
            <a:xfrm>
              <a:off x="3056661" y="3243555"/>
              <a:ext cx="352425" cy="434769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3024463" y="3243555"/>
              <a:ext cx="1128437" cy="583887"/>
            </a:xfrm>
            <a:prstGeom prst="ellipse">
              <a:avLst/>
            </a:prstGeom>
            <a:solidFill>
              <a:srgbClr val="FFFFFF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09" y="3155762"/>
              <a:ext cx="2038635" cy="828791"/>
            </a:xfrm>
            <a:prstGeom prst="rect">
              <a:avLst/>
            </a:prstGeom>
          </p:spPr>
        </p:pic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897" y="4390166"/>
            <a:ext cx="3820058" cy="819264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2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Блокове за събития </a:t>
            </a:r>
            <a:r>
              <a:rPr lang="en-US" dirty="0"/>
              <a:t>–</a:t>
            </a:r>
            <a:r>
              <a:rPr lang="ru-RU" dirty="0"/>
              <a:t> блокове, които управляват събитията и задействането на </a:t>
            </a:r>
            <a:r>
              <a:rPr lang="ru-RU" b="1" dirty="0"/>
              <a:t>скриптове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събития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67" y="3743325"/>
            <a:ext cx="4654167" cy="1507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5" y="2147795"/>
            <a:ext cx="4495800" cy="4419600"/>
          </a:xfrm>
          <a:prstGeom prst="rect">
            <a:avLst/>
          </a:prstGeom>
        </p:spPr>
      </p:pic>
      <p:pic>
        <p:nvPicPr>
          <p:cNvPr id="1026" name="Picture 2" descr="Computer mouse click png transparent 10366227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9126">
            <a:off x="7875872" y="3488077"/>
            <a:ext cx="3095625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8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събития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34502"/>
              </p:ext>
            </p:extLst>
          </p:nvPr>
        </p:nvGraphicFramePr>
        <p:xfrm>
          <a:off x="509951" y="1406076"/>
          <a:ext cx="11175024" cy="4956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21329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36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3078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3067" y="1543640"/>
            <a:ext cx="5591908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dirty="0"/>
              <a:t>Когато се </a:t>
            </a:r>
            <a:r>
              <a:rPr lang="ru-RU" sz="2400" b="1" dirty="0"/>
              <a:t>щракне</a:t>
            </a:r>
            <a:r>
              <a:rPr lang="ru-RU" sz="2400" dirty="0"/>
              <a:t> върху </a:t>
            </a:r>
            <a:r>
              <a:rPr lang="ru-RU" sz="2400" b="1" dirty="0"/>
              <a:t>флага</a:t>
            </a:r>
            <a:r>
              <a:rPr lang="ru-RU" sz="2400" dirty="0"/>
              <a:t>, кодът се </a:t>
            </a:r>
            <a:r>
              <a:rPr lang="ru-RU" sz="2400" b="1" dirty="0"/>
              <a:t>активира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67" y="2637977"/>
            <a:ext cx="5591908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се </a:t>
            </a:r>
            <a:r>
              <a:rPr lang="bg-BG" sz="2400" b="1" dirty="0"/>
              <a:t>натисне</a:t>
            </a:r>
            <a:r>
              <a:rPr lang="bg-BG" sz="2400" dirty="0"/>
              <a:t> посоченият клавиш, кодът се </a:t>
            </a:r>
            <a:r>
              <a:rPr lang="bg-BG" sz="2400" b="1" dirty="0"/>
              <a:t>активира</a:t>
            </a:r>
            <a:endParaRPr lang="en-US" sz="2400" b="1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3068" y="3854297"/>
            <a:ext cx="559190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първата стойност е </a:t>
            </a:r>
            <a:r>
              <a:rPr lang="bg-BG" sz="2400" b="1" dirty="0"/>
              <a:t>по-голяма</a:t>
            </a:r>
            <a:r>
              <a:rPr lang="bg-BG" sz="2400" dirty="0"/>
              <a:t> от втората, кодът се </a:t>
            </a:r>
            <a:r>
              <a:rPr lang="bg-BG" sz="2400" b="1" dirty="0"/>
              <a:t>активира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68" y="5167122"/>
            <a:ext cx="5591907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се </a:t>
            </a:r>
            <a:r>
              <a:rPr lang="bg-BG" sz="2400" b="1" dirty="0"/>
              <a:t>щракне</a:t>
            </a:r>
            <a:r>
              <a:rPr lang="bg-BG" sz="2400" dirty="0"/>
              <a:t> върху </a:t>
            </a:r>
            <a:r>
              <a:rPr lang="bg-BG" sz="2400" b="1" dirty="0"/>
              <a:t>спрайта</a:t>
            </a:r>
            <a:r>
              <a:rPr lang="en-US" sz="2400" b="1" dirty="0"/>
              <a:t>,</a:t>
            </a:r>
            <a:r>
              <a:rPr lang="bg-BG" sz="2400" dirty="0"/>
              <a:t> кодът се </a:t>
            </a:r>
            <a:r>
              <a:rPr lang="bg-BG" sz="2400" b="1" dirty="0"/>
              <a:t>активира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989" y="1494235"/>
            <a:ext cx="2705478" cy="10669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24" y="2649343"/>
            <a:ext cx="3895208" cy="9570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78" y="3804451"/>
            <a:ext cx="3219899" cy="12003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093" y="5202864"/>
            <a:ext cx="3353268" cy="1086002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27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506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Scratch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 </a:t>
            </a:r>
            <a:r>
              <a:rPr lang="bg-BG" sz="2900" dirty="0">
                <a:solidFill>
                  <a:schemeClr val="bg2"/>
                </a:solidFill>
              </a:rPr>
              <a:t>визуален език за програмиране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2900" dirty="0">
                <a:solidFill>
                  <a:schemeClr val="bg2"/>
                </a:solidFill>
              </a:rPr>
              <a:t> на интерфейса</a:t>
            </a:r>
            <a:r>
              <a:rPr lang="en-US" sz="2900" dirty="0">
                <a:solidFill>
                  <a:schemeClr val="bg2"/>
                </a:solidFill>
              </a:rPr>
              <a:t> –</a:t>
            </a:r>
            <a:r>
              <a:rPr lang="bg-BG" sz="2900" dirty="0">
                <a:solidFill>
                  <a:schemeClr val="bg2"/>
                </a:solidFill>
              </a:rPr>
              <a:t> сцена, спрайт панел, работно поле и блоково поле</a:t>
            </a:r>
            <a:endParaRPr lang="bg-BG" sz="29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Sprite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</a:t>
            </a:r>
            <a:r>
              <a:rPr lang="bg-BG" sz="29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900" b="1" dirty="0">
                <a:solidFill>
                  <a:schemeClr val="bg2"/>
                </a:solidFill>
              </a:rPr>
              <a:t>обект</a:t>
            </a:r>
            <a:r>
              <a:rPr lang="bg-BG" sz="2900" dirty="0">
                <a:solidFill>
                  <a:schemeClr val="bg2"/>
                </a:solidFill>
              </a:rPr>
              <a:t> или </a:t>
            </a:r>
            <a:r>
              <a:rPr lang="bg-BG" sz="2900" b="1" dirty="0">
                <a:solidFill>
                  <a:schemeClr val="bg2"/>
                </a:solidFill>
              </a:rPr>
              <a:t>герой</a:t>
            </a:r>
            <a:r>
              <a:rPr lang="bg-BG" sz="2900" dirty="0">
                <a:solidFill>
                  <a:schemeClr val="bg2"/>
                </a:solidFill>
              </a:rPr>
              <a:t> в </a:t>
            </a:r>
            <a:r>
              <a:rPr lang="en-US" sz="2900" dirty="0">
                <a:solidFill>
                  <a:schemeClr val="bg2"/>
                </a:solidFill>
              </a:rPr>
              <a:t>Scratch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Кодов блок</a:t>
            </a:r>
            <a:r>
              <a:rPr lang="bg-BG" sz="29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 </a:t>
            </a:r>
            <a:r>
              <a:rPr lang="bg-BG" sz="2900" dirty="0">
                <a:solidFill>
                  <a:schemeClr val="bg2"/>
                </a:solidFill>
              </a:rPr>
              <a:t>елемент, създаващ </a:t>
            </a:r>
            <a:r>
              <a:rPr lang="bg-BG" sz="2900" b="1" dirty="0">
                <a:solidFill>
                  <a:schemeClr val="bg2"/>
                </a:solidFill>
              </a:rPr>
              <a:t>код</a:t>
            </a:r>
            <a:endParaRPr lang="bg-BG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Скрипт </a:t>
            </a:r>
            <a:r>
              <a:rPr lang="en-US" sz="2900" dirty="0">
                <a:solidFill>
                  <a:schemeClr val="bg2"/>
                </a:solidFill>
              </a:rPr>
              <a:t>– </a:t>
            </a:r>
            <a:r>
              <a:rPr lang="bg-BG" sz="2900" dirty="0">
                <a:solidFill>
                  <a:schemeClr val="bg2"/>
                </a:solidFill>
              </a:rPr>
              <a:t>колекция от кодови блокове, свързани помежду си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блокове</a:t>
            </a:r>
            <a:r>
              <a:rPr lang="en-US" sz="2900" b="1" dirty="0">
                <a:solidFill>
                  <a:schemeClr val="bg2"/>
                </a:solidFill>
              </a:rPr>
              <a:t> </a:t>
            </a:r>
            <a:r>
              <a:rPr lang="en-US" sz="2900" dirty="0">
                <a:solidFill>
                  <a:schemeClr val="bg2"/>
                </a:solidFill>
              </a:rPr>
              <a:t>–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за </a:t>
            </a:r>
            <a:r>
              <a:rPr lang="bg-BG" sz="2900" b="1" dirty="0">
                <a:solidFill>
                  <a:schemeClr val="bg2"/>
                </a:solidFill>
              </a:rPr>
              <a:t>движение</a:t>
            </a:r>
            <a:r>
              <a:rPr lang="bg-BG" sz="2900" dirty="0">
                <a:solidFill>
                  <a:schemeClr val="bg2"/>
                </a:solidFill>
              </a:rPr>
              <a:t>, за </a:t>
            </a:r>
            <a:r>
              <a:rPr lang="bg-BG" sz="2900" b="1" dirty="0">
                <a:solidFill>
                  <a:schemeClr val="bg2"/>
                </a:solidFill>
              </a:rPr>
              <a:t>външността</a:t>
            </a:r>
            <a:r>
              <a:rPr lang="bg-BG" sz="2900" dirty="0">
                <a:solidFill>
                  <a:schemeClr val="bg2"/>
                </a:solidFill>
              </a:rPr>
              <a:t>, за </a:t>
            </a:r>
            <a:r>
              <a:rPr lang="bg-BG" sz="2900" b="1" dirty="0">
                <a:solidFill>
                  <a:schemeClr val="bg2"/>
                </a:solidFill>
              </a:rPr>
              <a:t>събития</a:t>
            </a:r>
            <a:endParaRPr lang="bg-BG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</a:t>
            </a:r>
            <a:r>
              <a:rPr lang="en-US"/>
              <a:t>Scratch?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Основи на програмния език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Scratch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b="1" dirty="0"/>
              <a:t>визуален език за програмиране</a:t>
            </a:r>
            <a:r>
              <a:rPr lang="en-US" sz="3200" b="1" dirty="0"/>
              <a:t> </a:t>
            </a:r>
            <a:r>
              <a:rPr lang="bg-BG" sz="3200" dirty="0"/>
              <a:t>разработен от Масачузетския технологичен институт (</a:t>
            </a:r>
            <a:r>
              <a:rPr lang="en-US" sz="3200" b="1" dirty="0"/>
              <a:t>MIT</a:t>
            </a:r>
            <a:r>
              <a:rPr lang="en-US" sz="3200" dirty="0"/>
              <a:t>)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Използва се предимно за </a:t>
            </a:r>
            <a:br>
              <a:rPr lang="en-US" sz="3200" dirty="0"/>
            </a:br>
            <a:r>
              <a:rPr lang="bg-BG" sz="3200" dirty="0"/>
              <a:t>създаване на интерактивни </a:t>
            </a:r>
            <a:br>
              <a:rPr lang="en-US" sz="3200" dirty="0"/>
            </a:br>
            <a:r>
              <a:rPr lang="bg-BG" sz="3200" b="1" dirty="0"/>
              <a:t>истории</a:t>
            </a:r>
            <a:r>
              <a:rPr lang="bg-BG" sz="3200" dirty="0"/>
              <a:t>, </a:t>
            </a:r>
            <a:r>
              <a:rPr lang="bg-BG" sz="3200" b="1" dirty="0"/>
              <a:t>игри</a:t>
            </a:r>
            <a:r>
              <a:rPr lang="bg-BG" sz="3200" dirty="0"/>
              <a:t> и </a:t>
            </a:r>
            <a:r>
              <a:rPr lang="bg-BG" sz="3200" b="1" dirty="0"/>
              <a:t>анимации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</a:t>
            </a:r>
            <a:r>
              <a:rPr lang="en-US" sz="4000" dirty="0"/>
              <a:t>Scratch</a:t>
            </a:r>
            <a:endParaRPr lang="bg-BG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0" y="2535937"/>
            <a:ext cx="4015682" cy="4015682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7" y="5229000"/>
            <a:ext cx="10961783" cy="768084"/>
          </a:xfrm>
        </p:spPr>
        <p:txBody>
          <a:bodyPr/>
          <a:lstStyle/>
          <a:p>
            <a:r>
              <a:rPr lang="bg-BG" dirty="0"/>
              <a:t>Интерфейс на </a:t>
            </a:r>
            <a:r>
              <a:rPr lang="en-US" dirty="0"/>
              <a:t>Scratch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431E400-2A7F-5E78-DD82-A28FCF9DD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16" y="504000"/>
            <a:ext cx="8734767" cy="40307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735957-3360-1AE8-FD38-F29297C73B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3961184" cy="5201066"/>
          </a:xfrm>
        </p:spPr>
        <p:txBody>
          <a:bodyPr>
            <a:normAutofit/>
          </a:bodyPr>
          <a:lstStyle/>
          <a:p>
            <a:r>
              <a:rPr lang="bg-BG" sz="3400" dirty="0"/>
              <a:t>Отворете</a:t>
            </a:r>
            <a:r>
              <a:rPr lang="en-US" sz="3400" dirty="0"/>
              <a:t> </a:t>
            </a:r>
            <a:r>
              <a:rPr lang="bg-BG" sz="3400" dirty="0"/>
              <a:t>сайта </a:t>
            </a:r>
            <a:r>
              <a:rPr lang="en-US" sz="3400" b="1" dirty="0">
                <a:hlinkClick r:id="rId2"/>
              </a:rPr>
              <a:t>scratch.mit.edu</a:t>
            </a:r>
            <a:endParaRPr lang="bg-BG" sz="3400" b="1" dirty="0"/>
          </a:p>
          <a:p>
            <a:r>
              <a:rPr lang="bg-BG" sz="3400" dirty="0"/>
              <a:t>Натиснете бутона </a:t>
            </a:r>
            <a:r>
              <a:rPr lang="en-US" sz="3400" b="1" dirty="0"/>
              <a:t>[Start Creating]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EA6A6D-06D4-6B0B-942A-44FBB81E1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</a:t>
            </a:r>
            <a:r>
              <a:rPr lang="en-US" dirty="0"/>
              <a:t>Scratch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5E5FA3-3C87-DF7C-0212-33DBE71E6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170" y="1468220"/>
            <a:ext cx="7562492" cy="50833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02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Интерфейс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59" y="1713870"/>
            <a:ext cx="8899281" cy="44612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Закръглено правоъгълно изнесено означение 12"/>
          <p:cNvSpPr/>
          <p:nvPr/>
        </p:nvSpPr>
        <p:spPr bwMode="auto">
          <a:xfrm>
            <a:off x="9539453" y="1108061"/>
            <a:ext cx="1861033" cy="581425"/>
          </a:xfrm>
          <a:prstGeom prst="wedgeRoundRectCallout">
            <a:avLst>
              <a:gd name="adj1" fmla="val -37692"/>
              <a:gd name="adj2" fmla="val 1767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Сцена</a:t>
            </a:r>
          </a:p>
        </p:txBody>
      </p:sp>
      <p:sp>
        <p:nvSpPr>
          <p:cNvPr id="12" name="Закръглено правоъгълно изнесено означение 12"/>
          <p:cNvSpPr/>
          <p:nvPr/>
        </p:nvSpPr>
        <p:spPr bwMode="auto">
          <a:xfrm>
            <a:off x="8651631" y="6175128"/>
            <a:ext cx="2385241" cy="610294"/>
          </a:xfrm>
          <a:prstGeom prst="wedgeRoundRectCallout">
            <a:avLst>
              <a:gd name="adj1" fmla="val -40070"/>
              <a:gd name="adj2" fmla="val -86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 панел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96805" y="2172788"/>
            <a:ext cx="2173165" cy="1608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77104" y="2172787"/>
            <a:ext cx="5144031" cy="400234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Закръглено правоъгълно изнесено означение 12"/>
          <p:cNvSpPr/>
          <p:nvPr/>
        </p:nvSpPr>
        <p:spPr bwMode="auto">
          <a:xfrm>
            <a:off x="5202644" y="1107126"/>
            <a:ext cx="2466241" cy="577485"/>
          </a:xfrm>
          <a:prstGeom prst="wedgeRoundRectCallout">
            <a:avLst>
              <a:gd name="adj1" fmla="val 2804"/>
              <a:gd name="adj2" fmla="val 166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646359" y="1969477"/>
            <a:ext cx="1355075" cy="420565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Закръглено правоъгълно изнесено означение 12"/>
          <p:cNvSpPr/>
          <p:nvPr/>
        </p:nvSpPr>
        <p:spPr bwMode="auto">
          <a:xfrm>
            <a:off x="131111" y="5765264"/>
            <a:ext cx="1821887" cy="940777"/>
          </a:xfrm>
          <a:prstGeom prst="wedgeRoundRectCallout">
            <a:avLst>
              <a:gd name="adj1" fmla="val 39279"/>
              <a:gd name="adj2" fmla="val -838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Блоково поле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8296805" y="3848067"/>
            <a:ext cx="2173165" cy="232706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7286" y="1121144"/>
            <a:ext cx="10284986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Сцената</a:t>
            </a:r>
            <a:r>
              <a:rPr lang="bg-BG" dirty="0"/>
              <a:t> е полето, в което се </a:t>
            </a:r>
            <a:r>
              <a:rPr lang="bg-BG" b="1" dirty="0"/>
              <a:t>показват</a:t>
            </a:r>
            <a:r>
              <a:rPr lang="bg-BG" dirty="0"/>
              <a:t> и </a:t>
            </a:r>
            <a:r>
              <a:rPr lang="bg-BG" b="1" dirty="0"/>
              <a:t>изпълняват</a:t>
            </a:r>
            <a:r>
              <a:rPr lang="bg-BG" dirty="0"/>
              <a:t> всички </a:t>
            </a:r>
            <a:r>
              <a:rPr lang="bg-BG" b="1" dirty="0"/>
              <a:t>действия</a:t>
            </a:r>
            <a:r>
              <a:rPr lang="en-US" dirty="0"/>
              <a:t>, </a:t>
            </a:r>
            <a:r>
              <a:rPr lang="bg-BG" dirty="0"/>
              <a:t>зададени от потребителя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Сцена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064" y="2615184"/>
            <a:ext cx="4715198" cy="39197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03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Панел</a:t>
            </a:r>
            <a:r>
              <a:rPr lang="ru-RU" b="1" dirty="0">
                <a:solidFill>
                  <a:schemeClr val="bg1"/>
                </a:solidFill>
              </a:rPr>
              <a:t> с</a:t>
            </a:r>
            <a:r>
              <a:rPr lang="bg-BG" b="1" dirty="0">
                <a:solidFill>
                  <a:schemeClr val="bg1"/>
                </a:solidFill>
              </a:rPr>
              <a:t> картинки (</a:t>
            </a:r>
            <a:r>
              <a:rPr lang="ru-RU" b="1" dirty="0" err="1">
                <a:solidFill>
                  <a:schemeClr val="bg1"/>
                </a:solidFill>
              </a:rPr>
              <a:t>спрайтове</a:t>
            </a:r>
            <a:r>
              <a:rPr lang="ru-RU" b="1" dirty="0">
                <a:solidFill>
                  <a:schemeClr val="bg1"/>
                </a:solidFill>
              </a:rPr>
              <a:t>) </a:t>
            </a:r>
            <a:r>
              <a:rPr lang="ru-RU" dirty="0"/>
              <a:t>– </a:t>
            </a:r>
            <a:r>
              <a:rPr lang="bg-BG" dirty="0"/>
              <a:t>списък</a:t>
            </a:r>
            <a:r>
              <a:rPr lang="ru-RU" dirty="0"/>
              <a:t> с всички </a:t>
            </a:r>
            <a:r>
              <a:rPr lang="ru-RU" b="1" dirty="0"/>
              <a:t>спрайтове </a:t>
            </a:r>
            <a:r>
              <a:rPr lang="ru-RU" dirty="0"/>
              <a:t>(</a:t>
            </a:r>
            <a:r>
              <a:rPr lang="ru-RU" b="1" dirty="0"/>
              <a:t>герой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Панел със спрайтове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6370" y="2642976"/>
            <a:ext cx="8467846" cy="37542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27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</TotalTime>
  <Words>835</Words>
  <Application>Microsoft Macintosh PowerPoint</Application>
  <PresentationFormat>Widescreen</PresentationFormat>
  <Paragraphs>143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-apple-system</vt:lpstr>
      <vt:lpstr>Arial</vt:lpstr>
      <vt:lpstr>Calibri</vt:lpstr>
      <vt:lpstr>Consolas</vt:lpstr>
      <vt:lpstr>var(--ff-mono)</vt:lpstr>
      <vt:lpstr>Wingdings</vt:lpstr>
      <vt:lpstr>SoftUni</vt:lpstr>
      <vt:lpstr>Програмиране в Scratch</vt:lpstr>
      <vt:lpstr>Съдържание</vt:lpstr>
      <vt:lpstr>Какво е Scratch?</vt:lpstr>
      <vt:lpstr> Scratch</vt:lpstr>
      <vt:lpstr>Интерфейс на Scratch</vt:lpstr>
      <vt:lpstr>Стартиране на Scratch</vt:lpstr>
      <vt:lpstr>Интерфейс</vt:lpstr>
      <vt:lpstr>Сцена</vt:lpstr>
      <vt:lpstr>Панел със спрайтове</vt:lpstr>
      <vt:lpstr>Работно поле</vt:lpstr>
      <vt:lpstr>Блоково поле</vt:lpstr>
      <vt:lpstr>Основни понятия</vt:lpstr>
      <vt:lpstr>Спрайтове</vt:lpstr>
      <vt:lpstr>Фон</vt:lpstr>
      <vt:lpstr>Кодов блок</vt:lpstr>
      <vt:lpstr>Примери за кодови блокове</vt:lpstr>
      <vt:lpstr>Скрипт</vt:lpstr>
      <vt:lpstr>Примери за скрипт</vt:lpstr>
      <vt:lpstr>Видове блокове</vt:lpstr>
      <vt:lpstr>Блокове за движение</vt:lpstr>
      <vt:lpstr>Блокове за движение</vt:lpstr>
      <vt:lpstr>Блокове за външността</vt:lpstr>
      <vt:lpstr>Блокове за външността</vt:lpstr>
      <vt:lpstr>Блокове за събития</vt:lpstr>
      <vt:lpstr>Блокове за събития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BG-IT-Edu</dc:creator>
  <cp:keywords>Trainers; Trainer; Train the Trainers;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85</cp:revision>
  <dcterms:created xsi:type="dcterms:W3CDTF">2018-05-23T13:08:44Z</dcterms:created>
  <dcterms:modified xsi:type="dcterms:W3CDTF">2024-02-27T07:13:09Z</dcterms:modified>
  <cp:category>computer programming; programming</cp:category>
</cp:coreProperties>
</file>