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394" r:id="rId2"/>
    <p:sldId id="395" r:id="rId3"/>
    <p:sldId id="425" r:id="rId4"/>
    <p:sldId id="426" r:id="rId5"/>
    <p:sldId id="427" r:id="rId6"/>
    <p:sldId id="428" r:id="rId7"/>
    <p:sldId id="429" r:id="rId8"/>
    <p:sldId id="528" r:id="rId9"/>
    <p:sldId id="432" r:id="rId10"/>
    <p:sldId id="433" r:id="rId11"/>
    <p:sldId id="434" r:id="rId12"/>
    <p:sldId id="435" r:id="rId13"/>
    <p:sldId id="439" r:id="rId14"/>
    <p:sldId id="478" r:id="rId15"/>
    <p:sldId id="440" r:id="rId16"/>
    <p:sldId id="441" r:id="rId17"/>
    <p:sldId id="442" r:id="rId18"/>
    <p:sldId id="443" r:id="rId19"/>
    <p:sldId id="444" r:id="rId20"/>
    <p:sldId id="445" r:id="rId21"/>
    <p:sldId id="456" r:id="rId22"/>
    <p:sldId id="457" r:id="rId23"/>
    <p:sldId id="458" r:id="rId24"/>
    <p:sldId id="459" r:id="rId25"/>
    <p:sldId id="494" r:id="rId26"/>
    <p:sldId id="526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972D4AD-167A-4666-BE1C-BFF8BB87E7FF}">
          <p14:sldIdLst>
            <p14:sldId id="394"/>
            <p14:sldId id="395"/>
          </p14:sldIdLst>
        </p14:section>
        <p14:section name="Алгоритми" id="{573CC809-6562-4BAE-ABF7-BB574D0BF4FF}">
          <p14:sldIdLst>
            <p14:sldId id="425"/>
            <p14:sldId id="426"/>
            <p14:sldId id="427"/>
            <p14:sldId id="428"/>
            <p14:sldId id="429"/>
          </p14:sldIdLst>
        </p14:section>
        <p14:section name="Сложност на алгоритми" id="{5F6443D5-F412-40A6-AA01-D8DBDFCF6126}">
          <p14:sldIdLst>
            <p14:sldId id="528"/>
            <p14:sldId id="432"/>
            <p14:sldId id="433"/>
            <p14:sldId id="434"/>
            <p14:sldId id="435"/>
            <p14:sldId id="439"/>
            <p14:sldId id="478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Анализиране на сложност" id="{8F70975F-2655-44AD-9919-2DC11BC1EF9E}">
          <p14:sldIdLst>
            <p14:sldId id="456"/>
            <p14:sldId id="457"/>
            <p14:sldId id="458"/>
            <p14:sldId id="459"/>
            <p14:sldId id="494"/>
          </p14:sldIdLst>
        </p14:section>
        <p14:section name="Обобщение" id="{F4AEF04E-CD45-4728-95B8-BA3B6BB242C1}">
          <p14:sldIdLst>
            <p14:sldId id="52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1" autoAdjust="0"/>
    <p:restoredTop sz="95241" autoAdjust="0"/>
  </p:normalViewPr>
  <p:slideViewPr>
    <p:cSldViewPr showGuides="1">
      <p:cViewPr varScale="1">
        <p:scale>
          <a:sx n="73" d="100"/>
          <a:sy n="73" d="100"/>
        </p:scale>
        <p:origin x="208" y="18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938B563-61B7-99EB-7C5E-3145617748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785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22</a:t>
            </a:fld>
            <a:r>
              <a:rPr lang="en-US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84AE814-D1F6-72E7-0FA5-026351174A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3858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23</a:t>
            </a:fld>
            <a:r>
              <a:rPr lang="en-US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D037AA2-4690-554F-3E14-3A4357CA07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13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24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0FFC5D5-FB0C-9F74-C37F-5E304C0E65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654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25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0B4EC09-2B8D-C35E-8616-8842476DEF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6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5873F47-44F1-44F6-A4D6-9BE006CD9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166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54488DC-ADDD-F7BA-BD80-1995476736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7793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AE3FAC6-144B-E792-1337-0B70224CF3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386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8F96A6D-2933-4133-3BFA-09B34E0B9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420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C5578-6E75-355F-16C4-AA20201AF8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579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74333D2-371F-A3B5-123D-D8183390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412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10</a:t>
            </a:fld>
            <a:r>
              <a:rPr lang="en-US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3D3517E-B354-DAD9-5671-F25442CB37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519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11</a:t>
            </a:fld>
            <a:r>
              <a:rPr lang="en-US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5125398-DBB8-3A01-6444-4937559122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181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12</a:t>
            </a:fld>
            <a:r>
              <a:rPr lang="en-US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C307100-F238-B3A1-2939-65498AB16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279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13</a:t>
            </a:fld>
            <a:r>
              <a:rPr lang="en-US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C97A70-DDB6-4D32-DDF6-5334EB5E4F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101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21</a:t>
            </a:fld>
            <a:r>
              <a:rPr lang="en-US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ED36DB6-E2A3-A85D-4849-8C96A740E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947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60E7E30-62BF-4287-9C50-A67EF3D7BB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602361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850D494-7513-487F-9BA7-2C8CA9B0D4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544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3990" y="6023618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5" y="5438618"/>
            <a:ext cx="4751954" cy="585000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Анализиране на сложност на алгоритъм</a:t>
            </a:r>
            <a:r>
              <a:rPr lang="en-US" sz="3550" dirty="0"/>
              <a:t>. Aсимптотичнa нотация</a:t>
            </a:r>
            <a:endParaRPr lang="bg-BG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>
                <a:cs typeface="Calibri"/>
              </a:rPr>
              <a:t>Алгоритми и сложност</a:t>
            </a:r>
          </a:p>
        </p:txBody>
      </p:sp>
      <p:pic>
        <p:nvPicPr>
          <p:cNvPr id="1026" name="Picture 2" descr="Big-O Notation | Algorithms | DroidTechKnow">
            <a:extLst>
              <a:ext uri="{FF2B5EF4-FFF2-40B4-BE49-F238E27FC236}">
                <a16:creationId xmlns:a16="http://schemas.microsoft.com/office/drawing/2014/main" id="{360FBCFE-1E66-BDCC-01BB-ECB727D5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08" y="2685614"/>
            <a:ext cx="3840963" cy="26333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7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2524" y="1217641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b="1" dirty="0">
                <a:ea typeface="굴림"/>
              </a:rPr>
              <a:t>Време</a:t>
            </a:r>
            <a:r>
              <a:rPr lang="bg-BG" altLang="ko-KR" sz="3350" dirty="0">
                <a:ea typeface="굴림"/>
              </a:rPr>
              <a:t> на процесора</a:t>
            </a:r>
            <a:endParaRPr lang="bg-BG" dirty="0"/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  <a:cs typeface="Calibri"/>
              </a:rPr>
              <a:t>Използване на </a:t>
            </a:r>
            <a:r>
              <a:rPr lang="bg-BG" altLang="ko-KR" sz="3350" b="1" dirty="0">
                <a:ea typeface="굴림"/>
                <a:cs typeface="Calibri"/>
              </a:rPr>
              <a:t>памет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</a:rPr>
              <a:t>Брой </a:t>
            </a:r>
            <a:r>
              <a:rPr lang="bg-BG" altLang="ko-KR" sz="3350" b="1" dirty="0">
                <a:ea typeface="굴림"/>
              </a:rPr>
              <a:t>стъпки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dirty="0">
                <a:ea typeface="+mn-lt"/>
                <a:cs typeface="+mn-lt"/>
              </a:rPr>
              <a:t>Брой </a:t>
            </a:r>
            <a:r>
              <a:rPr lang="bg-BG" sz="3350" b="1" dirty="0">
                <a:ea typeface="+mn-lt"/>
                <a:cs typeface="+mn-lt"/>
              </a:rPr>
              <a:t>конкретни операции</a:t>
            </a:r>
            <a:endParaRPr lang="bg-BG" altLang="ko-KR" sz="3350" b="1" dirty="0">
              <a:ea typeface="굴림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дискови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операции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мрежови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пакети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b="1" dirty="0">
                <a:ea typeface="+mn-lt"/>
                <a:cs typeface="+mn-lt"/>
              </a:rPr>
              <a:t>Асимптотична сложност </a:t>
            </a:r>
            <a:endParaRPr lang="bg-BG" sz="3350" b="1" dirty="0">
              <a:cs typeface="Calibri"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 измерваме алгоритмичната</a:t>
            </a:r>
            <a:r>
              <a:rPr lang="en-US" sz="3950" dirty="0"/>
              <a:t> сложност</a:t>
            </a:r>
            <a:r>
              <a:rPr lang="bg-BG" sz="3950" dirty="0"/>
              <a:t>?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3" y="1224783"/>
            <a:ext cx="1969529" cy="1063545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4827291"/>
            <a:ext cx="2063564" cy="1545689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17" y="2378984"/>
            <a:ext cx="1765663" cy="229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083C6-3E29-4118-BEAD-9388FB970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826" y="2676046"/>
            <a:ext cx="2432369" cy="162729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A7F0EB7-B32C-2047-A75F-50D7752D2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4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5096" y="1129549"/>
            <a:ext cx="12001598" cy="564217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Най-лош случай</a:t>
            </a:r>
            <a:endParaRPr lang="bg-BG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150" b="1" dirty="0">
                <a:ea typeface="굴림"/>
              </a:rPr>
              <a:t>Горна граница </a:t>
            </a:r>
            <a:r>
              <a:rPr lang="bg-BG" altLang="ko-KR" sz="3150" dirty="0">
                <a:ea typeface="굴림"/>
              </a:rPr>
              <a:t>на </a:t>
            </a:r>
            <a:r>
              <a:rPr lang="bg-BG" altLang="ko-KR" sz="3150" b="1" dirty="0">
                <a:ea typeface="굴림"/>
              </a:rPr>
              <a:t>времето</a:t>
            </a:r>
            <a:r>
              <a:rPr lang="bg-BG" altLang="ko-KR" sz="3150" dirty="0">
                <a:ea typeface="굴림"/>
              </a:rPr>
              <a:t> на изпълнение на всеки вход</a:t>
            </a:r>
            <a:endParaRPr lang="bg-BG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>
                <a:ea typeface="+mn-lt"/>
                <a:cs typeface="+mn-lt"/>
              </a:rPr>
              <a:t>Ефективността</a:t>
            </a:r>
            <a:r>
              <a:rPr lang="bg-BG" sz="3150" dirty="0">
                <a:ea typeface="+mn-lt"/>
                <a:cs typeface="+mn-lt"/>
              </a:rPr>
              <a:t> на алгоритъма се измерва спрямо </a:t>
            </a:r>
            <a:r>
              <a:rPr lang="bg-BG" sz="3150" b="1" dirty="0">
                <a:ea typeface="+mn-lt"/>
                <a:cs typeface="+mn-lt"/>
              </a:rPr>
              <a:t>най-лошия случай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Средноаритметичен 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/>
              <a:t>Средноаритметичното</a:t>
            </a:r>
            <a:r>
              <a:rPr lang="bg-BG" sz="3150" dirty="0"/>
              <a:t> на времето на работа от всеки случай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ea typeface="+mn-lt"/>
                <a:cs typeface="+mn-lt"/>
              </a:rPr>
              <a:t>Използва се при алгоритми, които се повтарят </a:t>
            </a:r>
            <a:r>
              <a:rPr lang="bg-BG" sz="3150" b="1" dirty="0">
                <a:ea typeface="+mn-lt"/>
                <a:cs typeface="+mn-lt"/>
              </a:rPr>
              <a:t>многократно</a:t>
            </a:r>
            <a:endParaRPr lang="bg-BG" sz="3150" b="1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Най-добър 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altLang="ko-KR" sz="3150" b="1" dirty="0">
                <a:ea typeface="굴림"/>
                <a:cs typeface="Calibri"/>
              </a:rPr>
              <a:t>Най-ниска</a:t>
            </a:r>
            <a:r>
              <a:rPr lang="bg-BG" altLang="ko-KR" sz="3150" dirty="0">
                <a:ea typeface="굴림"/>
                <a:cs typeface="Calibri"/>
              </a:rPr>
              <a:t> граница на </a:t>
            </a:r>
            <a:r>
              <a:rPr lang="bg-BG" altLang="ko-KR" sz="3150" b="1" dirty="0">
                <a:ea typeface="굴림"/>
                <a:cs typeface="Calibri"/>
              </a:rPr>
              <a:t>времето</a:t>
            </a:r>
            <a:r>
              <a:rPr lang="bg-BG" altLang="ko-KR" sz="3150" dirty="0">
                <a:ea typeface="굴림"/>
                <a:cs typeface="Calibri"/>
              </a:rPr>
              <a:t> на изпълнение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9CCE3CE-E9FA-F253-04B3-44A317851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6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128" y="1228398"/>
            <a:ext cx="11818096" cy="566187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600" b="1" dirty="0">
                <a:solidFill>
                  <a:schemeClr val="bg1"/>
                </a:solidFill>
                <a:ea typeface="굴림"/>
              </a:rPr>
              <a:t>Последователно търсене</a:t>
            </a:r>
            <a:r>
              <a:rPr lang="bg-BG" altLang="ko-KR" sz="3600" b="1" dirty="0">
                <a:ea typeface="굴림"/>
              </a:rPr>
              <a:t> </a:t>
            </a:r>
            <a:r>
              <a:rPr lang="bg-BG" altLang="ko-KR" sz="3600" dirty="0">
                <a:ea typeface="굴림"/>
              </a:rPr>
              <a:t>на елемент в списък с</a:t>
            </a:r>
            <a:r>
              <a:rPr lang="bg-BG" altLang="ko-KR" sz="3600" dirty="0">
                <a:solidFill>
                  <a:srgbClr val="234465"/>
                </a:solidFill>
                <a:ea typeface="굴림"/>
              </a:rPr>
              <a:t> размер </a:t>
            </a:r>
            <a:r>
              <a:rPr lang="bg-BG" altLang="ko-KR" sz="3600" b="1" dirty="0">
                <a:solidFill>
                  <a:schemeClr val="bg1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</a:t>
            </a:r>
            <a:r>
              <a:rPr lang="bg-BG" altLang="ko-KR" sz="3600" dirty="0">
                <a:ea typeface="굴림"/>
              </a:rPr>
              <a:t>:</a:t>
            </a:r>
            <a:endParaRPr lang="bg-BG" dirty="0"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Най-лош </a:t>
            </a:r>
            <a:r>
              <a:rPr lang="bg-BG" altLang="ko-KR" sz="3400" dirty="0">
                <a:ea typeface="굴림"/>
              </a:rPr>
              <a:t>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dirty="0">
                <a:ea typeface="굴림"/>
              </a:rPr>
              <a:t> сравнения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marL="89979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Най-добър</a:t>
            </a:r>
            <a:r>
              <a:rPr lang="bg-BG" altLang="ko-KR" sz="3400" dirty="0">
                <a:ea typeface="굴림"/>
              </a:rPr>
              <a:t> 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1</a:t>
            </a:r>
            <a:r>
              <a:rPr lang="bg-BG" altLang="ko-KR" sz="3200" dirty="0">
                <a:ea typeface="굴림"/>
              </a:rPr>
              <a:t> сравнение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400" b="1" dirty="0">
                <a:ea typeface="+mn-lt"/>
                <a:cs typeface="+mn-lt"/>
              </a:rPr>
              <a:t>Средноаритметичен</a:t>
            </a:r>
            <a:r>
              <a:rPr lang="bg-BG" sz="3400" dirty="0">
                <a:ea typeface="+mn-lt"/>
                <a:cs typeface="+mn-lt"/>
              </a:rPr>
              <a:t> случай:</a:t>
            </a:r>
            <a:endParaRPr lang="bg-BG" dirty="0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200" dirty="0">
                <a:ea typeface="굴림"/>
              </a:rPr>
              <a:t>сравнения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Алгоритъмът има </a:t>
            </a:r>
            <a:r>
              <a:rPr lang="bg-BG" sz="3600" b="1" dirty="0">
                <a:solidFill>
                  <a:schemeClr val="bg1"/>
                </a:solidFill>
              </a:rPr>
              <a:t>линейно време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r>
              <a:rPr lang="bg-BG" altLang="ko-KR" sz="3950" dirty="0">
                <a:ea typeface="굴림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altLang="ko-KR" sz="3950" dirty="0">
              <a:ea typeface="굴림"/>
              <a:cs typeface="Calibri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958369" y="2239762"/>
            <a:ext cx="5027889" cy="2209225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0476"/>
              </p:ext>
            </p:extLst>
          </p:nvPr>
        </p:nvGraphicFramePr>
        <p:xfrm>
          <a:off x="7442735" y="2849203"/>
          <a:ext cx="4025204" cy="532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9284982" y="1640658"/>
            <a:ext cx="348428" cy="4012828"/>
          </a:xfrm>
          <a:prstGeom prst="leftBrace">
            <a:avLst>
              <a:gd name="adj1" fmla="val 91897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1137" y="3773541"/>
            <a:ext cx="45516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18" y="4785628"/>
            <a:ext cx="3021761" cy="179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CB26D5A-B705-8554-070E-B5D079EA0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bg-BG" sz="3400" dirty="0">
                <a:ea typeface="굴림"/>
              </a:rPr>
              <a:t>Асимптотична </a:t>
            </a:r>
            <a:r>
              <a:rPr lang="bg-BG" altLang="ko-KR" sz="3400" dirty="0">
                <a:ea typeface="굴림"/>
              </a:rPr>
              <a:t>горна граница – голяма </a:t>
            </a:r>
            <a:r>
              <a:rPr lang="bg-BG" altLang="ko-KR" sz="3400" dirty="0">
                <a:ea typeface="굴림"/>
                <a:sym typeface="Symbol" pitchFamily="18" charset="2"/>
              </a:rPr>
              <a:t>O-нотация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 </a:t>
            </a:r>
            <a:r>
              <a:rPr lang="bg-BG" altLang="ko-KR" sz="3400" dirty="0">
                <a:ea typeface="굴림"/>
              </a:rPr>
              <a:t>(</a:t>
            </a:r>
            <a:r>
              <a:rPr lang="en-US" altLang="ko-KR" sz="3400" b="1" dirty="0">
                <a:solidFill>
                  <a:schemeClr val="bg1"/>
                </a:solidFill>
                <a:ea typeface="굴림"/>
              </a:rPr>
              <a:t>big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O </a:t>
            </a:r>
            <a:r>
              <a:rPr lang="en-US" altLang="ko-KR" sz="3400" b="1" dirty="0">
                <a:solidFill>
                  <a:schemeClr val="bg1"/>
                </a:solidFill>
                <a:ea typeface="굴림"/>
              </a:rPr>
              <a:t>notation</a:t>
            </a:r>
            <a:r>
              <a:rPr lang="bg-BG" altLang="ko-KR" sz="3400" dirty="0">
                <a:ea typeface="굴림"/>
              </a:rPr>
              <a:t>)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  <a:cs typeface="Calibri"/>
              </a:rPr>
              <a:t>Показва как се променя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  <a:cs typeface="Calibri"/>
              </a:rPr>
              <a:t>броят на операциите </a:t>
            </a:r>
            <a:r>
              <a:rPr lang="bg-BG" altLang="ko-KR" sz="3400" dirty="0">
                <a:ea typeface="굴림"/>
                <a:cs typeface="Calibri"/>
              </a:rPr>
              <a:t>на алгоритъма, когато </a:t>
            </a:r>
            <a:r>
              <a:rPr lang="bg-BG" altLang="ko-KR" sz="3400" b="1" dirty="0">
                <a:ea typeface="굴림"/>
                <a:cs typeface="Calibri"/>
              </a:rPr>
              <a:t>броят</a:t>
            </a:r>
            <a:r>
              <a:rPr lang="bg-BG" altLang="ko-KR" sz="3400" dirty="0">
                <a:ea typeface="굴림"/>
                <a:cs typeface="Calibri"/>
              </a:rPr>
              <a:t> на </a:t>
            </a:r>
            <a:r>
              <a:rPr lang="bg-BG" altLang="ko-KR" sz="3400" b="1" dirty="0">
                <a:ea typeface="굴림"/>
                <a:cs typeface="Calibri"/>
              </a:rPr>
              <a:t>входните елементи </a:t>
            </a:r>
            <a:r>
              <a:rPr lang="en-US" altLang="ko-KR" sz="3400" dirty="0">
                <a:ea typeface="굴림"/>
                <a:cs typeface="Calibri"/>
              </a:rPr>
              <a:t>n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  <a:cs typeface="Calibri"/>
              </a:rPr>
              <a:t>нараства</a:t>
            </a:r>
            <a:endParaRPr lang="bg-BG" altLang="ko-KR" sz="320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Интересуваме се от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големи стойности на </a:t>
            </a:r>
            <a:r>
              <a:rPr lang="en-US" altLang="ko-KR" sz="3400" b="1" dirty="0">
                <a:solidFill>
                  <a:schemeClr val="bg1"/>
                </a:solidFill>
                <a:ea typeface="굴림"/>
              </a:rPr>
              <a:t>n</a:t>
            </a:r>
            <a:r>
              <a:rPr lang="en-US" altLang="ko-KR" sz="3400" dirty="0">
                <a:ea typeface="굴림"/>
              </a:rPr>
              <a:t>, </a:t>
            </a:r>
            <a:r>
              <a:rPr lang="bg-BG" altLang="ko-KR" sz="3400" dirty="0">
                <a:ea typeface="굴림"/>
              </a:rPr>
              <a:t>т.е. когато </a:t>
            </a:r>
            <a:r>
              <a:rPr lang="en-US" altLang="ko-KR" sz="3400" dirty="0">
                <a:ea typeface="굴림"/>
              </a:rPr>
              <a:t>n </a:t>
            </a:r>
            <a:r>
              <a:rPr lang="bg-BG" altLang="ko-KR" sz="3400" dirty="0">
                <a:ea typeface="굴림"/>
              </a:rPr>
              <a:t>отива към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безкрайност</a:t>
            </a:r>
          </a:p>
          <a:p>
            <a:pPr marL="360045" indent="-360045"/>
            <a:endParaRPr lang="bg-BG" sz="3200" b="1" dirty="0">
              <a:solidFill>
                <a:schemeClr val="accent5">
                  <a:lumMod val="20000"/>
                  <a:lumOff val="80000"/>
                </a:schemeClr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굴림"/>
              </a:rPr>
              <a:t>Асимптотична нотация</a:t>
            </a:r>
            <a:endParaRPr lang="bg-BG" sz="3950" dirty="0">
              <a:ea typeface="굴림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D04B6D0-404D-93CB-9AF2-B73DA1CD8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4" name="Graphic 3" descr="Infinity with solid fill">
            <a:extLst>
              <a:ext uri="{FF2B5EF4-FFF2-40B4-BE49-F238E27FC236}">
                <a16:creationId xmlns:a16="http://schemas.microsoft.com/office/drawing/2014/main" id="{05118888-5CF1-4ABD-D109-711623759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9900" y="4060775"/>
            <a:ext cx="2876837" cy="287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475" y="1310895"/>
            <a:ext cx="6678244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О(n)</a:t>
            </a:r>
            <a:r>
              <a:rPr lang="bg-BG" sz="3350" dirty="0"/>
              <a:t> означава, че функцията расте </a:t>
            </a:r>
            <a:br>
              <a:rPr lang="bg-BG" sz="3350" dirty="0"/>
            </a:br>
            <a:r>
              <a:rPr lang="bg-BG" sz="3350" b="1" dirty="0"/>
              <a:t>линейно</a:t>
            </a:r>
            <a:r>
              <a:rPr lang="bg-BG" sz="3350" dirty="0"/>
              <a:t>, когато </a:t>
            </a:r>
            <a:r>
              <a:rPr lang="bg-BG" sz="33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350" dirty="0"/>
              <a:t> нараства</a:t>
            </a: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 </a:t>
            </a:r>
            <a:endParaRPr lang="bg-BG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O(n</a:t>
            </a:r>
            <a:r>
              <a:rPr lang="bg-BG" sz="3350" b="1" baseline="30000" dirty="0">
                <a:solidFill>
                  <a:schemeClr val="bg1"/>
                </a:solidFill>
              </a:rPr>
              <a:t>2</a:t>
            </a:r>
            <a:r>
              <a:rPr lang="bg-BG" sz="3350" b="1" dirty="0">
                <a:solidFill>
                  <a:schemeClr val="bg1"/>
                </a:solidFill>
              </a:rPr>
              <a:t>) </a:t>
            </a:r>
            <a:r>
              <a:rPr lang="bg-BG" sz="3350" dirty="0">
                <a:ea typeface="+mn-lt"/>
                <a:cs typeface="+mn-lt"/>
              </a:rPr>
              <a:t>означава, че функцията расте </a:t>
            </a:r>
            <a:r>
              <a:rPr lang="bg-BG" sz="3350" b="1" dirty="0">
                <a:ea typeface="+mn-lt"/>
                <a:cs typeface="+mn-lt"/>
              </a:rPr>
              <a:t>квадратно</a:t>
            </a:r>
            <a:r>
              <a:rPr lang="bg-BG" sz="3350" dirty="0">
                <a:ea typeface="+mn-lt"/>
                <a:cs typeface="+mn-lt"/>
              </a:rPr>
              <a:t>, когато </a:t>
            </a:r>
            <a:r>
              <a:rPr lang="bg-BG" sz="3350" b="1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n</a:t>
            </a:r>
            <a:r>
              <a:rPr lang="bg-BG" sz="3350" dirty="0">
                <a:ea typeface="+mn-lt"/>
                <a:cs typeface="+mn-lt"/>
              </a:rPr>
              <a:t> нараства </a:t>
            </a:r>
            <a:endParaRPr lang="bg-BG" sz="3350" dirty="0">
              <a:solidFill>
                <a:srgbClr val="1A334C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  </a:t>
            </a:r>
            <a:endParaRPr lang="bg-BG" sz="3150" dirty="0">
              <a:solidFill>
                <a:srgbClr val="1A334C"/>
              </a:solidFill>
              <a:cs typeface="Calibri"/>
            </a:endParaRPr>
          </a:p>
          <a:p>
            <a:pPr indent="-360045">
              <a:buClr>
                <a:schemeClr val="tx1"/>
              </a:buClr>
            </a:pPr>
            <a:r>
              <a:rPr lang="bg-BG" sz="3550" b="1" dirty="0">
                <a:solidFill>
                  <a:schemeClr val="bg1"/>
                </a:solidFill>
              </a:rPr>
              <a:t>O(1)</a:t>
            </a:r>
            <a:r>
              <a:rPr lang="bg-BG" sz="35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50" dirty="0"/>
              <a:t>означава, че функцията </a:t>
            </a:r>
            <a:br>
              <a:rPr lang="bg-BG" sz="3550" dirty="0"/>
            </a:br>
            <a:r>
              <a:rPr lang="bg-BG" sz="3550" b="1" dirty="0"/>
              <a:t>не се променя</a:t>
            </a:r>
            <a:r>
              <a:rPr lang="bg-BG" sz="3550" dirty="0"/>
              <a:t>, когато </a:t>
            </a:r>
            <a:r>
              <a:rPr lang="bg-BG" sz="35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550" dirty="0"/>
              <a:t> нараства</a:t>
            </a:r>
            <a:endParaRPr lang="bg-BG" sz="3550" dirty="0">
              <a:cs typeface="Calibri"/>
            </a:endParaRPr>
          </a:p>
          <a:p>
            <a:pPr lvl="1" indent="-360045"/>
            <a:r>
              <a:rPr lang="bg-BG" sz="3150" dirty="0"/>
              <a:t>Пример: </a:t>
            </a:r>
            <a:endParaRPr lang="bg-BG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Темп на растеж на функциите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7628"/>
              </p:ext>
            </p:extLst>
          </p:nvPr>
        </p:nvGraphicFramePr>
        <p:xfrm>
          <a:off x="7182003" y="1419589"/>
          <a:ext cx="4387989" cy="521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6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399653" y="489168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Oval 10"/>
          <p:cNvSpPr/>
          <p:nvPr/>
        </p:nvSpPr>
        <p:spPr>
          <a:xfrm>
            <a:off x="9424097" y="382252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Oval 11"/>
          <p:cNvSpPr/>
          <p:nvPr/>
        </p:nvSpPr>
        <p:spPr>
          <a:xfrm>
            <a:off x="9941970" y="325814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Oval 12"/>
          <p:cNvSpPr/>
          <p:nvPr/>
        </p:nvSpPr>
        <p:spPr>
          <a:xfrm>
            <a:off x="10466715" y="2701345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03505" y="6392691"/>
            <a:ext cx="4646990" cy="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36066" y="5999239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1" name="TextBox 60"/>
          <p:cNvSpPr txBox="1"/>
          <p:nvPr/>
        </p:nvSpPr>
        <p:spPr>
          <a:xfrm>
            <a:off x="11656610" y="5927867"/>
            <a:ext cx="4638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9463" y="1074165"/>
            <a:ext cx="79229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608993" y="5172633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9" name="Oval 88"/>
          <p:cNvSpPr/>
          <p:nvPr/>
        </p:nvSpPr>
        <p:spPr>
          <a:xfrm>
            <a:off x="7876899" y="517381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03" name="Straight Connector 102"/>
          <p:cNvCxnSpPr>
            <a:cxnSpLocks/>
            <a:endCxn id="138" idx="6"/>
          </p:cNvCxnSpPr>
          <p:nvPr/>
        </p:nvCxnSpPr>
        <p:spPr>
          <a:xfrm>
            <a:off x="7412248" y="5252222"/>
            <a:ext cx="4238309" cy="10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617416" y="4903785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9" name="Oval 108"/>
          <p:cNvSpPr/>
          <p:nvPr/>
        </p:nvSpPr>
        <p:spPr>
          <a:xfrm>
            <a:off x="7881318" y="3529982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0" name="Oval 109"/>
          <p:cNvSpPr/>
          <p:nvPr/>
        </p:nvSpPr>
        <p:spPr>
          <a:xfrm>
            <a:off x="8141938" y="1887108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2751102" y="2406010"/>
            <a:ext cx="2413452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199" dirty="0">
                <a:solidFill>
                  <a:schemeClr val="bg1"/>
                </a:solidFill>
                <a:effectLst/>
              </a:rPr>
              <a:t>ƒ(n)=n+1</a:t>
            </a:r>
            <a:endParaRPr lang="en-US" altLang="ko-KR" sz="3199" noProof="1">
              <a:solidFill>
                <a:schemeClr val="bg1"/>
              </a:solidFill>
              <a:effectLst/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2758918" y="4191675"/>
            <a:ext cx="3016680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199" dirty="0">
                <a:solidFill>
                  <a:srgbClr val="0070C0"/>
                </a:solidFill>
                <a:effectLst/>
              </a:rPr>
              <a:t>ƒ(n)=n</a:t>
            </a:r>
            <a:r>
              <a:rPr lang="en-US" sz="3199" baseline="30000" dirty="0">
                <a:solidFill>
                  <a:srgbClr val="0070C0"/>
                </a:solidFill>
                <a:effectLst/>
              </a:rPr>
              <a:t>2</a:t>
            </a:r>
            <a:r>
              <a:rPr lang="en-US" sz="3199" dirty="0">
                <a:solidFill>
                  <a:srgbClr val="0070C0"/>
                </a:solidFill>
                <a:effectLst/>
              </a:rPr>
              <a:t>+2n+2</a:t>
            </a:r>
            <a:endParaRPr lang="en-US" altLang="ko-KR" sz="3199" noProof="1">
              <a:solidFill>
                <a:srgbClr val="0070C0"/>
              </a:solidFill>
              <a:effectLst/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2758918" y="6075419"/>
            <a:ext cx="1766479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199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ƒ(n)=4</a:t>
            </a:r>
            <a:endParaRPr lang="en-US" altLang="ko-KR" sz="3199" b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971704" y="2146071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6" name="Oval 125"/>
          <p:cNvSpPr/>
          <p:nvPr/>
        </p:nvSpPr>
        <p:spPr>
          <a:xfrm>
            <a:off x="8133273" y="5168688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7" name="Oval 126"/>
          <p:cNvSpPr/>
          <p:nvPr/>
        </p:nvSpPr>
        <p:spPr>
          <a:xfrm>
            <a:off x="8401179" y="516987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8" name="Oval 127"/>
          <p:cNvSpPr/>
          <p:nvPr/>
        </p:nvSpPr>
        <p:spPr>
          <a:xfrm>
            <a:off x="8645116" y="516865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9" name="Oval 128"/>
          <p:cNvSpPr/>
          <p:nvPr/>
        </p:nvSpPr>
        <p:spPr>
          <a:xfrm>
            <a:off x="8913022" y="5169840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0" name="Oval 129"/>
          <p:cNvSpPr/>
          <p:nvPr/>
        </p:nvSpPr>
        <p:spPr>
          <a:xfrm>
            <a:off x="9424097" y="517990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1" name="Oval 130"/>
          <p:cNvSpPr/>
          <p:nvPr/>
        </p:nvSpPr>
        <p:spPr>
          <a:xfrm>
            <a:off x="9692003" y="5181085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2" name="Oval 131"/>
          <p:cNvSpPr/>
          <p:nvPr/>
        </p:nvSpPr>
        <p:spPr>
          <a:xfrm>
            <a:off x="9942209" y="517871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3" name="Oval 132"/>
          <p:cNvSpPr/>
          <p:nvPr/>
        </p:nvSpPr>
        <p:spPr>
          <a:xfrm>
            <a:off x="10210115" y="5179901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4" name="Oval 133"/>
          <p:cNvSpPr/>
          <p:nvPr/>
        </p:nvSpPr>
        <p:spPr>
          <a:xfrm>
            <a:off x="10460321" y="5180275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5" name="Oval 134"/>
          <p:cNvSpPr/>
          <p:nvPr/>
        </p:nvSpPr>
        <p:spPr>
          <a:xfrm>
            <a:off x="10728227" y="5181459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6" name="Oval 135"/>
          <p:cNvSpPr/>
          <p:nvPr/>
        </p:nvSpPr>
        <p:spPr>
          <a:xfrm>
            <a:off x="10971704" y="5189802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7" name="Oval 136"/>
          <p:cNvSpPr/>
          <p:nvPr/>
        </p:nvSpPr>
        <p:spPr>
          <a:xfrm>
            <a:off x="11239610" y="519098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8" name="Oval 137"/>
          <p:cNvSpPr/>
          <p:nvPr/>
        </p:nvSpPr>
        <p:spPr>
          <a:xfrm>
            <a:off x="11496671" y="518703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Oval 9"/>
          <p:cNvSpPr/>
          <p:nvPr/>
        </p:nvSpPr>
        <p:spPr>
          <a:xfrm>
            <a:off x="8913022" y="435180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364749" y="1836774"/>
            <a:ext cx="4045300" cy="4323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327325" y="5734317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0" name="TextBox 139"/>
          <p:cNvSpPr txBox="1"/>
          <p:nvPr/>
        </p:nvSpPr>
        <p:spPr>
          <a:xfrm>
            <a:off x="7327344" y="6418784"/>
            <a:ext cx="42986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0773" y="1553239"/>
            <a:ext cx="412030" cy="500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</a:t>
            </a:r>
          </a:p>
          <a:p>
            <a:pPr algn="r"/>
            <a:r>
              <a:rPr lang="en-US" sz="160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877661" y="545146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432144" y="1160360"/>
            <a:ext cx="17559" cy="524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60908" y="5167484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Freeform 13"/>
          <p:cNvSpPr/>
          <p:nvPr/>
        </p:nvSpPr>
        <p:spPr>
          <a:xfrm>
            <a:off x="7408557" y="1393681"/>
            <a:ext cx="879628" cy="4409038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rgbClr val="0070C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D34091-7E32-17E8-9F1D-E6B1FDB1F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46672" y="1196125"/>
            <a:ext cx="1106182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bg-BG" sz="3400" b="1" dirty="0"/>
              <a:t>Положителни</a:t>
            </a:r>
            <a:r>
              <a:rPr lang="bg-BG" sz="3400" dirty="0"/>
              <a:t> примери: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Асимптотична нотация</a:t>
            </a:r>
            <a:r>
              <a:rPr lang="bg-BG" sz="3950" dirty="0">
                <a:ea typeface="굴림"/>
                <a:cs typeface="+mj-lt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sz="3950" b="0" dirty="0">
              <a:cs typeface="Calibri"/>
            </a:endParaRPr>
          </a:p>
        </p:txBody>
      </p:sp>
      <p:pic>
        <p:nvPicPr>
          <p:cNvPr id="7" name="Picture 6" descr="Screen Shot 2015-06-25 at 3.27.1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20"/>
          <a:stretch/>
        </p:blipFill>
        <p:spPr>
          <a:xfrm>
            <a:off x="1096015" y="1873174"/>
            <a:ext cx="4081333" cy="47105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Screen Shot 2015-06-25 at 3.27.2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942" y="2971921"/>
            <a:ext cx="3732828" cy="2513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74996" y="2360715"/>
            <a:ext cx="4600232" cy="525142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>
                <a:ea typeface="+mn-lt"/>
                <a:cs typeface="+mn-lt"/>
              </a:rPr>
              <a:t>Негативни</a:t>
            </a:r>
            <a:r>
              <a:rPr lang="bg-BG" dirty="0">
                <a:ea typeface="+mn-lt"/>
                <a:cs typeface="+mn-lt"/>
              </a:rPr>
              <a:t> примери: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CE9C6AD-BDEA-9AE7-70E5-2F77F8623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7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Асимптотична функция</a:t>
            </a:r>
            <a:endParaRPr lang="bg-BG" sz="3950" dirty="0"/>
          </a:p>
        </p:txBody>
      </p:sp>
      <p:pic>
        <p:nvPicPr>
          <p:cNvPr id="2" name="Picture 2" descr="Big-O Notation | Algorithms | DroidTechKnow">
            <a:extLst>
              <a:ext uri="{FF2B5EF4-FFF2-40B4-BE49-F238E27FC236}">
                <a16:creationId xmlns:a16="http://schemas.microsoft.com/office/drawing/2014/main" id="{918D309A-A0B3-E450-6488-FA55B8D8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58" y="1255326"/>
            <a:ext cx="7907884" cy="542169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6F11388F-7FB0-E641-50F7-3DBEC4615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6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Често срещани</a:t>
            </a:r>
            <a:r>
              <a:rPr lang="en-US" sz="3950" dirty="0">
                <a:ea typeface="+mj-lt"/>
                <a:cs typeface="+mj-lt"/>
              </a:rPr>
              <a:t> сложности (1)</a:t>
            </a:r>
            <a:endParaRPr lang="bg-BG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186990385"/>
              </p:ext>
            </p:extLst>
          </p:nvPr>
        </p:nvGraphicFramePr>
        <p:xfrm>
          <a:off x="657048" y="1372860"/>
          <a:ext cx="11178877" cy="5259534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85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Нотация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Описание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Константен брой операции, независимо от входа. </a:t>
                      </a:r>
                      <a:b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n = 1 000 000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1-2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668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Логаритмична</a:t>
                      </a:r>
                      <a:endParaRPr kumimoji="0" lang="bg-BG" sz="2300" b="1" noProof="0" dirty="0"/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ят операции е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пропорционален на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log2(n), където n </a:t>
                      </a:r>
                      <a:r>
                        <a:rPr lang="bg-BG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e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размерът на входа.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= 1 000 000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20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5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Линейна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Броят на операциите е пропорционален на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размера на входните данни.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00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 00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0 000 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47E24101-3264-BD57-E490-83BB1599F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Често срещани</a:t>
            </a:r>
            <a:r>
              <a:rPr lang="en-US" sz="3950" dirty="0"/>
              <a:t> сложности (2)</a:t>
            </a:r>
            <a:endParaRPr lang="en-US" sz="3950" b="0" dirty="0">
              <a:cs typeface="Calibri"/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98118548"/>
              </p:ext>
            </p:extLst>
          </p:nvPr>
        </p:nvGraphicFramePr>
        <p:xfrm>
          <a:off x="356524" y="1394725"/>
          <a:ext cx="11581950" cy="5148183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340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91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Сложност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Нотация</a:t>
                      </a:r>
                      <a:endParaRPr lang="bg-BG" sz="2300" b="1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Описание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Броят на операциите е пропорционален на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</a:rPr>
                        <a:t>квадрата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на размера на входните данни. </a:t>
                      </a:r>
                      <a:b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500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250 000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83"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Кубична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Броят на операциите е пропорционален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куба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на размера на входните данни.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125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 000 000 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45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O(2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),O(</a:t>
                      </a:r>
                      <a:r>
                        <a:rPr kumimoji="0" lang="bg-BG" sz="23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bg-BG" sz="2300" b="1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  <a:endParaRPr kumimoji="0" lang="bg-BG" sz="2300" dirty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O(n!)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Експоненциален брой операции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, 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бързо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нарастващи.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1 048 576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F15410C6-9367-B61C-61BC-5F3910562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1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Функционални стойности</a:t>
            </a:r>
            <a:endParaRPr lang="bg-BG" dirty="0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" y="1311775"/>
            <a:ext cx="10666809" cy="5323227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400A8FDB-04F0-B27A-2777-931D2C1A0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8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272268" cy="5354910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</a:t>
            </a:r>
          </a:p>
          <a:p>
            <a:pPr marL="723265" lvl="1" indent="-375920"/>
            <a:r>
              <a:rPr lang="bg-BG" dirty="0">
                <a:solidFill>
                  <a:srgbClr val="234465"/>
                </a:solidFill>
                <a:cs typeface="Calibri"/>
              </a:rPr>
              <a:t>Сортиране, търсене, комбинаторика, динамично програмиране, графи и други</a:t>
            </a:r>
          </a:p>
          <a:p>
            <a:pPr marL="434032" indent="-375920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Сложност </a:t>
            </a:r>
            <a:r>
              <a:rPr lang="bg-BG" dirty="0"/>
              <a:t>на алгоритми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Време, памет и сложност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Най-добър случай, средноаритметичен и най-лош случай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>
                <a:latin typeface="Calibri"/>
                <a:cs typeface="Calibri"/>
              </a:rPr>
              <a:t>Асимптотична нотация</a:t>
            </a:r>
            <a:r>
              <a:rPr lang="bg-BG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b="1" dirty="0">
                <a:solidFill>
                  <a:schemeClr val="bg1"/>
                </a:solidFill>
                <a:latin typeface="Consolas"/>
              </a:rPr>
              <a:t>О</a:t>
            </a:r>
            <a:r>
              <a:rPr lang="bg-BG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(g)</a:t>
            </a:r>
          </a:p>
          <a:p>
            <a:pPr marL="434032" indent="-37592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 сложност на алгоритми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D3E85E6-7DAB-F5F3-26AE-BB3B8B0CA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93"/>
            <a:ext cx="10026127" cy="882654"/>
          </a:xfrm>
        </p:spPr>
        <p:txBody>
          <a:bodyPr>
            <a:normAutofit/>
          </a:bodyPr>
          <a:lstStyle/>
          <a:p>
            <a:r>
              <a:rPr lang="en-US" sz="3950" dirty="0"/>
              <a:t> Времева сложност и </a:t>
            </a:r>
            <a:r>
              <a:rPr lang="bg-BG" sz="3950" dirty="0"/>
              <a:t>скорост</a:t>
            </a:r>
            <a:r>
              <a:rPr lang="en-US" sz="3950" dirty="0"/>
              <a:t> на програмата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4831"/>
              </p:ext>
            </p:extLst>
          </p:nvPr>
        </p:nvGraphicFramePr>
        <p:xfrm>
          <a:off x="625428" y="1429122"/>
          <a:ext cx="10941147" cy="510407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04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20 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5 hours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231 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O(2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260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E83A34CD-8E4F-22C7-58B6-2D682CF88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144991">
            <a:off x="748659" y="1686517"/>
            <a:ext cx="2834226" cy="91170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7156" y="1861638"/>
            <a:ext cx="2157690" cy="101539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799" baseline="3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348258">
            <a:off x="8779452" y="3529383"/>
            <a:ext cx="2302643" cy="67807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</a:p>
        </p:txBody>
      </p:sp>
      <p:sp>
        <p:nvSpPr>
          <p:cNvPr id="10" name="TextBox 9"/>
          <p:cNvSpPr txBox="1"/>
          <p:nvPr/>
        </p:nvSpPr>
        <p:spPr>
          <a:xfrm rot="611563">
            <a:off x="1069553" y="3223290"/>
            <a:ext cx="2298176" cy="90530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3740" y="435049"/>
            <a:ext cx="1580260" cy="66598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DA69B5-F469-4A86-9BF8-9C3A6570ED02}"/>
              </a:ext>
            </a:extLst>
          </p:cNvPr>
          <p:cNvSpPr txBox="1">
            <a:spLocks noChangeArrowheads="1"/>
          </p:cNvSpPr>
          <p:nvPr/>
        </p:nvSpPr>
        <p:spPr>
          <a:xfrm>
            <a:off x="382489" y="4691988"/>
            <a:ext cx="11606977" cy="765617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5398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381A-91C4-44C5-B431-68A11AEF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18" y="1774634"/>
            <a:ext cx="2663489" cy="1718773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33DFE73-4191-05B0-0674-1960592A19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Анализ на сложността на алгоритми</a:t>
            </a:r>
            <a:endParaRPr lang="bg-BG"/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B8AD946E-DBBF-D441-C481-827F8B6A05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</p:spTree>
    <p:extLst>
      <p:ext uri="{BB962C8B-B14F-4D97-AF65-F5344CB8AC3E}">
        <p14:creationId xmlns:p14="http://schemas.microsoft.com/office/powerpoint/2010/main" val="20253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339952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O(n)</a:t>
            </a:r>
            <a:r>
              <a:rPr lang="bg-BG" altLang="ko-KR" sz="3350" dirty="0">
                <a:latin typeface="Consolas"/>
                <a:ea typeface="굴림"/>
                <a:cs typeface="Consolas" pitchFamily="49" charset="0"/>
                <a:sym typeface="Symbol" pitchFamily="18" charset="2"/>
              </a:rPr>
              <a:t>,</a:t>
            </a:r>
            <a:r>
              <a:rPr lang="bg-BG" altLang="ko-KR" sz="3350" dirty="0">
                <a:ea typeface="굴림"/>
                <a:sym typeface="Symbol" pitchFamily="18" charset="2"/>
              </a:rPr>
              <a:t> 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solidFill>
                  <a:srgbClr val="234465"/>
                </a:solidFill>
                <a:ea typeface="굴림"/>
                <a:cs typeface="Calibri"/>
                <a:sym typeface="Symbol" pitchFamily="18" charset="2"/>
              </a:rPr>
              <a:t> е </a:t>
            </a:r>
            <a:r>
              <a:rPr lang="bg-BG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размерът на масива</a:t>
            </a:r>
            <a:endParaRPr lang="bg-BG" sz="3350" dirty="0">
              <a:solidFill>
                <a:srgbClr val="234465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елементарните стъпки: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(1)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8174" y="1340768"/>
            <a:ext cx="10575653" cy="389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44B814-08EF-A9BA-C75B-2FF14A945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4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29767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altLang="ko-KR" sz="3350" dirty="0">
                <a:latin typeface="Calibri" panose="020F0502020204030204" pitchFamily="34" charset="0"/>
                <a:ea typeface="굴림"/>
                <a:cs typeface="Calibri" panose="020F0502020204030204" pitchFamily="34" charset="0"/>
                <a:sym typeface="Symbol" pitchFamily="18" charset="2"/>
              </a:rPr>
              <a:t>,</a:t>
            </a:r>
            <a:r>
              <a:rPr lang="bg-BG" altLang="ko-KR" sz="3350" dirty="0">
                <a:solidFill>
                  <a:schemeClr val="bg1"/>
                </a:solidFill>
                <a:ea typeface="굴림"/>
                <a:sym typeface="Symbol" pitchFamily="18" charset="2"/>
              </a:rPr>
              <a:t> </a:t>
            </a:r>
            <a:r>
              <a:rPr lang="bg-BG" altLang="ko-KR" sz="3350" dirty="0">
                <a:ea typeface="굴림"/>
                <a:sym typeface="Symbol" pitchFamily="18" charset="2"/>
              </a:rPr>
              <a:t>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ea typeface="굴림"/>
                <a:sym typeface="Symbol" pitchFamily="18" charset="2"/>
              </a:rPr>
              <a:t> е размерът на масива</a:t>
            </a:r>
            <a:endParaRPr lang="bg-BG" sz="3350" dirty="0"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</a:t>
            </a: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*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(n+1)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/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(2)</a:t>
            </a:r>
            <a:endParaRPr lang="bg-BG" sz="3950" dirty="0">
              <a:cs typeface="Calibri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j = i + 1; j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7E5BED-E8A0-111E-3337-67E6EB518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9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кубично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време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endParaRPr lang="bg-BG" sz="3350" b="1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(3)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for (int c = 0;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E4CC69-C057-F330-637C-A43F8315B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0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квадратно </a:t>
            </a:r>
            <a:r>
              <a:rPr lang="bg-BG" sz="3350" dirty="0">
                <a:ea typeface="굴림"/>
              </a:rPr>
              <a:t>време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sz="3350" dirty="0"/>
              <a:t> – помислете защо!</a:t>
            </a:r>
            <a:endParaRPr lang="bg-BG" sz="335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Броя на стъпките е 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(4)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4"/>
            <a:ext cx="10512862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SpecialCalculation(int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if (a ==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for (int c = 0; c &lt; n; c++)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AAA7A9-FF1F-28BC-4878-5F67714D6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0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ea typeface="+mj-lt"/>
                <a:cs typeface="+mj-lt"/>
              </a:rPr>
              <a:t>Какво научихме днес?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603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1" y="1643647"/>
            <a:ext cx="7807716" cy="4735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599" b="1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76308" y="1542171"/>
            <a:ext cx="10911026" cy="5032808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Алгоритъм</a:t>
            </a:r>
            <a:r>
              <a:rPr lang="bg-BG" sz="3200" dirty="0">
                <a:solidFill>
                  <a:schemeClr val="bg2"/>
                </a:solidFill>
              </a:rPr>
              <a:t> == редица от стъпки за решаване на даден проблем</a:t>
            </a:r>
            <a:endParaRPr lang="bg-BG" sz="3200" dirty="0">
              <a:solidFill>
                <a:schemeClr val="bg2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Алгоритмична сложност</a:t>
            </a:r>
            <a:r>
              <a:rPr lang="bg-BG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== приблизителна оценка на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броя на стъпките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, извършени при дадено изчисление</a:t>
            </a:r>
            <a:endParaRPr lang="bg-BG" sz="32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Може да бъде 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логаритмична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линейна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квадратна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bg-BG" sz="3000" dirty="0">
                <a:solidFill>
                  <a:schemeClr val="bg2"/>
                </a:solidFill>
              </a:rPr>
              <a:t>),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кубична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bg-BG" sz="3000" dirty="0">
                <a:solidFill>
                  <a:schemeClr val="bg2"/>
                </a:solidFill>
              </a:rPr>
              <a:t>),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експоненциална</a:t>
            </a:r>
            <a:r>
              <a:rPr lang="bg-BG" sz="3000" dirty="0">
                <a:solidFill>
                  <a:schemeClr val="bg2"/>
                </a:solidFill>
              </a:rPr>
              <a:t>, и т.н.</a:t>
            </a:r>
            <a:endParaRPr lang="bg-BG" sz="30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Сложността предсказва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бързината</a:t>
            </a:r>
            <a:r>
              <a:rPr lang="bg-BG" sz="3000" dirty="0">
                <a:solidFill>
                  <a:schemeClr val="bg2"/>
                </a:solidFill>
              </a:rPr>
              <a:t> на даден код преди да бъде изпълнен</a:t>
            </a:r>
            <a:endParaRPr lang="bg-BG" sz="30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D5FFB3-48A1-377C-5253-E35E59EEA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BF6B1F2-919C-BC9D-6151-CD999C378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5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87" y="1385091"/>
            <a:ext cx="2179825" cy="2584861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0D7AB58-FD88-4714-A3C2-83221399DB9A}"/>
              </a:ext>
            </a:extLst>
          </p:cNvPr>
          <p:cNvSpPr txBox="1">
            <a:spLocks/>
          </p:cNvSpPr>
          <p:nvPr/>
        </p:nvSpPr>
        <p:spPr>
          <a:xfrm>
            <a:off x="616536" y="5447634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3999" b="0"/>
          </a:p>
        </p:txBody>
      </p:sp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13E3352A-920F-5B62-048D-5DF3E6566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9E14836-E925-F9AB-FA41-C352C5D08A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6534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826" y="1301675"/>
            <a:ext cx="11994586" cy="54555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2"/>
              </a:buClr>
            </a:pPr>
            <a:r>
              <a:rPr lang="bg-BG" sz="3350" b="1" dirty="0">
                <a:solidFill>
                  <a:schemeClr val="bg1"/>
                </a:solidFill>
              </a:rPr>
              <a:t>Алгоритъм </a:t>
            </a:r>
            <a:r>
              <a:rPr lang="bg-BG" sz="3350" dirty="0"/>
              <a:t>== </a:t>
            </a:r>
            <a:r>
              <a:rPr lang="bg-BG" sz="3350" b="1" dirty="0"/>
              <a:t>поредица от стъпки</a:t>
            </a:r>
            <a:r>
              <a:rPr lang="bg-BG" sz="3350" dirty="0"/>
              <a:t> за решаване на </a:t>
            </a:r>
            <a:r>
              <a:rPr lang="bg-BG" sz="3350" b="1" dirty="0"/>
              <a:t>проблем</a:t>
            </a:r>
            <a:endParaRPr lang="bg-BG" sz="3350" dirty="0"/>
          </a:p>
          <a:p>
            <a:pPr indent="-360045">
              <a:buClr>
                <a:schemeClr val="tx2"/>
              </a:buClr>
            </a:pPr>
            <a:r>
              <a:rPr lang="bg-BG" sz="3350" dirty="0">
                <a:cs typeface="Calibri"/>
              </a:rPr>
              <a:t>Понятието е дефинирано за пръв път от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Мохамед </a:t>
            </a:r>
            <a:r>
              <a:rPr lang="bg-BG" sz="3350" b="1" noProof="1">
                <a:solidFill>
                  <a:schemeClr val="bg1"/>
                </a:solidFill>
                <a:ea typeface="+mn-lt"/>
                <a:cs typeface="+mn-lt"/>
              </a:rPr>
              <a:t>ал-Хорезми</a:t>
            </a:r>
            <a:r>
              <a:rPr lang="bg-BG" sz="3350" dirty="0">
                <a:ea typeface="+mn-lt"/>
                <a:cs typeface="+mn-lt"/>
              </a:rPr>
              <a:t>, който създава </a:t>
            </a:r>
            <a:r>
              <a:rPr lang="bg-BG" sz="3150" dirty="0">
                <a:cs typeface="Calibri"/>
              </a:rPr>
              <a:t>алгоритъм за </a:t>
            </a:r>
            <a:r>
              <a:rPr lang="bg-BG" sz="3150" b="1" dirty="0">
                <a:cs typeface="Calibri"/>
              </a:rPr>
              <a:t>решаване на квадратно уравнение </a:t>
            </a:r>
            <a:r>
              <a:rPr lang="bg-BG" sz="3150" dirty="0">
                <a:cs typeface="Calibri"/>
              </a:rPr>
              <a:t>през 825 г.</a:t>
            </a:r>
          </a:p>
          <a:p>
            <a:pPr marL="443230" lvl="1" indent="0">
              <a:buClr>
                <a:schemeClr val="tx2"/>
              </a:buClr>
              <a:buNone/>
            </a:pPr>
            <a:endParaRPr lang="bg-BG" sz="29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Какво е алгоритъм?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9B77-AA02-9D9E-5C1A-628EE5B1737C}"/>
              </a:ext>
            </a:extLst>
          </p:cNvPr>
          <p:cNvSpPr txBox="1"/>
          <p:nvPr/>
        </p:nvSpPr>
        <p:spPr>
          <a:xfrm>
            <a:off x="512780" y="3749734"/>
            <a:ext cx="11166439" cy="27572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“</a:t>
            </a:r>
            <a:r>
              <a:rPr lang="bg-BG" sz="3200" b="1" i="1" dirty="0"/>
              <a:t>В математиката и компютърните науки </a:t>
            </a:r>
            <a:r>
              <a:rPr lang="bg-BG" sz="3200" b="1" i="1" dirty="0">
                <a:solidFill>
                  <a:schemeClr val="bg1"/>
                </a:solidFill>
              </a:rPr>
              <a:t>алгоритъм</a:t>
            </a:r>
            <a:r>
              <a:rPr lang="bg-BG" sz="3200" b="1" i="1" dirty="0"/>
              <a:t> е постъпкова процедура за изчисления. Алгоритъмът е ефективен метод, изразен като краен списък от добре дефинирани инструкции за изчисление на функция</a:t>
            </a:r>
            <a:r>
              <a:rPr lang="bg-BG" sz="3200" b="1" dirty="0"/>
              <a:t>.</a:t>
            </a:r>
            <a:r>
              <a:rPr lang="en-US" sz="3200" b="1" dirty="0"/>
              <a:t> ”</a:t>
            </a:r>
          </a:p>
          <a:p>
            <a:pPr algn="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dirty="0"/>
              <a:t>-- </a:t>
            </a:r>
            <a:r>
              <a:rPr lang="bg-BG" sz="3200" b="1" i="1" dirty="0"/>
              <a:t>Уикипедия</a:t>
            </a:r>
            <a:endParaRPr lang="en-US" sz="3200" b="1" i="1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DC64852-0B7E-493A-4F20-CFCDEB26F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5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Алгоритмите са </a:t>
            </a:r>
            <a:r>
              <a:rPr lang="bg-BG" sz="3400" b="1" dirty="0"/>
              <a:t>основата на програмирането</a:t>
            </a:r>
            <a:r>
              <a:rPr lang="bg-BG" sz="3400" dirty="0"/>
              <a:t>:</a:t>
            </a:r>
            <a:endParaRPr lang="bg-BG" sz="3400" b="1" dirty="0"/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Императивно </a:t>
            </a:r>
            <a:r>
              <a:rPr lang="bg-BG" sz="3200" dirty="0"/>
              <a:t>(традиционно, алгоритмично) програмиране -  </a:t>
            </a:r>
            <a:r>
              <a:rPr lang="bg-BG" sz="3200" b="1" dirty="0"/>
              <a:t>описване в последователни стъпки </a:t>
            </a:r>
            <a:r>
              <a:rPr lang="bg-BG" sz="3200" dirty="0"/>
              <a:t>как се прави нещо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Алгоритмично мислене </a:t>
            </a:r>
            <a:r>
              <a:rPr lang="bg-BG" sz="3400" dirty="0"/>
              <a:t>(математическо мислене, логическо мислене, </a:t>
            </a:r>
            <a:r>
              <a:rPr lang="bg-BG" sz="3400" dirty="0">
                <a:ea typeface="+mn-lt"/>
                <a:cs typeface="+mn-lt"/>
              </a:rPr>
              <a:t>инженерно мислене</a:t>
            </a:r>
            <a:r>
              <a:rPr lang="bg-BG" sz="3400" dirty="0"/>
              <a:t>)</a:t>
            </a:r>
            <a:endParaRPr lang="bg-BG" sz="3400" dirty="0">
              <a:cs typeface="Calibri"/>
            </a:endParaRPr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dirty="0">
                <a:cs typeface="Calibri"/>
              </a:rPr>
              <a:t>Способност да решиш </a:t>
            </a:r>
            <a:r>
              <a:rPr lang="bg-BG" sz="3200" b="1" dirty="0">
                <a:cs typeface="Calibri"/>
              </a:rPr>
              <a:t>проблем</a:t>
            </a:r>
            <a:r>
              <a:rPr lang="bg-BG" sz="3200" dirty="0">
                <a:cs typeface="Calibri"/>
              </a:rPr>
              <a:t> чрез </a:t>
            </a:r>
            <a:r>
              <a:rPr lang="bg-BG" sz="3200" b="1" dirty="0">
                <a:cs typeface="Calibri"/>
              </a:rPr>
              <a:t>редица от стъпки </a:t>
            </a:r>
            <a:r>
              <a:rPr lang="bg-BG" sz="3200" dirty="0">
                <a:cs typeface="Calibri"/>
              </a:rPr>
              <a:t>(алгоритъм)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Алгоритми в компютърните науки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96FCAB2-A2B4-E3B1-EF1D-1E6198BB1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1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Алгоритмите </a:t>
            </a:r>
            <a:r>
              <a:rPr lang="bg-BG" sz="3200" dirty="0"/>
              <a:t>могат да бъдат изразени</a:t>
            </a:r>
            <a:r>
              <a:rPr lang="bg-BG" sz="3200" dirty="0">
                <a:solidFill>
                  <a:srgbClr val="234465"/>
                </a:solidFill>
              </a:rPr>
              <a:t> чрез 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псевдокод</a:t>
            </a:r>
            <a:r>
              <a:rPr lang="bg-BG" sz="3200" dirty="0"/>
              <a:t>, </a:t>
            </a:r>
            <a:r>
              <a:rPr lang="bg-BG" sz="3200" b="1" dirty="0">
                <a:solidFill>
                  <a:schemeClr val="bg1"/>
                </a:solidFill>
              </a:rPr>
              <a:t>блокови схеми 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код </a:t>
            </a:r>
            <a:r>
              <a:rPr lang="bg-BG" sz="3200" dirty="0"/>
              <a:t>(на конкретен програмен език)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Псевдокод и блокови схеми </a:t>
            </a:r>
            <a:endParaRPr lang="bg-BG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9280" y="2416701"/>
            <a:ext cx="2672971" cy="3540995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6840" y="2407885"/>
            <a:ext cx="3654659" cy="3553893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8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899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744" y="6040877"/>
            <a:ext cx="365664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600" b="1" dirty="0"/>
              <a:t>Псевдокод</a:t>
            </a:r>
            <a:endParaRPr lang="bg-BG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722139" y="6040877"/>
            <a:ext cx="2325573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600" b="1" dirty="0"/>
              <a:t>Блокова схема</a:t>
            </a:r>
            <a:endParaRPr lang="en-US" sz="2600" b="1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9606" y="2409016"/>
            <a:ext cx="4015519" cy="3548678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DFS(Node 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Print(node.Name);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Children.Count;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(!visited[node.Id])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DFS(node.Children[i]);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visited[node.Id]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5608" y="6040877"/>
            <a:ext cx="4015519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500" b="1" dirty="0"/>
              <a:t>Код</a:t>
            </a:r>
            <a:endParaRPr lang="bg-BG" sz="25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86933D-26C4-4EEE-1929-11321CDEB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28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2334"/>
            <a:ext cx="11818096" cy="58071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bg-BG" sz="3350" b="1" dirty="0"/>
              <a:t>Сортиране</a:t>
            </a:r>
            <a:r>
              <a:rPr lang="bg-BG" sz="3350" dirty="0"/>
              <a:t> и </a:t>
            </a:r>
            <a:r>
              <a:rPr lang="bg-BG" sz="3350" b="1" dirty="0"/>
              <a:t>търсене</a:t>
            </a:r>
            <a:endParaRPr lang="bg-BG" b="1" dirty="0"/>
          </a:p>
          <a:p>
            <a:pPr marL="360045" indent="-360045"/>
            <a:r>
              <a:rPr lang="bg-BG" sz="3350" b="1" dirty="0"/>
              <a:t>Комбинаторни</a:t>
            </a:r>
            <a:r>
              <a:rPr lang="bg-BG" sz="3350" dirty="0"/>
              <a:t> алгоритми</a:t>
            </a:r>
            <a:endParaRPr lang="bg-BG" dirty="0"/>
          </a:p>
          <a:p>
            <a:pPr lvl="1" indent="-360045"/>
            <a:r>
              <a:rPr lang="bg-BG" sz="3150" dirty="0"/>
              <a:t>Рекурсивни алгоритми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b="1" dirty="0"/>
              <a:t>Динамично</a:t>
            </a:r>
            <a:r>
              <a:rPr lang="bg-BG" sz="3350" dirty="0"/>
              <a:t> програмиране</a:t>
            </a:r>
            <a:endParaRPr lang="bg-BG" dirty="0"/>
          </a:p>
          <a:p>
            <a:pPr marL="360045" indent="-360045"/>
            <a:r>
              <a:rPr lang="bg-BG" sz="3350" dirty="0"/>
              <a:t>Алгоритми за </a:t>
            </a:r>
            <a:r>
              <a:rPr lang="bg-BG" sz="3350" b="1" dirty="0"/>
              <a:t>графи</a:t>
            </a:r>
            <a:endParaRPr lang="bg-BG" b="1" dirty="0"/>
          </a:p>
          <a:p>
            <a:pPr lvl="1" indent="-360045"/>
            <a:r>
              <a:rPr lang="bg-BG" sz="3150" dirty="0"/>
              <a:t>DFS</a:t>
            </a:r>
            <a:r>
              <a:rPr lang="en-US" sz="3150" dirty="0"/>
              <a:t> (Depth First Search)</a:t>
            </a:r>
            <a:endParaRPr lang="bg-BG" sz="3150" dirty="0"/>
          </a:p>
          <a:p>
            <a:pPr lvl="1" indent="-360045"/>
            <a:r>
              <a:rPr lang="bg-BG" sz="3150" dirty="0"/>
              <a:t>BFS</a:t>
            </a:r>
            <a:r>
              <a:rPr lang="en-US" sz="3150" dirty="0"/>
              <a:t> (Breadth First Search)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dirty="0"/>
              <a:t>Други алгоритми</a:t>
            </a:r>
            <a:endParaRPr lang="bg-BG" dirty="0"/>
          </a:p>
          <a:p>
            <a:pPr lvl="1" indent="-360045"/>
            <a:r>
              <a:rPr lang="bg-BG" sz="3150" b="1" dirty="0"/>
              <a:t>Greedy</a:t>
            </a:r>
            <a:r>
              <a:rPr lang="bg-BG" sz="3150" dirty="0"/>
              <a:t> алгоритъм, </a:t>
            </a:r>
            <a:r>
              <a:rPr lang="bg-BG" sz="3150" b="1" dirty="0">
                <a:ea typeface="+mn-lt"/>
                <a:cs typeface="+mn-lt"/>
              </a:rPr>
              <a:t>рандомизиран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>
                <a:ea typeface="+mn-lt"/>
                <a:cs typeface="+mn-lt"/>
              </a:rPr>
              <a:t>паралелен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/>
              <a:t>генетичен</a:t>
            </a:r>
            <a:r>
              <a:rPr lang="bg-BG" sz="3150" dirty="0"/>
              <a:t> алгоритъм</a:t>
            </a:r>
            <a:endParaRPr lang="bg-BG" sz="31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Някои алгоритми в програмирането</a:t>
            </a:r>
            <a:endParaRPr lang="bg-BG" sz="4000" dirty="0">
              <a:cs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5636" y="1667225"/>
            <a:ext cx="5685651" cy="3741260"/>
            <a:chOff x="5256212" y="990600"/>
            <a:chExt cx="6255845" cy="4528105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990600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79A80582-6ABA-3F30-EB71-C3830EC9A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90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addtutorialsonline.com/images/16-Abstract-world-with-rising-sun.jpg">
            <a:extLst>
              <a:ext uri="{FF2B5EF4-FFF2-40B4-BE49-F238E27FC236}">
                <a16:creationId xmlns:a16="http://schemas.microsoft.com/office/drawing/2014/main" id="{D549EFFE-F85E-9FAC-64DB-5025ADEB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460" y="2016837"/>
            <a:ext cx="2689080" cy="134927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A8A40CB-3BF5-1258-941E-E1767C64A2F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Алгоритмична и времева сложност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7CE411B-516F-56F8-CEF4-2A29F46B47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Сложност на алгоритмите</a:t>
            </a:r>
          </a:p>
        </p:txBody>
      </p:sp>
    </p:spTree>
    <p:extLst>
      <p:ext uri="{BB962C8B-B14F-4D97-AF65-F5344CB8AC3E}">
        <p14:creationId xmlns:p14="http://schemas.microsoft.com/office/powerpoint/2010/main" val="5396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4"/>
            <a:ext cx="10642549" cy="5661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Предсказваме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ресурсите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, необходими за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изпълнение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 </a:t>
            </a:r>
            <a:br>
              <a:rPr lang="bg-BG" altLang="ko-KR" sz="3400" dirty="0">
                <a:solidFill>
                  <a:srgbClr val="234465"/>
                </a:solidFill>
                <a:ea typeface="굴림"/>
              </a:rPr>
            </a:b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на алгоритъма: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Изчислително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150" dirty="0">
                <a:ea typeface="굴림"/>
              </a:rPr>
              <a:t>(консумация на процесора)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3150" dirty="0">
                <a:ea typeface="굴림"/>
              </a:rPr>
              <a:t>Свободна </a:t>
            </a:r>
            <a:r>
              <a:rPr lang="bg-BG" sz="3150" b="1" dirty="0">
                <a:solidFill>
                  <a:schemeClr val="bg1"/>
                </a:solidFill>
                <a:ea typeface="굴림"/>
              </a:rPr>
              <a:t>памет </a:t>
            </a:r>
            <a:r>
              <a:rPr lang="bg-BG" altLang="ko-KR" sz="3150" dirty="0">
                <a:ea typeface="굴림"/>
              </a:rPr>
              <a:t>(консумация на RAM)</a:t>
            </a:r>
            <a:endParaRPr lang="bg-BG" altLang="ko-KR" sz="3150" dirty="0">
              <a:ea typeface="굴림"/>
              <a:cs typeface="Calibri"/>
            </a:endParaRPr>
          </a:p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Очакваното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400" dirty="0">
                <a:ea typeface="굴림"/>
              </a:rPr>
              <a:t>на алгоритъма (алгоритмична сложност) е: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Общият брой изпълнени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примитивни задачи</a:t>
            </a:r>
            <a:endParaRPr lang="bg-BG" altLang="ko-KR" sz="3150" b="1" dirty="0">
              <a:ea typeface="굴림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bg-BG" altLang="ko-KR" sz="2950" dirty="0">
                <a:ea typeface="굴림"/>
                <a:cs typeface="Calibri"/>
              </a:rPr>
              <a:t>Аритметични операции, сравнения, премествания, …</a:t>
            </a: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48" y="100750"/>
            <a:ext cx="9715594" cy="882654"/>
          </a:xfrm>
        </p:spPr>
        <p:txBody>
          <a:bodyPr/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4000" b="1" dirty="0">
                <a:ea typeface="굴림"/>
              </a:rPr>
              <a:t>Защо трябва да анализираме алгоритми?</a:t>
            </a:r>
            <a:endParaRPr lang="bg-BG" sz="4000" b="1" dirty="0">
              <a:ea typeface="굴림"/>
            </a:endParaRPr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20" y="3115581"/>
            <a:ext cx="1098030" cy="1098030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56" y="1434544"/>
            <a:ext cx="1098031" cy="109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10961290" y="4862653"/>
            <a:ext cx="1089178" cy="1279964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94E0F50-F540-2E9D-0C74-8791D3EBC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3957</TotalTime>
  <Words>1932</Words>
  <Application>Microsoft Macintosh PowerPoint</Application>
  <PresentationFormat>Widescreen</PresentationFormat>
  <Paragraphs>379</Paragraphs>
  <Slides>28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굴림</vt:lpstr>
      <vt:lpstr>Arial</vt:lpstr>
      <vt:lpstr>Calibri</vt:lpstr>
      <vt:lpstr>Consolas</vt:lpstr>
      <vt:lpstr>Symbol</vt:lpstr>
      <vt:lpstr>Wingdings</vt:lpstr>
      <vt:lpstr>Wingdings 2</vt:lpstr>
      <vt:lpstr>SoftUni</vt:lpstr>
      <vt:lpstr>Алгоритми и сложност</vt:lpstr>
      <vt:lpstr>Съдържание</vt:lpstr>
      <vt:lpstr>Алгоритми</vt:lpstr>
      <vt:lpstr>Какво е алгоритъм?</vt:lpstr>
      <vt:lpstr>Алгоритми в компютърните науки</vt:lpstr>
      <vt:lpstr>Псевдокод и блокови схеми </vt:lpstr>
      <vt:lpstr>Някои алгоритми в програмирането</vt:lpstr>
      <vt:lpstr>Сложност на алгоритмите</vt:lpstr>
      <vt:lpstr>Защо трябва да анализираме алгоритми?</vt:lpstr>
      <vt:lpstr>Как измерваме алгоритмичната сложност?</vt:lpstr>
      <vt:lpstr>Времева сложност</vt:lpstr>
      <vt:lpstr>Времева сложност – Примери</vt:lpstr>
      <vt:lpstr>Асимптотична нотация</vt:lpstr>
      <vt:lpstr>Темп на растеж на функциите</vt:lpstr>
      <vt:lpstr>Асимптотична нотация – Примери</vt:lpstr>
      <vt:lpstr>Асимптотична функция</vt:lpstr>
      <vt:lpstr>Често срещани сложности (1)</vt:lpstr>
      <vt:lpstr>Често срещани сложности (2)</vt:lpstr>
      <vt:lpstr>Функционални стойности</vt:lpstr>
      <vt:lpstr> Времева сложност и скорост на програмата</vt:lpstr>
      <vt:lpstr>Примери</vt:lpstr>
      <vt:lpstr>Сложност – Примери (1)</vt:lpstr>
      <vt:lpstr>Сложност – Примери (2)</vt:lpstr>
      <vt:lpstr>Сложност – Примери (3)</vt:lpstr>
      <vt:lpstr>Сложност – Примери (4)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сложност</dc:title>
  <dc:subject>Модул 2 -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118</cp:revision>
  <dcterms:created xsi:type="dcterms:W3CDTF">2018-05-23T13:08:44Z</dcterms:created>
  <dcterms:modified xsi:type="dcterms:W3CDTF">2024-07-10T17:41:07Z</dcterms:modified>
  <cp:category>© SoftUni – https://softuni.org</cp:category>
</cp:coreProperties>
</file>