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3"/>
  </p:notesMasterIdLst>
  <p:handoutMasterIdLst>
    <p:handoutMasterId r:id="rId24"/>
  </p:handoutMasterIdLst>
  <p:sldIdLst>
    <p:sldId id="503" r:id="rId2"/>
    <p:sldId id="276" r:id="rId3"/>
    <p:sldId id="603" r:id="rId4"/>
    <p:sldId id="604" r:id="rId5"/>
    <p:sldId id="605" r:id="rId6"/>
    <p:sldId id="606" r:id="rId7"/>
    <p:sldId id="607" r:id="rId8"/>
    <p:sldId id="608" r:id="rId9"/>
    <p:sldId id="609" r:id="rId10"/>
    <p:sldId id="611" r:id="rId11"/>
    <p:sldId id="610" r:id="rId12"/>
    <p:sldId id="617" r:id="rId13"/>
    <p:sldId id="612" r:id="rId14"/>
    <p:sldId id="615" r:id="rId15"/>
    <p:sldId id="618" r:id="rId16"/>
    <p:sldId id="613" r:id="rId17"/>
    <p:sldId id="614" r:id="rId18"/>
    <p:sldId id="616" r:id="rId19"/>
    <p:sldId id="602" r:id="rId20"/>
    <p:sldId id="504" r:id="rId21"/>
    <p:sldId id="50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Основни компоненти на компютърната система за възпроизвеждане и запис на звук" id="{76CCFFB4-0C19-42D3-B8EE-D42FA7C9A3C0}">
          <p14:sldIdLst>
            <p14:sldId id="603"/>
            <p14:sldId id="604"/>
            <p14:sldId id="605"/>
            <p14:sldId id="606"/>
          </p14:sldIdLst>
        </p14:section>
        <p14:section name="Основни компоненти на компютърната система за Възпроизвеждане на видео" id="{ABEB40B8-0971-4FDB-AECD-8E95063FF2FB}">
          <p14:sldIdLst>
            <p14:sldId id="607"/>
            <p14:sldId id="608"/>
            <p14:sldId id="609"/>
          </p14:sldIdLst>
        </p14:section>
        <p14:section name="Програми за възпроизвеждане на звукова и видеоинформация" id="{77E86665-8AF8-41E2-8F8A-B517B24EAEB1}">
          <p14:sldIdLst>
            <p14:sldId id="611"/>
            <p14:sldId id="610"/>
            <p14:sldId id="617"/>
            <p14:sldId id="612"/>
            <p14:sldId id="615"/>
            <p14:sldId id="618"/>
            <p14:sldId id="613"/>
            <p14:sldId id="614"/>
            <p14:sldId id="616"/>
          </p14:sldIdLst>
        </p14:section>
        <p14:section name="Заключение" id="{E19D07F1-86E2-47E9-B2AB-7ADC4F89DC12}">
          <p14:sldIdLst>
            <p14:sldId id="602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8D2C1"/>
    <a:srgbClr val="EA9100"/>
    <a:srgbClr val="7FD3CB"/>
    <a:srgbClr val="FFFFFF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620" autoAdjust="0"/>
    <p:restoredTop sz="96395" autoAdjust="0"/>
  </p:normalViewPr>
  <p:slideViewPr>
    <p:cSldViewPr showGuides="1">
      <p:cViewPr varScale="1">
        <p:scale>
          <a:sx n="114" d="100"/>
          <a:sy n="114" d="100"/>
        </p:scale>
        <p:origin x="200" y="11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31.10.23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10/31/23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132059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10/31/23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23AACB49-5E4F-4436-9D82-E83B52A7FCB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036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  <p:sldLayoutId id="2147483692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jpg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29000"/>
            <a:ext cx="11083636" cy="854999"/>
          </a:xfrm>
        </p:spPr>
        <p:txBody>
          <a:bodyPr>
            <a:normAutofit fontScale="92500"/>
          </a:bodyPr>
          <a:lstStyle/>
          <a:p>
            <a:r>
              <a:rPr lang="bg-BG" dirty="0"/>
              <a:t>Основни компоненти за възпроизвеждане на звук и видео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6000" y="321501"/>
            <a:ext cx="11700000" cy="1422646"/>
          </a:xfrm>
        </p:spPr>
        <p:txBody>
          <a:bodyPr>
            <a:normAutofit fontScale="90000"/>
          </a:bodyPr>
          <a:lstStyle/>
          <a:p>
            <a:r>
              <a:rPr lang="ru-RU" dirty="0"/>
              <a:t>Работа със звукова и видеоинформация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4746" y="3040926"/>
            <a:ext cx="1769683" cy="793699"/>
          </a:xfrm>
          <a:prstGeom prst="rect">
            <a:avLst/>
          </a:prstGeom>
        </p:spPr>
      </p:pic>
      <p:sp>
        <p:nvSpPr>
          <p:cNvPr id="12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5 клас</a:t>
            </a:r>
          </a:p>
        </p:txBody>
      </p:sp>
      <p:sp>
        <p:nvSpPr>
          <p:cNvPr id="13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81000" y="5698189"/>
            <a:ext cx="5857382" cy="374236"/>
          </a:xfrm>
        </p:spPr>
        <p:txBody>
          <a:bodyPr>
            <a:noAutofit/>
          </a:bodyPr>
          <a:lstStyle/>
          <a:p>
            <a:r>
              <a:rPr lang="bg-BG" dirty="0"/>
              <a:t>Компютърно моделиране и ИТ</a:t>
            </a:r>
            <a:endParaRPr lang="en-US" sz="1400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388" b="22315"/>
          <a:stretch/>
        </p:blipFill>
        <p:spPr>
          <a:xfrm>
            <a:off x="6390123" y="2889001"/>
            <a:ext cx="5248260" cy="2700000"/>
          </a:xfrm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49175"/>
          </a:xfrm>
        </p:spPr>
        <p:txBody>
          <a:bodyPr/>
          <a:lstStyle/>
          <a:p>
            <a:r>
              <a:rPr lang="bg-BG" dirty="0"/>
              <a:t>Програми за възпроизвеждане на звукова и видеоинформация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6000" y="819000"/>
            <a:ext cx="6481152" cy="3645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3588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-24000" y="1196125"/>
            <a:ext cx="12216000" cy="5528766"/>
          </a:xfrm>
        </p:spPr>
        <p:txBody>
          <a:bodyPr/>
          <a:lstStyle/>
          <a:p>
            <a:r>
              <a:rPr lang="bg-BG" sz="3200" dirty="0"/>
              <a:t>В системата </a:t>
            </a:r>
            <a:r>
              <a:rPr lang="en-US" sz="3200" b="1" dirty="0">
                <a:solidFill>
                  <a:schemeClr val="bg1"/>
                </a:solidFill>
              </a:rPr>
              <a:t>Windows</a:t>
            </a:r>
            <a:r>
              <a:rPr lang="en-US" sz="3200" dirty="0"/>
              <a:t> </a:t>
            </a:r>
            <a:r>
              <a:rPr lang="bg-BG" sz="3200" dirty="0"/>
              <a:t>има различни </a:t>
            </a:r>
            <a:r>
              <a:rPr lang="bg-BG" sz="3200" b="1" dirty="0"/>
              <a:t>програми</a:t>
            </a:r>
            <a:r>
              <a:rPr lang="bg-BG" sz="3200" dirty="0"/>
              <a:t> за </a:t>
            </a:r>
            <a:r>
              <a:rPr lang="bg-BG" sz="3200" b="1" dirty="0"/>
              <a:t>възпроизвеждане</a:t>
            </a:r>
            <a:r>
              <a:rPr lang="bg-BG" sz="3200" dirty="0"/>
              <a:t> на </a:t>
            </a:r>
            <a:r>
              <a:rPr lang="bg-BG" sz="3200" b="1" dirty="0"/>
              <a:t>звукова</a:t>
            </a:r>
            <a:r>
              <a:rPr lang="bg-BG" sz="3200" dirty="0"/>
              <a:t> и </a:t>
            </a:r>
            <a:r>
              <a:rPr lang="bg-BG" sz="3200" b="1" dirty="0"/>
              <a:t>видеоинформация</a:t>
            </a:r>
            <a:r>
              <a:rPr lang="en-US" sz="3200" dirty="0"/>
              <a:t>, </a:t>
            </a:r>
            <a:r>
              <a:rPr lang="bg-BG" sz="3200" dirty="0"/>
              <a:t>като</a:t>
            </a:r>
            <a:r>
              <a:rPr lang="bg-BG" dirty="0"/>
              <a:t>:</a:t>
            </a:r>
          </a:p>
          <a:p>
            <a:pPr lvl="1"/>
            <a:r>
              <a:rPr lang="en-US" sz="3000" b="1" dirty="0"/>
              <a:t>Groove Music </a:t>
            </a:r>
            <a:r>
              <a:rPr lang="en-US" sz="3000" dirty="0"/>
              <a:t>– </a:t>
            </a:r>
            <a:r>
              <a:rPr lang="bg-BG" sz="3000" dirty="0"/>
              <a:t>за звук</a:t>
            </a:r>
            <a:endParaRPr lang="en-US" sz="3000" dirty="0"/>
          </a:p>
          <a:p>
            <a:pPr lvl="1"/>
            <a:r>
              <a:rPr lang="en-US" sz="3000" b="1" dirty="0"/>
              <a:t>Movies &amp; TV</a:t>
            </a:r>
            <a:r>
              <a:rPr lang="bg-BG" sz="3000" b="1" dirty="0"/>
              <a:t> </a:t>
            </a:r>
            <a:r>
              <a:rPr lang="bg-BG" sz="3000" dirty="0"/>
              <a:t>– за видео</a:t>
            </a:r>
          </a:p>
          <a:p>
            <a:pPr lvl="1"/>
            <a:r>
              <a:rPr lang="en-US" sz="3000" b="1" dirty="0"/>
              <a:t>Windows Media Player</a:t>
            </a:r>
            <a:r>
              <a:rPr lang="bg-BG" sz="3000" dirty="0"/>
              <a:t> – за звук и видео</a:t>
            </a:r>
            <a:r>
              <a:rPr lang="en-US" sz="3000" dirty="0"/>
              <a:t> (</a:t>
            </a:r>
            <a:r>
              <a:rPr lang="bg-BG" sz="3000" dirty="0"/>
              <a:t>вече почти не се използва)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0402" y="100750"/>
            <a:ext cx="10810598" cy="882654"/>
          </a:xfrm>
        </p:spPr>
        <p:txBody>
          <a:bodyPr>
            <a:noAutofit/>
          </a:bodyPr>
          <a:lstStyle/>
          <a:p>
            <a:r>
              <a:rPr lang="bg-BG" sz="4000" dirty="0"/>
              <a:t>Програми</a:t>
            </a:r>
            <a:endParaRPr lang="en-US" sz="4000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6843" y="4446864"/>
            <a:ext cx="2079000" cy="2079000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3932" y="4281861"/>
            <a:ext cx="2512068" cy="246639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4765" y="4282267"/>
            <a:ext cx="2408194" cy="2408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281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307869-ED62-AC23-DDA5-9AFC77E565B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Audio player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8DC037-2280-A382-6448-78ACA93DDA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786047"/>
            <a:ext cx="6065892" cy="1462953"/>
          </a:xfrm>
        </p:spPr>
        <p:txBody>
          <a:bodyPr/>
          <a:lstStyle/>
          <a:p>
            <a:r>
              <a:rPr lang="en-US" sz="6000" dirty="0"/>
              <a:t>Groove Music</a:t>
            </a:r>
            <a:endParaRPr lang="bg-BG"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83C823-3714-C5CF-ED69-AE14E8AA15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7425F4C-4DA4-0250-E535-8BD25D8A4D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854000"/>
            <a:ext cx="2079000" cy="207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8390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Groove Music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3700" y="1590690"/>
            <a:ext cx="9104601" cy="49316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156000" y="3699000"/>
            <a:ext cx="3105000" cy="1980000"/>
          </a:xfrm>
          <a:prstGeom prst="wedgeRoundRectCallout">
            <a:avLst>
              <a:gd name="adj1" fmla="val 45569"/>
              <a:gd name="adj2" fmla="val -705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Това са всички аудио файлове, които се намират в папката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Music</a:t>
            </a:r>
          </a:p>
        </p:txBody>
      </p:sp>
      <p:sp>
        <p:nvSpPr>
          <p:cNvPr id="9" name="Rounded Rectangular Callout 8"/>
          <p:cNvSpPr/>
          <p:nvPr/>
        </p:nvSpPr>
        <p:spPr bwMode="auto">
          <a:xfrm>
            <a:off x="3486000" y="4539236"/>
            <a:ext cx="1980000" cy="1049763"/>
          </a:xfrm>
          <a:prstGeom prst="wedgeRoundRectCallout">
            <a:avLst>
              <a:gd name="adj1" fmla="val 64622"/>
              <a:gd name="adj2" fmla="val 1065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Предишен запис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5556000" y="4379662"/>
            <a:ext cx="2007600" cy="965434"/>
          </a:xfrm>
          <a:prstGeom prst="wedgeRoundRectCallout">
            <a:avLst>
              <a:gd name="adj1" fmla="val -23463"/>
              <a:gd name="adj2" fmla="val 1341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Пускане / Спиране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7675377" y="4572499"/>
            <a:ext cx="2007600" cy="1049763"/>
          </a:xfrm>
          <a:prstGeom prst="wedgeRoundRectCallout">
            <a:avLst>
              <a:gd name="adj1" fmla="val -113890"/>
              <a:gd name="adj2" fmla="val 9697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Следващ запис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9238039" y="3573802"/>
            <a:ext cx="2820524" cy="965434"/>
          </a:xfrm>
          <a:prstGeom prst="wedgeRoundRectCallout">
            <a:avLst>
              <a:gd name="adj1" fmla="val -24476"/>
              <a:gd name="adj2" fmla="val 2047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Регулация на силата на звука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78815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файла </a:t>
            </a:r>
            <a:r>
              <a:rPr lang="en-US" b="1" dirty="0">
                <a:solidFill>
                  <a:schemeClr val="bg1"/>
                </a:solidFill>
              </a:rPr>
              <a:t>Norwegian_Wood.mp3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 изслушайте песента</a:t>
            </a:r>
            <a:r>
              <a:rPr lang="en-US" dirty="0"/>
              <a:t>.</a:t>
            </a:r>
            <a:r>
              <a:rPr lang="bg-BG" dirty="0"/>
              <a:t> Споделете дали я харесвате.</a:t>
            </a:r>
            <a:r>
              <a:rPr lang="en-US" dirty="0"/>
              <a:t> </a:t>
            </a:r>
            <a:r>
              <a:rPr lang="bg-BG" dirty="0"/>
              <a:t>Чували ли сте песента и преди?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Слушане на музика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0225" y="2709000"/>
            <a:ext cx="3911550" cy="387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63855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19307869-ED62-AC23-DDA5-9AFC77E565B7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Video player</a:t>
            </a:r>
            <a:endParaRPr lang="bg-B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B8DC037-2280-A382-6448-78ACA93DDA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5241000" y="1786047"/>
            <a:ext cx="6065892" cy="1462953"/>
          </a:xfrm>
        </p:spPr>
        <p:txBody>
          <a:bodyPr/>
          <a:lstStyle/>
          <a:p>
            <a:r>
              <a:rPr lang="en-US" sz="6000" b="1" dirty="0"/>
              <a:t>Movies &amp; TV</a:t>
            </a:r>
            <a:endParaRPr lang="bg-BG" sz="6000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583C823-3714-C5CF-ED69-AE14E8AA150C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155A85-DC86-52B5-4D76-D9E9618F08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6000" y="1801193"/>
            <a:ext cx="2115000" cy="2076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792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 &amp; TV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6000" y="1198674"/>
            <a:ext cx="10058400" cy="5456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6501000" y="2619000"/>
            <a:ext cx="4095000" cy="1530000"/>
          </a:xfrm>
          <a:prstGeom prst="wedgeRoundRectCallout">
            <a:avLst>
              <a:gd name="adj1" fmla="val -24893"/>
              <a:gd name="adj2" fmla="val 2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Тук се визуализират всички видео файлове в папката 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Videos</a:t>
            </a:r>
          </a:p>
        </p:txBody>
      </p:sp>
    </p:spTree>
    <p:extLst>
      <p:ext uri="{BB962C8B-B14F-4D97-AF65-F5344CB8AC3E}">
        <p14:creationId xmlns:p14="http://schemas.microsoft.com/office/powerpoint/2010/main" val="1821279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Movies &amp; TV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688" y="1198674"/>
            <a:ext cx="9701024" cy="54568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111000" y="2393999"/>
            <a:ext cx="3105000" cy="1500365"/>
          </a:xfrm>
          <a:prstGeom prst="wedgeRoundRectCallout">
            <a:avLst>
              <a:gd name="adj1" fmla="val -3340"/>
              <a:gd name="adj2" fmla="val 18061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Лента за позициониране на записа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269544" y="5994000"/>
            <a:ext cx="9631312" cy="27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5601000" y="6264000"/>
            <a:ext cx="394856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5995856" y="6264000"/>
            <a:ext cx="190144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6186000" y="6265375"/>
            <a:ext cx="360000" cy="360000"/>
          </a:xfrm>
          <a:prstGeom prst="rect">
            <a:avLst/>
          </a:prstGeom>
          <a:noFill/>
          <a:ln w="3810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ounded Rectangular Callout 9"/>
          <p:cNvSpPr/>
          <p:nvPr/>
        </p:nvSpPr>
        <p:spPr bwMode="auto">
          <a:xfrm>
            <a:off x="1866000" y="4254365"/>
            <a:ext cx="3418227" cy="974635"/>
          </a:xfrm>
          <a:prstGeom prst="wedgeRoundRectCallout">
            <a:avLst>
              <a:gd name="adj1" fmla="val 57569"/>
              <a:gd name="adj2" fmla="val 167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Връщане на записа назад с 10 сек.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4903500" y="3336730"/>
            <a:ext cx="3285000" cy="702365"/>
          </a:xfrm>
          <a:prstGeom prst="wedgeRoundRectCallout">
            <a:avLst>
              <a:gd name="adj1" fmla="val -13866"/>
              <a:gd name="adj2" fmla="val 354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Пускане / Спиране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176000" y="4254365"/>
            <a:ext cx="3759712" cy="1080000"/>
          </a:xfrm>
          <a:prstGeom prst="wedgeRoundRectCallout">
            <a:avLst>
              <a:gd name="adj1" fmla="val -64169"/>
              <a:gd name="adj2" fmla="val 1556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Превъртане на записа напред с 30 сек.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043632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Отворете файла </a:t>
            </a:r>
            <a:r>
              <a:rPr lang="bg-BG" b="1" dirty="0">
                <a:solidFill>
                  <a:schemeClr val="bg1"/>
                </a:solidFill>
              </a:rPr>
              <a:t>Шипченската_епопея.</a:t>
            </a:r>
            <a:r>
              <a:rPr lang="en-US" b="1" dirty="0">
                <a:solidFill>
                  <a:schemeClr val="bg1"/>
                </a:solidFill>
              </a:rPr>
              <a:t>mp4 </a:t>
            </a:r>
            <a:r>
              <a:rPr lang="bg-BG" dirty="0"/>
              <a:t>и изгледайте видеото на </a:t>
            </a:r>
            <a:r>
              <a:rPr lang="bg-BG" b="1" dirty="0">
                <a:solidFill>
                  <a:schemeClr val="bg1"/>
                </a:solidFill>
              </a:rPr>
              <a:t>Българска история</a:t>
            </a:r>
            <a:r>
              <a:rPr lang="bg-BG" dirty="0"/>
              <a:t>. 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Гледане на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6000" y="2727000"/>
            <a:ext cx="5040000" cy="37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8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19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76648" y="1610812"/>
            <a:ext cx="11269351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32000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Звукова карта </a:t>
            </a:r>
            <a:r>
              <a:rPr lang="bg-BG" sz="2800" dirty="0">
                <a:solidFill>
                  <a:schemeClr val="bg2"/>
                </a:solidFill>
              </a:rPr>
              <a:t>– част от компютърната система, която </a:t>
            </a:r>
            <a:r>
              <a:rPr lang="bg-BG" sz="2800" b="1" dirty="0">
                <a:solidFill>
                  <a:schemeClr val="bg2"/>
                </a:solidFill>
              </a:rPr>
              <a:t>създава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обработва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записва звук</a:t>
            </a:r>
          </a:p>
          <a:p>
            <a:pPr marL="450000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Видеокарта</a:t>
            </a:r>
            <a:r>
              <a:rPr lang="bg-BG" sz="2800" dirty="0">
                <a:solidFill>
                  <a:schemeClr val="bg2"/>
                </a:solidFill>
              </a:rPr>
              <a:t> – част от компютърната система, чрез която се </a:t>
            </a:r>
            <a:r>
              <a:rPr lang="bg-BG" sz="2800" b="1" dirty="0">
                <a:solidFill>
                  <a:schemeClr val="bg2"/>
                </a:solidFill>
              </a:rPr>
              <a:t>получава  </a:t>
            </a:r>
            <a:r>
              <a:rPr lang="bg-BG" sz="2800" dirty="0">
                <a:solidFill>
                  <a:schemeClr val="bg2"/>
                </a:solidFill>
              </a:rPr>
              <a:t>и </a:t>
            </a:r>
            <a:r>
              <a:rPr lang="bg-BG" sz="2800" b="1" dirty="0">
                <a:solidFill>
                  <a:schemeClr val="bg2"/>
                </a:solidFill>
              </a:rPr>
              <a:t>възпроизвежда</a:t>
            </a:r>
            <a:r>
              <a:rPr lang="bg-BG" sz="2800" dirty="0">
                <a:solidFill>
                  <a:schemeClr val="bg2"/>
                </a:solidFill>
              </a:rPr>
              <a:t> </a:t>
            </a:r>
            <a:r>
              <a:rPr lang="bg-BG" sz="2800" b="1" dirty="0">
                <a:solidFill>
                  <a:schemeClr val="bg2"/>
                </a:solidFill>
              </a:rPr>
              <a:t>видеоизображение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Програми</a:t>
            </a:r>
            <a:r>
              <a:rPr lang="bg-BG" sz="2800" dirty="0">
                <a:solidFill>
                  <a:schemeClr val="bg2"/>
                </a:solidFill>
              </a:rPr>
              <a:t> за възпроизвеждане на </a:t>
            </a:r>
            <a:r>
              <a:rPr lang="bg-BG" sz="2800" b="1" dirty="0">
                <a:solidFill>
                  <a:schemeClr val="bg2"/>
                </a:solidFill>
              </a:rPr>
              <a:t>звукова</a:t>
            </a:r>
            <a:r>
              <a:rPr lang="bg-BG" sz="2800" dirty="0">
                <a:solidFill>
                  <a:schemeClr val="bg2"/>
                </a:solidFill>
              </a:rPr>
              <a:t> и </a:t>
            </a:r>
            <a:r>
              <a:rPr lang="bg-BG" sz="2800" b="1" dirty="0">
                <a:solidFill>
                  <a:schemeClr val="bg2"/>
                </a:solidFill>
              </a:rPr>
              <a:t>видеоинформация</a:t>
            </a:r>
            <a:r>
              <a:rPr lang="bg-BG" sz="2800" dirty="0">
                <a:solidFill>
                  <a:schemeClr val="bg2"/>
                </a:solidFill>
              </a:rPr>
              <a:t>: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Groove Music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Movies &amp; TV</a:t>
            </a:r>
          </a:p>
          <a:p>
            <a:pPr marL="914115" lvl="1">
              <a:spcAft>
                <a:spcPts val="120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2"/>
                </a:solidFill>
              </a:rPr>
              <a:t>Windows Media Player</a:t>
            </a:r>
          </a:p>
          <a:p>
            <a:pPr marL="381049">
              <a:spcAft>
                <a:spcPts val="1200"/>
              </a:spcAft>
              <a:buClr>
                <a:schemeClr val="bg2"/>
              </a:buClr>
            </a:pPr>
            <a:endParaRPr lang="bg-BG" sz="28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2023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bg-BG" dirty="0"/>
              <a:t>͏</a:t>
            </a:r>
            <a:r>
              <a:rPr lang="bg-BG" b="1" dirty="0"/>
              <a:t>Основни компоненти </a:t>
            </a:r>
            <a:r>
              <a:rPr lang="bg-BG" dirty="0"/>
              <a:t>на компютърната</a:t>
            </a:r>
          </a:p>
          <a:p>
            <a:pPr marL="0" indent="0">
              <a:buNone/>
            </a:pPr>
            <a:r>
              <a:rPr lang="bg-BG" dirty="0"/>
              <a:t> система за:</a:t>
            </a:r>
          </a:p>
          <a:p>
            <a:pPr marL="860733" lvl="1" indent="-571500"/>
            <a:r>
              <a:rPr lang="bg-BG" b="1" dirty="0"/>
              <a:t>Възпроизвеждане</a:t>
            </a:r>
            <a:r>
              <a:rPr lang="bg-BG" dirty="0"/>
              <a:t> и </a:t>
            </a:r>
            <a:r>
              <a:rPr lang="bg-BG" b="1" dirty="0"/>
              <a:t>запис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звук</a:t>
            </a:r>
          </a:p>
          <a:p>
            <a:pPr marL="860733" lvl="1" indent="-571500"/>
            <a:r>
              <a:rPr lang="bg-BG" b="1" dirty="0"/>
              <a:t>Възпроизвеждане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видео</a:t>
            </a:r>
          </a:p>
          <a:p>
            <a:pPr>
              <a:buFont typeface="+mj-lt"/>
              <a:buAutoNum type="arabicPeriod" startAt="2"/>
            </a:pPr>
            <a:r>
              <a:rPr lang="bg-BG" dirty="0"/>
              <a:t>Програми за </a:t>
            </a:r>
            <a:r>
              <a:rPr lang="bg-BG" b="1" dirty="0"/>
              <a:t>възпроизвеждане</a:t>
            </a:r>
            <a:r>
              <a:rPr lang="bg-BG" dirty="0"/>
              <a:t> на </a:t>
            </a:r>
            <a:r>
              <a:rPr lang="bg-BG" b="1" dirty="0"/>
              <a:t>звукова</a:t>
            </a:r>
            <a:r>
              <a:rPr lang="bg-BG" dirty="0"/>
              <a:t> и </a:t>
            </a:r>
            <a:r>
              <a:rPr lang="bg-BG" b="1" dirty="0"/>
              <a:t>видеоинформация</a:t>
            </a:r>
            <a:endParaRPr lang="en-US" b="1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201000" y="4704824"/>
            <a:ext cx="11744999" cy="1604176"/>
          </a:xfrm>
        </p:spPr>
        <p:txBody>
          <a:bodyPr/>
          <a:lstStyle/>
          <a:p>
            <a:r>
              <a:rPr lang="ru-RU" sz="4400" dirty="0"/>
              <a:t>Основни компоненти на компютърната система за възпроизвеждане и запис на звук</a:t>
            </a:r>
            <a:endParaRPr lang="en-US" sz="44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3</a:t>
            </a:fld>
            <a:endParaRPr lang="en-US" noProof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6000" y="1404000"/>
            <a:ext cx="3825000" cy="256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3872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91000" y="1121143"/>
            <a:ext cx="9904234" cy="5546589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За да </a:t>
            </a:r>
            <a:r>
              <a:rPr lang="bg-BG" b="1" dirty="0"/>
              <a:t>създаваме</a:t>
            </a:r>
            <a:r>
              <a:rPr lang="bg-BG" dirty="0"/>
              <a:t>, </a:t>
            </a:r>
            <a:r>
              <a:rPr lang="bg-BG" b="1" dirty="0"/>
              <a:t>обработваме</a:t>
            </a:r>
            <a:r>
              <a:rPr lang="bg-BG" dirty="0"/>
              <a:t> и </a:t>
            </a:r>
            <a:r>
              <a:rPr lang="bg-BG" b="1" dirty="0"/>
              <a:t>записваме</a:t>
            </a:r>
            <a:r>
              <a:rPr lang="bg-BG" dirty="0"/>
              <a:t> </a:t>
            </a:r>
            <a:r>
              <a:rPr lang="bg-BG" b="1" dirty="0"/>
              <a:t>звук</a:t>
            </a:r>
            <a:r>
              <a:rPr lang="bg-BG" dirty="0"/>
              <a:t> от компютър, ни е нужна </a:t>
            </a:r>
            <a:r>
              <a:rPr lang="bg-BG" b="1" dirty="0"/>
              <a:t>звукова карта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Звукова карта </a:t>
            </a:r>
            <a:r>
              <a:rPr lang="bg-BG" dirty="0"/>
              <a:t>– </a:t>
            </a:r>
            <a:r>
              <a:rPr lang="bg-BG" b="1" dirty="0"/>
              <a:t>преобразува</a:t>
            </a:r>
            <a:r>
              <a:rPr lang="bg-BG" dirty="0"/>
              <a:t> цифровите данни в </a:t>
            </a:r>
            <a:r>
              <a:rPr lang="bg-BG" b="1" dirty="0"/>
              <a:t>аналогов звук</a:t>
            </a:r>
          </a:p>
          <a:p>
            <a:r>
              <a:rPr lang="bg-BG" dirty="0"/>
              <a:t>Използва се за:</a:t>
            </a:r>
            <a:endParaRPr lang="en-US" dirty="0"/>
          </a:p>
          <a:p>
            <a:pPr lvl="1"/>
            <a:r>
              <a:rPr lang="bg-BG" b="1" dirty="0"/>
              <a:t>Записване</a:t>
            </a:r>
            <a:r>
              <a:rPr lang="bg-BG" dirty="0"/>
              <a:t> </a:t>
            </a:r>
            <a:r>
              <a:rPr lang="bg-BG" b="1" dirty="0"/>
              <a:t>на звуци </a:t>
            </a:r>
            <a:r>
              <a:rPr lang="bg-BG" dirty="0"/>
              <a:t>чрез свързани към компютъра </a:t>
            </a:r>
            <a:r>
              <a:rPr lang="bg-BG" b="1" dirty="0"/>
              <a:t>входни звукови устройства </a:t>
            </a:r>
            <a:r>
              <a:rPr lang="bg-BG" dirty="0"/>
              <a:t>(</a:t>
            </a:r>
            <a:r>
              <a:rPr lang="bg-BG" b="1" dirty="0"/>
              <a:t>микрофон</a:t>
            </a:r>
            <a:r>
              <a:rPr lang="bg-BG" dirty="0"/>
              <a:t>, ...)</a:t>
            </a:r>
          </a:p>
          <a:p>
            <a:pPr lvl="1"/>
            <a:r>
              <a:rPr lang="bg-BG" b="1" dirty="0"/>
              <a:t>͏Възпроизвеждане</a:t>
            </a:r>
            <a:r>
              <a:rPr lang="bg-BG" dirty="0"/>
              <a:t> на вече </a:t>
            </a:r>
            <a:r>
              <a:rPr lang="bg-BG" b="1" dirty="0"/>
              <a:t>записани звуци </a:t>
            </a:r>
            <a:r>
              <a:rPr lang="bg-BG" dirty="0"/>
              <a:t>през свързаните към нея </a:t>
            </a:r>
            <a:r>
              <a:rPr lang="bg-BG" b="1" dirty="0"/>
              <a:t>изходни звукови устройства </a:t>
            </a:r>
            <a:r>
              <a:rPr lang="bg-BG" dirty="0"/>
              <a:t>(</a:t>
            </a:r>
            <a:r>
              <a:rPr lang="bg-BG" b="1" dirty="0"/>
              <a:t>тонколони</a:t>
            </a:r>
            <a:r>
              <a:rPr lang="bg-BG" dirty="0"/>
              <a:t>, </a:t>
            </a:r>
            <a:r>
              <a:rPr lang="bg-BG" b="1" dirty="0"/>
              <a:t>слушалки</a:t>
            </a:r>
            <a:r>
              <a:rPr lang="bg-BG" dirty="0"/>
              <a:t>, ...)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Звукова карта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91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20851"/>
          <a:stretch/>
        </p:blipFill>
        <p:spPr>
          <a:xfrm>
            <a:off x="4935834" y="4869001"/>
            <a:ext cx="2501644" cy="1980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Устройства</a:t>
            </a:r>
            <a:r>
              <a:rPr lang="bg-BG" dirty="0"/>
              <a:t>, които се използват за </a:t>
            </a:r>
            <a:r>
              <a:rPr lang="bg-BG" b="1" dirty="0"/>
              <a:t>вход</a:t>
            </a:r>
            <a:r>
              <a:rPr lang="bg-BG" dirty="0"/>
              <a:t> и </a:t>
            </a:r>
            <a:r>
              <a:rPr lang="bg-BG" b="1" dirty="0"/>
              <a:t>изход</a:t>
            </a:r>
            <a:r>
              <a:rPr lang="bg-BG" dirty="0"/>
              <a:t> на </a:t>
            </a:r>
            <a:r>
              <a:rPr lang="bg-BG" b="1" dirty="0"/>
              <a:t>звукова информация</a:t>
            </a:r>
            <a:r>
              <a:rPr lang="bg-BG" dirty="0"/>
              <a:t>: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Слушалки</a:t>
            </a:r>
            <a:r>
              <a:rPr lang="bg-BG" dirty="0"/>
              <a:t> – устройство за индивидуално слушане на запис</a:t>
            </a:r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Тонколони</a:t>
            </a:r>
            <a:r>
              <a:rPr lang="bg-BG" dirty="0"/>
              <a:t> – изходни периферни, които възпроизвеждат звук</a:t>
            </a:r>
            <a:endParaRPr lang="en-US" dirty="0"/>
          </a:p>
          <a:p>
            <a:pPr lvl="1"/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Микрофон</a:t>
            </a:r>
            <a:r>
              <a:rPr lang="bg-BG" dirty="0"/>
              <a:t> – устройство за въвеждане на звукова информация в компютъра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Входни и изходни устройства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67480" y="4494093"/>
            <a:ext cx="2443519" cy="244351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687" y="4733641"/>
            <a:ext cx="2655000" cy="19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9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/>
              <a:t>Звуковата информация </a:t>
            </a:r>
            <a:r>
              <a:rPr lang="bg-BG" dirty="0"/>
              <a:t>се </a:t>
            </a:r>
            <a:r>
              <a:rPr lang="bg-BG" b="1" dirty="0"/>
              <a:t>съхранява </a:t>
            </a:r>
            <a:r>
              <a:rPr lang="bg-BG" dirty="0"/>
              <a:t>в</a:t>
            </a:r>
            <a:r>
              <a:rPr lang="bg-BG" b="1" dirty="0"/>
              <a:t> компютъра </a:t>
            </a:r>
            <a:r>
              <a:rPr lang="bg-BG" dirty="0"/>
              <a:t>под формата на </a:t>
            </a:r>
            <a:r>
              <a:rPr lang="bg-BG" b="1" dirty="0"/>
              <a:t>файлове</a:t>
            </a:r>
          </a:p>
          <a:p>
            <a:r>
              <a:rPr lang="bg-BG" dirty="0"/>
              <a:t>При </a:t>
            </a:r>
            <a:r>
              <a:rPr lang="bg-BG" b="1" dirty="0"/>
              <a:t>звуковите файлове </a:t>
            </a:r>
            <a:r>
              <a:rPr lang="bg-BG" dirty="0"/>
              <a:t>имаме </a:t>
            </a:r>
            <a:r>
              <a:rPr lang="bg-BG" b="1" dirty="0"/>
              <a:t>различни разширения</a:t>
            </a:r>
            <a:r>
              <a:rPr lang="en-US" dirty="0"/>
              <a:t>:</a:t>
            </a:r>
            <a:endParaRPr lang="bg-BG" dirty="0"/>
          </a:p>
          <a:p>
            <a:pPr lvl="1"/>
            <a:r>
              <a:rPr lang="en-US" dirty="0"/>
              <a:t>͏</a:t>
            </a:r>
            <a:r>
              <a:rPr lang="en-US" b="1" dirty="0"/>
              <a:t>mp3</a:t>
            </a:r>
          </a:p>
          <a:p>
            <a:pPr lvl="1"/>
            <a:r>
              <a:rPr lang="en-US" dirty="0"/>
              <a:t>͏</a:t>
            </a:r>
            <a:r>
              <a:rPr lang="en-US" b="1" dirty="0"/>
              <a:t>wma</a:t>
            </a:r>
          </a:p>
          <a:p>
            <a:pPr lvl="1"/>
            <a:r>
              <a:rPr lang="en-US" dirty="0"/>
              <a:t>͏</a:t>
            </a:r>
            <a:r>
              <a:rPr lang="en-US" b="1" dirty="0"/>
              <a:t>wav</a:t>
            </a:r>
          </a:p>
          <a:p>
            <a:pPr lvl="1"/>
            <a:r>
              <a:rPr lang="en-US" dirty="0"/>
              <a:t>͏</a:t>
            </a:r>
            <a:r>
              <a:rPr lang="en-US" b="1"/>
              <a:t>flac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Звукова информация</a:t>
            </a:r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4476000" y="3233052"/>
            <a:ext cx="5535000" cy="3284100"/>
            <a:chOff x="4476000" y="3233052"/>
            <a:chExt cx="5535000" cy="328410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76000" y="3233052"/>
              <a:ext cx="5535000" cy="32841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9111000" y="5993999"/>
              <a:ext cx="900000" cy="458259"/>
            </a:xfrm>
            <a:prstGeom prst="rect">
              <a:avLst/>
            </a:prstGeom>
            <a:solidFill>
              <a:srgbClr val="88D2C1"/>
            </a:solidFill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59045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ru-RU" sz="4800" dirty="0"/>
              <a:t>Основни компоненти на компютърната система за възпроизвеждане на видео</a:t>
            </a:r>
            <a:endParaRPr lang="en-US" sz="4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294967295"/>
          </p:nvPr>
        </p:nvSpPr>
        <p:spPr>
          <a:xfrm>
            <a:off x="11823700" y="6507163"/>
            <a:ext cx="368300" cy="296862"/>
          </a:xfrm>
          <a:prstGeom prst="rect">
            <a:avLst/>
          </a:prstGeom>
        </p:spPr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1000" y="1404000"/>
            <a:ext cx="4110000" cy="246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0380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001000" y="1121143"/>
            <a:ext cx="9994234" cy="5546589"/>
          </a:xfrm>
        </p:spPr>
        <p:txBody>
          <a:bodyPr>
            <a:normAutofit fontScale="92500"/>
          </a:bodyPr>
          <a:lstStyle/>
          <a:p>
            <a:r>
              <a:rPr lang="bg-BG" dirty="0"/>
              <a:t>За </a:t>
            </a:r>
            <a:r>
              <a:rPr lang="bg-BG" b="1" dirty="0"/>
              <a:t>получаването</a:t>
            </a:r>
            <a:r>
              <a:rPr lang="bg-BG" dirty="0"/>
              <a:t> и </a:t>
            </a:r>
            <a:r>
              <a:rPr lang="bg-BG" b="1" dirty="0"/>
              <a:t>възпроизвеждането</a:t>
            </a:r>
            <a:r>
              <a:rPr lang="bg-BG" dirty="0"/>
              <a:t> на </a:t>
            </a:r>
            <a:r>
              <a:rPr lang="bg-BG" b="1" dirty="0"/>
              <a:t>видеообраз</a:t>
            </a:r>
            <a:r>
              <a:rPr lang="bg-BG" dirty="0"/>
              <a:t> на екана на компютъра се нуждаем от </a:t>
            </a:r>
            <a:r>
              <a:rPr lang="bg-BG" b="1" dirty="0"/>
              <a:t>видеокарта</a:t>
            </a:r>
          </a:p>
          <a:p>
            <a:r>
              <a:rPr lang="bg-BG" dirty="0"/>
              <a:t>͏</a:t>
            </a:r>
            <a:r>
              <a:rPr lang="bg-BG" b="1" dirty="0">
                <a:solidFill>
                  <a:schemeClr val="bg1"/>
                </a:solidFill>
              </a:rPr>
              <a:t>Видеокарта</a:t>
            </a:r>
            <a:r>
              <a:rPr lang="bg-BG" dirty="0"/>
              <a:t> – </a:t>
            </a:r>
            <a:r>
              <a:rPr lang="bg-BG" b="1" dirty="0"/>
              <a:t>хардуерно устройство</a:t>
            </a:r>
            <a:r>
              <a:rPr lang="bg-BG" dirty="0"/>
              <a:t>, чрез което компютърът </a:t>
            </a:r>
            <a:r>
              <a:rPr lang="bg-BG" b="1" dirty="0"/>
              <a:t>преобразува данните </a:t>
            </a:r>
            <a:r>
              <a:rPr lang="bg-BG" dirty="0"/>
              <a:t>за </a:t>
            </a:r>
            <a:r>
              <a:rPr lang="bg-BG" b="1" dirty="0"/>
              <a:t>графичен образ</a:t>
            </a:r>
            <a:endParaRPr lang="en-US" b="1" dirty="0"/>
          </a:p>
          <a:p>
            <a:r>
              <a:rPr lang="bg-BG" b="1" dirty="0"/>
              <a:t>Качеството</a:t>
            </a:r>
            <a:r>
              <a:rPr lang="bg-BG" dirty="0"/>
              <a:t> на изображението </a:t>
            </a:r>
            <a:r>
              <a:rPr lang="bg-BG" b="1" dirty="0"/>
              <a:t>зависи от видеокартата</a:t>
            </a:r>
          </a:p>
          <a:p>
            <a:r>
              <a:rPr lang="bg-BG" dirty="0"/>
              <a:t>Може да бъде </a:t>
            </a:r>
            <a:r>
              <a:rPr lang="bg-BG" b="1" dirty="0"/>
              <a:t>вградена в дънната платка</a:t>
            </a:r>
            <a:r>
              <a:rPr lang="bg-BG" dirty="0"/>
              <a:t> на компютъра или да се </a:t>
            </a:r>
            <a:r>
              <a:rPr lang="bg-BG" b="1" dirty="0"/>
              <a:t>монтира</a:t>
            </a:r>
            <a:r>
              <a:rPr lang="bg-BG" dirty="0"/>
              <a:t> като </a:t>
            </a:r>
            <a:r>
              <a:rPr lang="bg-BG" b="1" dirty="0"/>
              <a:t>отделно устройство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Видеокарта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1000" y="5083193"/>
            <a:ext cx="3825000" cy="172227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311000" y="5167214"/>
            <a:ext cx="3015000" cy="1620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2026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Както и при </a:t>
            </a:r>
            <a:r>
              <a:rPr lang="bg-BG" b="1" dirty="0"/>
              <a:t>звуковата информация</a:t>
            </a:r>
            <a:r>
              <a:rPr lang="bg-BG" dirty="0"/>
              <a:t>, </a:t>
            </a:r>
            <a:r>
              <a:rPr lang="bg-BG" b="1" dirty="0"/>
              <a:t>видеоинформация</a:t>
            </a:r>
            <a:r>
              <a:rPr lang="bg-BG" dirty="0"/>
              <a:t> се </a:t>
            </a:r>
            <a:r>
              <a:rPr lang="bg-BG" b="1" dirty="0"/>
              <a:t>съхранява </a:t>
            </a:r>
            <a:r>
              <a:rPr lang="bg-BG" dirty="0"/>
              <a:t>в</a:t>
            </a:r>
            <a:r>
              <a:rPr lang="bg-BG" b="1" dirty="0"/>
              <a:t> компютъра </a:t>
            </a:r>
            <a:r>
              <a:rPr lang="bg-BG" dirty="0"/>
              <a:t>под формата на </a:t>
            </a:r>
            <a:r>
              <a:rPr lang="bg-BG" b="1" dirty="0"/>
              <a:t>файлове</a:t>
            </a:r>
          </a:p>
          <a:p>
            <a:r>
              <a:rPr lang="bg-BG" dirty="0"/>
              <a:t>Най-популярните видеоформати са:</a:t>
            </a:r>
          </a:p>
          <a:p>
            <a:pPr lvl="1"/>
            <a:r>
              <a:rPr lang="en-US" dirty="0"/>
              <a:t>avi</a:t>
            </a:r>
          </a:p>
          <a:p>
            <a:pPr lvl="1"/>
            <a:r>
              <a:rPr lang="en-US" dirty="0"/>
              <a:t>wmv</a:t>
            </a:r>
          </a:p>
          <a:p>
            <a:pPr lvl="1"/>
            <a:r>
              <a:rPr lang="en-US" dirty="0"/>
              <a:t>mp4</a:t>
            </a:r>
          </a:p>
          <a:p>
            <a:pPr lvl="1"/>
            <a:r>
              <a:rPr lang="en-US" dirty="0"/>
              <a:t>mov</a:t>
            </a:r>
            <a:endParaRPr lang="bg-BG" dirty="0"/>
          </a:p>
          <a:p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Видеоинформация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000" y="3339000"/>
            <a:ext cx="6039000" cy="3019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7523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5332</TotalTime>
  <Words>714</Words>
  <Application>Microsoft Macintosh PowerPoint</Application>
  <PresentationFormat>Widescreen</PresentationFormat>
  <Paragraphs>115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Consolas</vt:lpstr>
      <vt:lpstr>Wingdings</vt:lpstr>
      <vt:lpstr>SoftUni</vt:lpstr>
      <vt:lpstr>Работа със звукова и видеоинформация</vt:lpstr>
      <vt:lpstr>Съдържание</vt:lpstr>
      <vt:lpstr>Основни компоненти на компютърната система за възпроизвеждане и запис на звук</vt:lpstr>
      <vt:lpstr>Звукова карта</vt:lpstr>
      <vt:lpstr>Входни и изходни устройства</vt:lpstr>
      <vt:lpstr>Звукова информация</vt:lpstr>
      <vt:lpstr>Основни компоненти на компютърната система за възпроизвеждане на видео</vt:lpstr>
      <vt:lpstr>Видеокарта</vt:lpstr>
      <vt:lpstr>Видеоинформация</vt:lpstr>
      <vt:lpstr>Програми за възпроизвеждане на звукова и видеоинформация</vt:lpstr>
      <vt:lpstr>Програми</vt:lpstr>
      <vt:lpstr>Groove Music</vt:lpstr>
      <vt:lpstr>Groove Music</vt:lpstr>
      <vt:lpstr>Задача: Слушане на музика</vt:lpstr>
      <vt:lpstr>Movies &amp; TV</vt:lpstr>
      <vt:lpstr>Movies &amp; TV</vt:lpstr>
      <vt:lpstr>Movies &amp; TV</vt:lpstr>
      <vt:lpstr>Задача: Гледане на видео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Работа със звукова и видеоинформация</dc:title>
  <dc:subject>КМИТ - 5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Alexandrina Mehandzhiyska</cp:lastModifiedBy>
  <cp:revision>370</cp:revision>
  <dcterms:created xsi:type="dcterms:W3CDTF">2018-05-23T13:08:44Z</dcterms:created>
  <dcterms:modified xsi:type="dcterms:W3CDTF">2023-10-31T09:32:56Z</dcterms:modified>
  <cp:category/>
</cp:coreProperties>
</file>