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7"/>
  </p:notesMasterIdLst>
  <p:handoutMasterIdLst>
    <p:handoutMasterId r:id="rId28"/>
  </p:handoutMasterIdLst>
  <p:sldIdLst>
    <p:sldId id="503" r:id="rId5"/>
    <p:sldId id="276" r:id="rId6"/>
    <p:sldId id="509" r:id="rId7"/>
    <p:sldId id="510" r:id="rId8"/>
    <p:sldId id="511" r:id="rId9"/>
    <p:sldId id="512" r:id="rId10"/>
    <p:sldId id="513" r:id="rId11"/>
    <p:sldId id="504" r:id="rId12"/>
    <p:sldId id="505" r:id="rId13"/>
    <p:sldId id="506" r:id="rId14"/>
    <p:sldId id="507" r:id="rId15"/>
    <p:sldId id="508" r:id="rId16"/>
    <p:sldId id="514" r:id="rId17"/>
    <p:sldId id="515" r:id="rId18"/>
    <p:sldId id="516" r:id="rId19"/>
    <p:sldId id="517" r:id="rId20"/>
    <p:sldId id="518" r:id="rId21"/>
    <p:sldId id="519" r:id="rId22"/>
    <p:sldId id="520" r:id="rId23"/>
    <p:sldId id="349" r:id="rId24"/>
    <p:sldId id="256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23.8.2023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="" xmlns:a16="http://schemas.microsoft.com/office/drawing/2014/main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23.8.2023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Изпълнение на по-сложни </a:t>
            </a:r>
            <a:r>
              <a:rPr lang="en-US" dirty="0" smtClean="0"/>
              <a:t>JOIN </a:t>
            </a:r>
            <a:r>
              <a:rPr lang="bg-BG" dirty="0" smtClean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52400"/>
            <a:ext cx="11083636" cy="1430019"/>
          </a:xfrm>
        </p:spPr>
        <p:txBody>
          <a:bodyPr>
            <a:normAutofit/>
          </a:bodyPr>
          <a:lstStyle/>
          <a:p>
            <a:r>
              <a:rPr lang="ru-RU" sz="4400" dirty="0" smtClean="0"/>
              <a:t>По-сложни съедининия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569" y="1981200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Синтаксис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9678041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 smtClean="0"/>
              <a:t>Покажете </a:t>
            </a:r>
            <a:r>
              <a:rPr lang="bg-BG" b="1" dirty="0" smtClean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 smtClean="0"/>
              <a:t>от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всеки отдел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ru-RU" dirty="0" smtClean="0"/>
              <a:t>Изчислете средната заплата за всеки отдел</a:t>
            </a:r>
            <a:endParaRPr lang="en-US" dirty="0"/>
          </a:p>
          <a:p>
            <a:pPr lvl="1"/>
            <a:r>
              <a:rPr lang="ru-RU" dirty="0" smtClean="0"/>
              <a:t>След това покажете стойността на най-малката</a:t>
            </a:r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3574" y="3810000"/>
            <a:ext cx="2864852" cy="821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5095277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Минимална средна заплата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  <a:endParaRPr lang="en-US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924599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600" y="5943600"/>
            <a:ext cx="10961783" cy="768084"/>
          </a:xfrm>
        </p:spPr>
        <p:txBody>
          <a:bodyPr/>
          <a:lstStyle/>
          <a:p>
            <a:r>
              <a:rPr lang="en-US" dirty="0" smtClean="0"/>
              <a:t>UNION</a:t>
            </a:r>
            <a:r>
              <a:rPr lang="bg-BG" dirty="0" smtClean="0"/>
              <a:t>, </a:t>
            </a:r>
            <a:r>
              <a:rPr lang="en-US" dirty="0" smtClean="0"/>
              <a:t>INTERSECT</a:t>
            </a:r>
            <a:r>
              <a:rPr lang="bg-BG" dirty="0" smtClean="0"/>
              <a:t>, </a:t>
            </a:r>
            <a:r>
              <a:rPr lang="en-US" dirty="0" smtClean="0"/>
              <a:t>EXCEPT, </a:t>
            </a:r>
            <a:r>
              <a:rPr lang="en-US" dirty="0" smtClean="0"/>
              <a:t>DIVIDE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800600"/>
            <a:ext cx="10961783" cy="768084"/>
          </a:xfrm>
        </p:spPr>
        <p:txBody>
          <a:bodyPr/>
          <a:lstStyle/>
          <a:p>
            <a:r>
              <a:rPr lang="bg-BG" dirty="0" smtClean="0"/>
              <a:t>Обединение, сечение, разлика, деление</a:t>
            </a:r>
            <a:endParaRPr lang="en-US" dirty="0"/>
          </a:p>
        </p:txBody>
      </p:sp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 smtClean="0">
                <a:solidFill>
                  <a:srgbClr val="224464"/>
                </a:solidFill>
              </a:rPr>
              <a:t>Операцията </a:t>
            </a:r>
            <a:r>
              <a:rPr lang="en-US" b="1" dirty="0" smtClean="0">
                <a:solidFill>
                  <a:schemeClr val="bg1"/>
                </a:solidFill>
              </a:rPr>
              <a:t>UNION</a:t>
            </a:r>
          </a:p>
          <a:p>
            <a:pPr lvl="1"/>
            <a:r>
              <a:rPr lang="ru-RU" dirty="0" smtClean="0"/>
              <a:t>Обединение на резултатите от две или повече </a:t>
            </a:r>
            <a:r>
              <a:rPr lang="ru-RU" dirty="0" smtClean="0"/>
              <a:t>заявки</a:t>
            </a:r>
            <a:endParaRPr lang="en-US" dirty="0" smtClean="0"/>
          </a:p>
          <a:p>
            <a:pPr lvl="1"/>
            <a:r>
              <a:rPr lang="ru-RU" dirty="0" smtClean="0"/>
              <a:t>Връща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r>
              <a:rPr lang="ru-RU" dirty="0" smtClean="0"/>
              <a:t> редове, премахвайки дублиращите се </a:t>
            </a:r>
            <a:r>
              <a:rPr lang="ru-RU" dirty="0" smtClean="0"/>
              <a:t>записи</a:t>
            </a:r>
            <a:endParaRPr lang="en-US" dirty="0" smtClean="0"/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Броят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редът</a:t>
            </a:r>
            <a:r>
              <a:rPr lang="ru-RU" dirty="0" smtClean="0"/>
              <a:t> на </a:t>
            </a:r>
            <a:r>
              <a:rPr lang="bg-BG" dirty="0" smtClean="0"/>
              <a:t>колоните </a:t>
            </a:r>
            <a:r>
              <a:rPr lang="ru-RU" dirty="0" smtClean="0"/>
              <a:t>във </a:t>
            </a:r>
            <a:r>
              <a:rPr lang="ru-RU" dirty="0" smtClean="0"/>
              <a:t>всички SELECT заявки трябва да </a:t>
            </a:r>
            <a:r>
              <a:rPr lang="ru-RU" dirty="0" smtClean="0"/>
              <a:t>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Типовете</a:t>
            </a:r>
            <a:r>
              <a:rPr lang="ru-RU" dirty="0" smtClean="0"/>
              <a:t> на съответните </a:t>
            </a:r>
            <a:r>
              <a:rPr lang="ru-RU" dirty="0" smtClean="0"/>
              <a:t>колони също </a:t>
            </a:r>
            <a:r>
              <a:rPr lang="ru-RU" dirty="0" smtClean="0"/>
              <a:t>трябва да бъдат </a:t>
            </a:r>
            <a:r>
              <a:rPr lang="ru-RU" b="1" dirty="0" smtClean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 smtClean="0">
                <a:solidFill>
                  <a:srgbClr val="224464"/>
                </a:solidFill>
              </a:rPr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запазим</a:t>
            </a:r>
            <a:r>
              <a:rPr lang="ru-RU" dirty="0" smtClean="0">
                <a:solidFill>
                  <a:srgbClr val="224464"/>
                </a:solidFill>
              </a:rPr>
              <a:t> дублиращите се редове използваме </a:t>
            </a:r>
            <a:r>
              <a:rPr lang="en-US" b="1" dirty="0" smtClean="0">
                <a:solidFill>
                  <a:schemeClr val="bg1"/>
                </a:solidFill>
              </a:rPr>
              <a:t>UNION ALL</a:t>
            </a:r>
            <a:endParaRPr lang="ru-RU" b="1" dirty="0" smtClean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Обединение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18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196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4400" y="2057400"/>
            <a:ext cx="2438400" cy="685800"/>
          </a:xfrm>
          <a:prstGeom prst="wedgeRoundRectCallout">
            <a:avLst>
              <a:gd name="adj1" fmla="val -438"/>
              <a:gd name="adj2" fmla="val 1441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 smtClean="0">
                <a:solidFill>
                  <a:srgbClr val="224464"/>
                </a:solidFill>
              </a:rPr>
              <a:t>Операцията </a:t>
            </a:r>
            <a:r>
              <a:rPr lang="en-US" sz="3600" b="1" dirty="0" smtClean="0">
                <a:solidFill>
                  <a:schemeClr val="bg1"/>
                </a:solidFill>
              </a:rPr>
              <a:t>INTERSECT</a:t>
            </a:r>
            <a:endParaRPr lang="bg-BG" sz="3600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dirty="0" smtClean="0"/>
              <a:t>Връща </a:t>
            </a:r>
            <a:r>
              <a:rPr lang="ru-RU" sz="3400" b="1" dirty="0" smtClean="0">
                <a:solidFill>
                  <a:schemeClr val="bg1"/>
                </a:solidFill>
              </a:rPr>
              <a:t>общите редове </a:t>
            </a:r>
            <a:r>
              <a:rPr lang="ru-RU" sz="3400" dirty="0" smtClean="0"/>
              <a:t>между резултатите от две или повече </a:t>
            </a:r>
            <a:r>
              <a:rPr lang="ru-RU" sz="3400" dirty="0" smtClean="0"/>
              <a:t>заявки</a:t>
            </a:r>
            <a:endParaRPr lang="en-US" sz="3400" dirty="0" smtClean="0"/>
          </a:p>
          <a:p>
            <a:pPr lvl="1">
              <a:buClr>
                <a:schemeClr val="tx1"/>
              </a:buClr>
            </a:pPr>
            <a:r>
              <a:rPr lang="bg-BG" sz="3400" dirty="0" smtClean="0"/>
              <a:t>Използва се, когато искаме да вземем само </a:t>
            </a:r>
            <a:r>
              <a:rPr lang="bg-BG" sz="3400" b="1" dirty="0" smtClean="0">
                <a:solidFill>
                  <a:schemeClr val="bg1"/>
                </a:solidFill>
              </a:rPr>
              <a:t>съвпадащите</a:t>
            </a:r>
            <a:r>
              <a:rPr lang="bg-BG" sz="3400" dirty="0" smtClean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 smtClean="0"/>
              <a:t>Например </a:t>
            </a:r>
            <a:r>
              <a:rPr lang="ru-RU" sz="3200" b="1" dirty="0" smtClean="0">
                <a:solidFill>
                  <a:schemeClr val="bg1"/>
                </a:solidFill>
              </a:rPr>
              <a:t>общите </a:t>
            </a:r>
            <a:r>
              <a:rPr lang="ru-RU" sz="3200" b="1" dirty="0" smtClean="0">
                <a:solidFill>
                  <a:schemeClr val="bg1"/>
                </a:solidFill>
              </a:rPr>
              <a:t>интереси </a:t>
            </a:r>
            <a:r>
              <a:rPr lang="ru-RU" sz="3200" dirty="0" smtClean="0"/>
              <a:t>между </a:t>
            </a:r>
            <a:r>
              <a:rPr lang="ru-RU" sz="3200" b="1" dirty="0" smtClean="0">
                <a:solidFill>
                  <a:schemeClr val="bg1"/>
                </a:solidFill>
              </a:rPr>
              <a:t>потребителите</a:t>
            </a:r>
            <a:r>
              <a:rPr lang="ru-RU" sz="3200" dirty="0" smtClean="0"/>
              <a:t> в </a:t>
            </a:r>
            <a:r>
              <a:rPr lang="ru-RU" sz="3200" b="1" dirty="0" smtClean="0">
                <a:solidFill>
                  <a:schemeClr val="bg1"/>
                </a:solidFill>
              </a:rPr>
              <a:t>социална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Типовете</a:t>
            </a:r>
            <a:r>
              <a:rPr lang="ru-RU" sz="3400" dirty="0" smtClean="0">
                <a:solidFill>
                  <a:srgbClr val="224464"/>
                </a:solidFill>
              </a:rPr>
              <a:t>, </a:t>
            </a:r>
            <a:r>
              <a:rPr lang="ru-RU" sz="3400" b="1" dirty="0" smtClean="0">
                <a:solidFill>
                  <a:schemeClr val="bg1"/>
                </a:solidFill>
              </a:rPr>
              <a:t>броят</a:t>
            </a:r>
            <a:r>
              <a:rPr lang="ru-RU" sz="3400" dirty="0" smtClean="0">
                <a:solidFill>
                  <a:srgbClr val="224464"/>
                </a:solidFill>
              </a:rPr>
              <a:t> и </a:t>
            </a:r>
            <a:r>
              <a:rPr lang="ru-RU" sz="3400" b="1" dirty="0" smtClean="0">
                <a:solidFill>
                  <a:schemeClr val="bg1"/>
                </a:solidFill>
              </a:rPr>
              <a:t>редът</a:t>
            </a:r>
            <a:r>
              <a:rPr lang="ru-RU" sz="3400" dirty="0" smtClean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 smtClean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828800"/>
          <a:ext cx="25908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8636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27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Employees1</a:t>
            </a:r>
            <a:endParaRPr lang="en-US" sz="28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781800" y="1752600"/>
          <a:ext cx="2667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Employees2</a:t>
            </a:r>
            <a:endParaRPr lang="en-US" sz="28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 smtClean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Сечение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 Employees2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7818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196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3657600"/>
            <a:ext cx="1828800" cy="685800"/>
          </a:xfrm>
          <a:prstGeom prst="wedgeRoundRectCallout">
            <a:avLst>
              <a:gd name="adj1" fmla="val 56333"/>
              <a:gd name="adj2" fmla="val -69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 smtClean="0"/>
              <a:t>По-сложни съединения</a:t>
            </a:r>
          </a:p>
          <a:p>
            <a:r>
              <a:rPr lang="bg-BG" sz="3200" dirty="0" smtClean="0"/>
              <a:t>Вложени заявки</a:t>
            </a:r>
          </a:p>
          <a:p>
            <a:r>
              <a:rPr lang="bg-BG" sz="3200" dirty="0" smtClean="0"/>
              <a:t>Операции за обединение</a:t>
            </a:r>
            <a:r>
              <a:rPr lang="bg-BG" sz="3200" dirty="0" smtClean="0"/>
              <a:t>, сечение, </a:t>
            </a:r>
            <a:r>
              <a:rPr lang="bg-BG" sz="3200" dirty="0" smtClean="0"/>
              <a:t>разлика и </a:t>
            </a:r>
            <a:r>
              <a:rPr lang="bg-BG" sz="3200" dirty="0" smtClean="0"/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Подзаявките</a:t>
            </a:r>
            <a:r>
              <a:rPr lang="en-US" sz="3000" dirty="0" smtClean="0"/>
              <a:t> </a:t>
            </a:r>
            <a:r>
              <a:rPr lang="bg-BG" sz="3000" dirty="0" smtClean="0"/>
              <a:t>се</a:t>
            </a:r>
            <a:r>
              <a:rPr lang="ru-RU" sz="3000" dirty="0" smtClean="0"/>
              <a:t> използват за влагане на заявки</a:t>
            </a:r>
            <a:endParaRPr lang="en-US" sz="3000" dirty="0" smtClean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Обединяване на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По-сложни съединения</a:t>
            </a:r>
            <a:endParaRPr lang="en-US" dirty="0"/>
          </a:p>
        </p:txBody>
      </p:sp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 smtClean="0"/>
              <a:t>Понякога се нуждаем да обединим </a:t>
            </a:r>
            <a:r>
              <a:rPr lang="ru-RU" dirty="0" smtClean="0"/>
              <a:t>повече от две таблиците за анализ на </a:t>
            </a:r>
            <a:r>
              <a:rPr lang="ru-RU" b="1" dirty="0" smtClean="0">
                <a:solidFill>
                  <a:schemeClr val="bg1"/>
                </a:solidFill>
              </a:rPr>
              <a:t>комплексни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Имаме таблиците </a:t>
            </a:r>
            <a:r>
              <a:rPr lang="en-US" b="1" dirty="0" smtClean="0">
                <a:solidFill>
                  <a:schemeClr val="bg1"/>
                </a:solidFill>
              </a:rPr>
              <a:t>Users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Orders</a:t>
            </a:r>
          </a:p>
          <a:p>
            <a:pPr lvl="1"/>
            <a:r>
              <a:rPr lang="ru-RU" dirty="0" smtClean="0"/>
              <a:t>Имаме </a:t>
            </a:r>
            <a:r>
              <a:rPr lang="bg-BG" dirty="0" smtClean="0"/>
              <a:t>свързващата таблица </a:t>
            </a:r>
            <a:r>
              <a:rPr lang="en-US" b="1" dirty="0" smtClean="0">
                <a:solidFill>
                  <a:schemeClr val="bg1"/>
                </a:solidFill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Искаме да извлечем следната информация за </a:t>
            </a:r>
            <a:r>
              <a:rPr lang="ru-RU" b="1" dirty="0" smtClean="0">
                <a:solidFill>
                  <a:schemeClr val="bg1"/>
                </a:solidFill>
              </a:rPr>
              <a:t>всяка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поръчка</a:t>
            </a:r>
            <a:r>
              <a:rPr lang="ru-RU" dirty="0" smtClean="0"/>
              <a:t>:</a:t>
            </a:r>
            <a:endParaRPr lang="en-US" dirty="0" smtClean="0"/>
          </a:p>
          <a:p>
            <a:pPr lvl="1"/>
            <a:r>
              <a:rPr lang="bg-BG" dirty="0" smtClean="0"/>
              <a:t>Име на клиента</a:t>
            </a:r>
            <a:endParaRPr lang="en-US" dirty="0" smtClean="0"/>
          </a:p>
          <a:p>
            <a:pPr lvl="1"/>
            <a:r>
              <a:rPr lang="bg-BG" dirty="0" smtClean="0"/>
              <a:t>Дата на поръчката</a:t>
            </a:r>
          </a:p>
          <a:p>
            <a:pPr lvl="1"/>
            <a:r>
              <a:rPr lang="bg-BG" dirty="0" smtClean="0"/>
              <a:t>Списък на </a:t>
            </a:r>
            <a:r>
              <a:rPr lang="ru-RU" dirty="0" smtClean="0"/>
              <a:t>поръчаните </a:t>
            </a:r>
            <a:r>
              <a:rPr lang="bg-BG" dirty="0" smtClean="0"/>
              <a:t>продукти</a:t>
            </a:r>
          </a:p>
          <a:p>
            <a:pPr lvl="1"/>
            <a:r>
              <a:rPr lang="ru-RU" dirty="0" smtClean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Заявката може да изглежда така:</a:t>
            </a:r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 smtClean="0"/>
          </a:p>
          <a:p>
            <a:r>
              <a:rPr lang="ru-RU" dirty="0" smtClean="0"/>
              <a:t>Свързваме информацията от </a:t>
            </a:r>
            <a:r>
              <a:rPr lang="ru-RU" b="1" dirty="0" smtClean="0">
                <a:solidFill>
                  <a:schemeClr val="bg1"/>
                </a:solidFill>
              </a:rPr>
              <a:t>трите</a:t>
            </a:r>
            <a:r>
              <a:rPr lang="ru-RU" dirty="0" smtClean="0"/>
              <a:t> таблиците и извличаме желаните данни за </a:t>
            </a:r>
            <a:r>
              <a:rPr lang="ru-RU" b="1" dirty="0" smtClean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2590800" cy="7620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</a:rPr>
              <a:t>Потребители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 smtClean="0">
                <a:solidFill>
                  <a:schemeClr val="bg2"/>
                </a:solidFill>
              </a:rPr>
              <a:t>поръчките</a:t>
            </a:r>
            <a:r>
              <a:rPr lang="bg-BG" sz="2400" b="1" noProof="1" smtClean="0">
                <a:solidFill>
                  <a:srgbClr val="FFFFFF"/>
                </a:solidFill>
              </a:rPr>
              <a:t> </a:t>
            </a:r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0"/>
            <a:ext cx="3505200" cy="685799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2781300" y="2590800"/>
          <a:ext cx="66294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8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929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507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25880"/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err="1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kern="1200" spc="-5" dirty="0" smtClean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  <a:endParaRPr lang="en-US" sz="2000" b="1" kern="1200" spc="-5" dirty="0">
                        <a:solidFill>
                          <a:srgbClr val="224464"/>
                        </a:solidFill>
                        <a:latin typeface="+mn-lt"/>
                        <a:ea typeface="+mn-ea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Gosho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Ivan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Sofa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000" dirty="0" err="1" smtClean="0">
                          <a:latin typeface="Calibri"/>
                          <a:cs typeface="Calibri"/>
                        </a:rPr>
                        <a:t>Pesho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Speakers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  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=""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=""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Вложени заявки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Манипулиране на заявки на множество нива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6902804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 smtClean="0"/>
              <a:t>Използваме резултата от заявка като данни за друга заявка</a:t>
            </a:r>
            <a:endParaRPr lang="en-US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Подзаявки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372600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269807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17123</TotalTime>
  <Words>867</Words>
  <Application>Microsoft Office PowerPoint</Application>
  <PresentationFormat>Custom</PresentationFormat>
  <Paragraphs>243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SoftUni</vt:lpstr>
      <vt:lpstr>По-сложни съедининия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Обобщение</vt:lpstr>
      <vt:lpstr>Slide 21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462</cp:revision>
  <dcterms:created xsi:type="dcterms:W3CDTF">2018-05-23T13:08:44Z</dcterms:created>
  <dcterms:modified xsi:type="dcterms:W3CDTF">2023-08-23T16:32:23Z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