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431" r:id="rId4"/>
    <p:sldId id="518" r:id="rId5"/>
    <p:sldId id="519" r:id="rId6"/>
    <p:sldId id="458" r:id="rId7"/>
    <p:sldId id="520" r:id="rId8"/>
    <p:sldId id="521" r:id="rId9"/>
    <p:sldId id="522" r:id="rId10"/>
    <p:sldId id="523" r:id="rId11"/>
    <p:sldId id="524" r:id="rId12"/>
    <p:sldId id="464" r:id="rId13"/>
    <p:sldId id="525" r:id="rId14"/>
    <p:sldId id="526" r:id="rId15"/>
    <p:sldId id="527" r:id="rId16"/>
    <p:sldId id="528" r:id="rId17"/>
    <p:sldId id="484" r:id="rId18"/>
    <p:sldId id="432" r:id="rId19"/>
    <p:sldId id="530" r:id="rId20"/>
    <p:sldId id="531" r:id="rId21"/>
    <p:sldId id="529" r:id="rId22"/>
    <p:sldId id="447" r:id="rId23"/>
    <p:sldId id="475" r:id="rId24"/>
    <p:sldId id="476" r:id="rId25"/>
    <p:sldId id="532" r:id="rId26"/>
    <p:sldId id="477" r:id="rId27"/>
    <p:sldId id="478" r:id="rId28"/>
    <p:sldId id="322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E19712B-4DD9-4E34-90ED-6472DB5255C6}">
          <p14:sldIdLst>
            <p14:sldId id="256"/>
            <p14:sldId id="257"/>
          </p14:sldIdLst>
        </p14:section>
        <p14:section name="Избор на структура от данни" id="{0E7DA95E-25D0-4FBE-A0A5-2D460897571C}">
          <p14:sldIdLst>
            <p14:sldId id="431"/>
            <p14:sldId id="518"/>
            <p14:sldId id="519"/>
            <p14:sldId id="458"/>
            <p14:sldId id="520"/>
            <p14:sldId id="521"/>
            <p14:sldId id="522"/>
            <p14:sldId id="523"/>
            <p14:sldId id="524"/>
            <p14:sldId id="464"/>
            <p14:sldId id="525"/>
            <p14:sldId id="526"/>
            <p14:sldId id="527"/>
            <p14:sldId id="528"/>
            <p14:sldId id="484"/>
            <p14:sldId id="432"/>
            <p14:sldId id="530"/>
            <p14:sldId id="531"/>
          </p14:sldIdLst>
        </p14:section>
        <p14:section name="Комбиниране на структури от данни" id="{B317D80F-DE8F-4EFE-AAEA-0DB69235FF22}">
          <p14:sldIdLst>
            <p14:sldId id="529"/>
            <p14:sldId id="447"/>
            <p14:sldId id="475"/>
            <p14:sldId id="476"/>
            <p14:sldId id="532"/>
            <p14:sldId id="477"/>
            <p14:sldId id="478"/>
          </p14:sldIdLst>
        </p14:section>
        <p14:section name="Обобщение" id="{0AF1EC8C-1041-4687-84CA-EBD6BB1D87D2}">
          <p14:sldIdLst>
            <p14:sldId id="32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2" autoAdjust="0"/>
    <p:restoredTop sz="95215" autoAdjust="0"/>
  </p:normalViewPr>
  <p:slideViewPr>
    <p:cSldViewPr showGuides="1">
      <p:cViewPr varScale="1">
        <p:scale>
          <a:sx n="147" d="100"/>
          <a:sy n="147" d="100"/>
        </p:scale>
        <p:origin x="240" y="2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9D67A8A-2654-69B2-3158-76875A64FA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611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C69ADD2-5ED8-2E79-0918-746E306D5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809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89827E4-C45A-3646-012C-89ABF26B8F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132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31D28-63A3-AF93-3B8A-89F6307736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99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691D27-6384-0C08-918E-9A7B7A73B3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367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AB50F1-D729-AB51-D6F5-0F0F2BBAF5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4702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27B59FE-383C-3D04-DFD1-1D63C3A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416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B831DD6-D9BA-D973-09BB-0E68B76953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15561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86AD284-FE65-3938-F7DE-0B14C11A69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6466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6390122" y="567900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4" y="5659138"/>
            <a:ext cx="4751954" cy="341556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Избор на подходяща структура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Комбиниране на структури от данни</a:t>
            </a:r>
            <a:endParaRPr lang="en-US" sz="4400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74F368-425A-A1E9-A522-A8EDE6C1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44" y="2124834"/>
            <a:ext cx="2980756" cy="33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9933" y="1196125"/>
            <a:ext cx="11815018" cy="556112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bg-BG" sz="3000" dirty="0"/>
              <a:t>Мап, базиран на балансирано дърво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95000"/>
              </a:lnSpc>
            </a:pPr>
            <a:r>
              <a:rPr lang="bg-BG" sz="3000" dirty="0"/>
              <a:t>Елементите са </a:t>
            </a:r>
            <a:r>
              <a:rPr lang="bg-BG" sz="3000" b="1" dirty="0">
                <a:solidFill>
                  <a:schemeClr val="bg1"/>
                </a:solidFill>
              </a:rPr>
              <a:t>сортирани по ключ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Бързо добавяне</a:t>
            </a:r>
            <a:r>
              <a:rPr lang="bg-BG" sz="3000" dirty="0"/>
              <a:t> на двойки </a:t>
            </a:r>
            <a:r>
              <a:rPr lang="bg-BG" sz="3000" b="1" dirty="0">
                <a:solidFill>
                  <a:schemeClr val="bg1"/>
                </a:solidFill>
              </a:rPr>
              <a:t>ключ-стойност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b="1" dirty="0">
                <a:solidFill>
                  <a:schemeClr val="bg1"/>
                </a:solidFill>
              </a:rPr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търсене </a:t>
            </a:r>
            <a:r>
              <a:rPr lang="bg-BG" sz="3000" dirty="0"/>
              <a:t>по ключ</a:t>
            </a:r>
          </a:p>
          <a:p>
            <a:pPr lvl="1">
              <a:lnSpc>
                <a:spcPct val="95000"/>
              </a:lnSpc>
            </a:pPr>
            <a:r>
              <a:rPr lang="bg-BG" sz="3000" dirty="0"/>
              <a:t>Ключовете трябва да бъдат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bg-BG" sz="3000" dirty="0"/>
              <a:t>Балансирано дърво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по-бавно </a:t>
            </a:r>
            <a:r>
              <a:rPr lang="bg-BG" sz="3000" dirty="0"/>
              <a:t>от хеш таблицата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O(log n)</a:t>
            </a:r>
            <a:r>
              <a:rPr lang="en-US" sz="3000" b="1" dirty="0"/>
              <a:t> </a:t>
            </a:r>
            <a:r>
              <a:rPr lang="en-US" sz="3000" dirty="0"/>
              <a:t>vs.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936" y="100750"/>
            <a:ext cx="9792489" cy="882654"/>
          </a:xfrm>
        </p:spPr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Map</a:t>
            </a:r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D54B31A6-CA68-B1D8-5DB0-C4B58EAE4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40840"/>
              </p:ext>
            </p:extLst>
          </p:nvPr>
        </p:nvGraphicFramePr>
        <p:xfrm>
          <a:off x="974605" y="4617131"/>
          <a:ext cx="10242790" cy="20894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9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4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340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6963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Мап, базиран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56305F4-6340-1B89-6EB0-F6F84F203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97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Мулти речник, базиран на хеш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 </a:t>
            </a:r>
            <a:r>
              <a:rPr lang="bg-BG" sz="3000" dirty="0"/>
              <a:t>на</a:t>
            </a:r>
            <a:r>
              <a:rPr lang="en-US" sz="3000" dirty="0"/>
              <a:t> </a:t>
            </a:r>
            <a:r>
              <a:rPr lang="bg-BG" sz="3000" dirty="0"/>
              <a:t>двойки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ключ-стойност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търсене по ключ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b="1" dirty="0">
                <a:solidFill>
                  <a:schemeClr val="bg1"/>
                </a:solidFill>
              </a:rPr>
              <a:t>множество стойности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ключ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Добавяне на</a:t>
            </a:r>
            <a:r>
              <a:rPr lang="bg-BG" sz="3000" b="1" dirty="0">
                <a:solidFill>
                  <a:schemeClr val="bg1"/>
                </a:solidFill>
              </a:rPr>
              <a:t> нова стойност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същия ключ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Ключовете </a:t>
            </a:r>
            <a:r>
              <a:rPr lang="bg-BG" sz="3000" b="1" dirty="0">
                <a:solidFill>
                  <a:schemeClr val="bg1"/>
                </a:solidFill>
              </a:rPr>
              <a:t>нямат подредба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Multi Map</a:t>
            </a:r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5006333-C2E5-ADEF-CF76-D46114757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190989"/>
              </p:ext>
            </p:extLst>
          </p:nvPr>
        </p:nvGraphicFramePr>
        <p:xfrm>
          <a:off x="669474" y="4176661"/>
          <a:ext cx="10853051" cy="21538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9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2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11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6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Мулти речник, базиран на хеш таблица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D63921CE-C301-0F6D-77AC-6E423FC71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Мулти речник, базиран на дърво </a:t>
            </a:r>
            <a:r>
              <a:rPr lang="en-US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OrderedMultiDictionary&lt;K,V&gt;</a:t>
            </a:r>
            <a:r>
              <a:rPr lang="en-US" sz="3400" dirty="0"/>
              <a:t>)</a:t>
            </a:r>
          </a:p>
          <a:p>
            <a:pPr lvl="1">
              <a:lnSpc>
                <a:spcPct val="90000"/>
              </a:lnSpc>
            </a:pPr>
            <a:r>
              <a:rPr lang="bg-BG" sz="3200" dirty="0"/>
              <a:t>Стойностите са </a:t>
            </a:r>
            <a:r>
              <a:rPr lang="bg-BG" sz="3200" b="1" dirty="0">
                <a:solidFill>
                  <a:schemeClr val="bg1"/>
                </a:solidFill>
              </a:rPr>
              <a:t>сортирани по ключ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 </a:t>
            </a:r>
            <a:r>
              <a:rPr lang="bg-BG" sz="3200" dirty="0"/>
              <a:t>на ключ-стойност</a:t>
            </a:r>
            <a:r>
              <a:rPr lang="en-US" sz="3200" dirty="0"/>
              <a:t> 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търсене </a:t>
            </a:r>
            <a:r>
              <a:rPr lang="bg-BG" sz="3200" dirty="0"/>
              <a:t>по ключ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bg-BG" sz="3200" dirty="0"/>
              <a:t>Добавя </a:t>
            </a:r>
            <a:r>
              <a:rPr lang="bg-BG" sz="3200" b="1" dirty="0">
                <a:solidFill>
                  <a:schemeClr val="bg1"/>
                </a:solidFill>
              </a:rPr>
              <a:t>нова стойност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съществуващ ключ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мулти мап дърво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76AF38EC-073D-1D28-61A6-5C51D4D32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384565"/>
              </p:ext>
            </p:extLst>
          </p:nvPr>
        </p:nvGraphicFramePr>
        <p:xfrm>
          <a:off x="494688" y="4314513"/>
          <a:ext cx="11202624" cy="1885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0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53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917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432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Мулти речник, базиран на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2C0977C0-3CD5-8432-F484-714500565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8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04592"/>
            <a:ext cx="11818096" cy="55287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000" dirty="0"/>
              <a:t>Сет, базиран на хеш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000" dirty="0"/>
              <a:t>)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Уникални</a:t>
            </a:r>
            <a:r>
              <a:rPr lang="en-US" sz="3000" dirty="0"/>
              <a:t> </a:t>
            </a:r>
            <a:r>
              <a:rPr lang="bg-BG" sz="3000" dirty="0"/>
              <a:t>стойности</a:t>
            </a:r>
            <a:r>
              <a:rPr lang="en-US" sz="3000" dirty="0"/>
              <a:t> 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проверяване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000" dirty="0"/>
              <a:t>Елементите </a:t>
            </a:r>
            <a:r>
              <a:rPr lang="bg-BG" sz="3000" b="1" dirty="0">
                <a:solidFill>
                  <a:schemeClr val="bg1"/>
                </a:solidFill>
              </a:rPr>
              <a:t>нямат подредба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000" noProof="1"/>
              <a:t>Елементите трябва да бъдат имплементирани с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хеш сет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95FF9DFB-8CDE-CDBD-401D-371D3CF2A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479243"/>
              </p:ext>
            </p:extLst>
          </p:nvPr>
        </p:nvGraphicFramePr>
        <p:xfrm>
          <a:off x="704023" y="4253188"/>
          <a:ext cx="10783953" cy="2253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69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7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77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344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Сет, базиран на хеш таблица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FFC794DF-3E2C-64E4-5554-A35186F58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0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bg-BG" sz="3000" dirty="0"/>
              <a:t>Сет, базиран на балансирано дърво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3000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Уникални</a:t>
            </a:r>
            <a:r>
              <a:rPr lang="en-US" sz="3000" dirty="0"/>
              <a:t> </a:t>
            </a:r>
            <a:r>
              <a:rPr lang="bg-BG" sz="3000" dirty="0"/>
              <a:t>стойности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бързо сортиране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проверяване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Елементите трябва да бъдат имплементирани с 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SortedSet&lt;T&gt;</a:t>
            </a:r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0667BD0D-A83C-83AB-65C9-8EE1631F8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223239"/>
              </p:ext>
            </p:extLst>
          </p:nvPr>
        </p:nvGraphicFramePr>
        <p:xfrm>
          <a:off x="635000" y="4421254"/>
          <a:ext cx="11373498" cy="1873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6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4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3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2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293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Сет, базиран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091757DC-0E30-152C-D97A-762E17720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5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Bag</a:t>
            </a:r>
            <a:r>
              <a:rPr lang="bg-BG" sz="3400" dirty="0"/>
              <a:t>, базиран на хеш таблица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Bag&lt;T&gt;</a:t>
            </a:r>
            <a:r>
              <a:rPr lang="en-US" sz="3400" dirty="0"/>
              <a:t>)</a:t>
            </a:r>
          </a:p>
          <a:p>
            <a:pPr lvl="1"/>
            <a:r>
              <a:rPr lang="en-US" sz="3200" dirty="0"/>
              <a:t>Bags </a:t>
            </a:r>
            <a:r>
              <a:rPr lang="bg-BG" sz="3200" dirty="0"/>
              <a:t>позволяват </a:t>
            </a:r>
            <a:r>
              <a:rPr lang="bg-BG" sz="3200" b="1" dirty="0">
                <a:solidFill>
                  <a:schemeClr val="bg1"/>
                </a:solidFill>
              </a:rPr>
              <a:t>дублиране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/>
              <a:t> 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намиране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200" dirty="0"/>
              <a:t>Елементите </a:t>
            </a:r>
            <a:r>
              <a:rPr lang="bg-BG" sz="3200" b="1" dirty="0">
                <a:solidFill>
                  <a:schemeClr val="bg1"/>
                </a:solidFill>
              </a:rPr>
              <a:t>нямат подредба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Hash Bag</a:t>
            </a:r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F783083A-9DFA-9839-B6A1-6117B7ECE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814730"/>
              </p:ext>
            </p:extLst>
          </p:nvPr>
        </p:nvGraphicFramePr>
        <p:xfrm>
          <a:off x="635000" y="4419600"/>
          <a:ext cx="11373498" cy="18746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6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046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3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041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dirty="0"/>
                        <a:t>Bag</a:t>
                      </a:r>
                      <a:r>
                        <a:rPr lang="bg-BG" sz="2000" dirty="0"/>
                        <a:t>, базирана на хеш таблица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lang="bg-BG" sz="2000" b="0" i="0" u="none" strike="noStrike" cap="none" dirty="0">
                        <a:solidFill>
                          <a:srgbClr val="1F3D5A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E3B549F4-32BC-1E4E-C8E2-CAB840A9B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196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Bag</a:t>
            </a:r>
            <a:r>
              <a:rPr lang="bg-BG" sz="3400" dirty="0"/>
              <a:t>, базиран на балансирано дърво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SortedBag&lt;T&gt;</a:t>
            </a:r>
            <a:r>
              <a:rPr lang="en-US" sz="3400" dirty="0"/>
              <a:t>)</a:t>
            </a:r>
          </a:p>
          <a:p>
            <a:pPr lvl="1"/>
            <a:r>
              <a:rPr lang="bg-BG" sz="3200" dirty="0"/>
              <a:t>Позволява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дублиране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сортиране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намиране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+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Достъп до </a:t>
            </a:r>
            <a:r>
              <a:rPr lang="bg-BG" sz="3200" b="1" dirty="0">
                <a:solidFill>
                  <a:schemeClr val="bg1"/>
                </a:solidFill>
              </a:rPr>
              <a:t>сортиран индекс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+ </a:t>
            </a:r>
            <a:r>
              <a:rPr lang="bg-BG" dirty="0"/>
              <a:t>извличане на </a:t>
            </a:r>
            <a:r>
              <a:rPr lang="bg-BG" b="1" dirty="0">
                <a:solidFill>
                  <a:schemeClr val="bg1"/>
                </a:solidFill>
              </a:rPr>
              <a:t>поддиапазон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Bag</a:t>
            </a:r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77870F3-E962-FF02-15ED-A7FDD231C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28348"/>
              </p:ext>
            </p:extLst>
          </p:nvPr>
        </p:nvGraphicFramePr>
        <p:xfrm>
          <a:off x="400162" y="4438266"/>
          <a:ext cx="11366598" cy="1895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03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0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77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8032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dirty="0"/>
                        <a:t>Bag</a:t>
                      </a:r>
                      <a:r>
                        <a:rPr lang="bg-BG" sz="2000" dirty="0"/>
                        <a:t>, базирано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F750FDD0-85AA-6D6D-6252-F0D3CCCD6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744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Приоритетна опашка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Heap</a:t>
            </a:r>
            <a:r>
              <a:rPr lang="en-US" sz="3200" dirty="0"/>
              <a:t>) – </a:t>
            </a:r>
            <a:r>
              <a:rPr lang="bg-BG" sz="3200" dirty="0"/>
              <a:t>бързо връщане 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максимален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bg-BG" sz="3200" b="1" dirty="0">
                <a:solidFill>
                  <a:schemeClr val="bg1"/>
                </a:solidFill>
              </a:rPr>
              <a:t>минимален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елемент</a:t>
            </a:r>
            <a:endParaRPr lang="en-US" sz="32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Rope</a:t>
            </a:r>
            <a:r>
              <a:rPr lang="en-US" sz="3200" dirty="0"/>
              <a:t> </a:t>
            </a:r>
            <a:r>
              <a:rPr lang="bg-BG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въже</a:t>
            </a:r>
            <a:r>
              <a:rPr lang="bg-BG" sz="3200" dirty="0"/>
              <a:t>)</a:t>
            </a:r>
            <a:r>
              <a:rPr lang="en-US" sz="3200" dirty="0"/>
              <a:t>–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bg-BG" sz="3200" b="1" dirty="0">
                <a:solidFill>
                  <a:schemeClr val="bg1"/>
                </a:solidFill>
              </a:rPr>
              <a:t>премахване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индекс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Trie</a:t>
            </a:r>
            <a:r>
              <a:rPr lang="en-US" sz="3600" noProof="1"/>
              <a:t>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префиксно</a:t>
            </a:r>
            <a:r>
              <a:rPr lang="bg-BG" sz="3200" dirty="0"/>
              <a:t> дърво</a:t>
            </a:r>
            <a:r>
              <a:rPr lang="en-US" sz="2800" dirty="0"/>
              <a:t> </a:t>
            </a:r>
            <a:r>
              <a:rPr lang="en-US" sz="3200" dirty="0"/>
              <a:t>) – </a:t>
            </a:r>
            <a:r>
              <a:rPr lang="bg-BG" sz="3200" dirty="0"/>
              <a:t>бързо </a:t>
            </a:r>
            <a:r>
              <a:rPr lang="bg-BG" sz="3200" b="1" dirty="0">
                <a:solidFill>
                  <a:schemeClr val="bg1"/>
                </a:solidFill>
              </a:rPr>
              <a:t>търсене на префикс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Специални СД</a:t>
            </a:r>
            <a:endParaRPr lang="en-US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2E4FA5C-34DF-E8D0-6F08-AFCD6EC5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8" y="3959077"/>
            <a:ext cx="3168604" cy="2844923"/>
          </a:xfrm>
          <a:prstGeom prst="rect">
            <a:avLst/>
          </a:prstGeom>
        </p:spPr>
      </p:pic>
      <p:grpSp>
        <p:nvGrpSpPr>
          <p:cNvPr id="85" name="Групиране 4">
            <a:extLst>
              <a:ext uri="{FF2B5EF4-FFF2-40B4-BE49-F238E27FC236}">
                <a16:creationId xmlns:a16="http://schemas.microsoft.com/office/drawing/2014/main" id="{C9BBEDA3-22D8-E89F-F9F1-381DEF439A1D}"/>
              </a:ext>
            </a:extLst>
          </p:cNvPr>
          <p:cNvGrpSpPr/>
          <p:nvPr/>
        </p:nvGrpSpPr>
        <p:grpSpPr>
          <a:xfrm>
            <a:off x="3808966" y="4163196"/>
            <a:ext cx="3166610" cy="2518798"/>
            <a:chOff x="7520568" y="3657541"/>
            <a:chExt cx="3166610" cy="2518798"/>
          </a:xfrm>
        </p:grpSpPr>
        <p:sp>
          <p:nvSpPr>
            <p:cNvPr id="86" name="Line 11">
              <a:extLst>
                <a:ext uri="{FF2B5EF4-FFF2-40B4-BE49-F238E27FC236}">
                  <a16:creationId xmlns:a16="http://schemas.microsoft.com/office/drawing/2014/main" id="{B3013948-649F-733D-A5B3-94F590106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13588" y="4144712"/>
              <a:ext cx="500250" cy="475589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Line 12">
              <a:extLst>
                <a:ext uri="{FF2B5EF4-FFF2-40B4-BE49-F238E27FC236}">
                  <a16:creationId xmlns:a16="http://schemas.microsoft.com/office/drawing/2014/main" id="{93735363-E403-0D28-C0CD-3C44BB7E1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72754" y="5138258"/>
              <a:ext cx="260383" cy="37446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Line 13">
              <a:extLst>
                <a:ext uri="{FF2B5EF4-FFF2-40B4-BE49-F238E27FC236}">
                  <a16:creationId xmlns:a16="http://schemas.microsoft.com/office/drawing/2014/main" id="{CA8913A2-512C-59DD-11F8-82DFF2366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9784" y="5195141"/>
              <a:ext cx="187790" cy="3460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5">
              <a:extLst>
                <a:ext uri="{FF2B5EF4-FFF2-40B4-BE49-F238E27FC236}">
                  <a16:creationId xmlns:a16="http://schemas.microsoft.com/office/drawing/2014/main" id="{2BEDF1B2-6DC5-5C99-D570-5F5E97BBC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1414" y="4135231"/>
              <a:ext cx="468689" cy="50403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4">
              <a:extLst>
                <a:ext uri="{FF2B5EF4-FFF2-40B4-BE49-F238E27FC236}">
                  <a16:creationId xmlns:a16="http://schemas.microsoft.com/office/drawing/2014/main" id="{B1C0D9D2-BA14-B2BB-3F71-10D91048F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438" y="3657541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91" name="Oval 5">
              <a:extLst>
                <a:ext uri="{FF2B5EF4-FFF2-40B4-BE49-F238E27FC236}">
                  <a16:creationId xmlns:a16="http://schemas.microsoft.com/office/drawing/2014/main" id="{FEFE7C62-EB43-925D-9323-C05D87080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387" y="4569740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2" name="Oval 7">
              <a:extLst>
                <a:ext uri="{FF2B5EF4-FFF2-40B4-BE49-F238E27FC236}">
                  <a16:creationId xmlns:a16="http://schemas.microsoft.com/office/drawing/2014/main" id="{5CCCAB61-4EF0-F59F-FBB0-68E4F086F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672" y="4569447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3" name="Oval 8">
              <a:extLst>
                <a:ext uri="{FF2B5EF4-FFF2-40B4-BE49-F238E27FC236}">
                  <a16:creationId xmlns:a16="http://schemas.microsoft.com/office/drawing/2014/main" id="{203548AB-E6A2-7C5E-B3B7-8585E3DF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0568" y="5498213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465E79F7-7052-8813-54CF-27FD08872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4534" y="5528526"/>
              <a:ext cx="661213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69225F2-BFB4-7A41-5CFE-B099D46A231E}"/>
              </a:ext>
            </a:extLst>
          </p:cNvPr>
          <p:cNvGrpSpPr/>
          <p:nvPr/>
        </p:nvGrpSpPr>
        <p:grpSpPr>
          <a:xfrm>
            <a:off x="7587116" y="3959077"/>
            <a:ext cx="4266217" cy="2501173"/>
            <a:chOff x="170389" y="3383704"/>
            <a:chExt cx="7211830" cy="3801833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BEA79FDE-7E8E-414A-CB08-01787DFF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89" y="5730187"/>
              <a:ext cx="1384292" cy="578333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Hello_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E70B2964-D751-199C-BDC5-6C6E8D7D7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548" y="4674736"/>
              <a:ext cx="298961" cy="14873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1CD44EDC-BB7D-3A0D-7F17-C1C26D0A1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320" y="4100253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11</a:t>
              </a: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5EC8D9C-559E-E835-46DC-34DDB9AE9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975" y="4633142"/>
              <a:ext cx="451475" cy="324371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817E2B7-8A65-A886-5880-E641C8CAD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0771" y="546271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BD5F265A-AF5A-41F3-6D76-2C337E3C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152" y="482347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17FEED0-08CA-8211-7E0A-A27D082BD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028" y="524130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9767C09A-5873-F08E-C359-8822789C9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074" y="471352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4</a:t>
              </a: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3E9EAA43-046F-2E7D-EC7B-9CC293579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468" y="5456904"/>
              <a:ext cx="342909" cy="76148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27EC3666-8E1B-8B8D-F91A-1D5689F0D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2914" y="5430073"/>
              <a:ext cx="293572" cy="984432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B5634E9E-0DB2-9569-985B-69C0F07CF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016" y="338370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bg-BG" sz="1500" b="1" dirty="0">
                  <a:solidFill>
                    <a:schemeClr val="dk1"/>
                  </a:solidFill>
                  <a:latin typeface="Consolas"/>
                </a:rPr>
                <a:t>1</a:t>
              </a:r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7</a:t>
              </a: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F16476E5-DEF8-0DC7-0D53-3B80E2B9E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5246" y="3914171"/>
              <a:ext cx="391242" cy="34065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CD296255-5C7E-EC99-5BAF-ED9DD3C5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684" y="5547031"/>
              <a:ext cx="1220637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I_am_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45B93672-A8BF-ED5A-8E51-A2DB2CA9C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863" y="6385153"/>
              <a:ext cx="1090766" cy="800384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a_ro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E4CC6D0C-AB4B-B249-8A12-C27AA7FC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195" y="6172868"/>
              <a:ext cx="817455" cy="500178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pe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6B5283F6-5ABD-DF5C-2AF1-037248FCE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844" y="5154771"/>
              <a:ext cx="1370115" cy="615890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_data_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DFE402B5-C610-5E6D-5B62-32305CE0E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657" y="4596203"/>
              <a:ext cx="1899562" cy="615891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structure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9596C54E-30AC-E3AD-0E2C-7A8973D3B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173" y="4702389"/>
              <a:ext cx="127159" cy="590424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7222B4F2-4231-F709-C9D2-4A064B2FD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5188" y="4561875"/>
              <a:ext cx="301902" cy="225720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17641D41-F7AD-27DB-AF98-3F8FE42BD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74" y="3972757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A4D967AD-B920-7D7A-FD55-F03FBCF8C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272" y="3764448"/>
              <a:ext cx="485327" cy="33580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BA42337E-CB24-788C-BF25-B6A7C1D76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6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структурите от данни </a:t>
            </a:r>
            <a:r>
              <a:rPr lang="en-US" sz="3100" dirty="0"/>
              <a:t>– </a:t>
            </a:r>
            <a:r>
              <a:rPr lang="bg-BG" sz="3100" dirty="0"/>
              <a:t>сравнение (1)</a:t>
            </a:r>
            <a:endParaRPr lang="en-US" sz="310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411117"/>
              </p:ext>
            </p:extLst>
          </p:nvPr>
        </p:nvGraphicFramePr>
        <p:xfrm>
          <a:off x="171402" y="1174523"/>
          <a:ext cx="11849195" cy="55827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2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8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1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Достъпване на елемент чрез индекс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Статичен масив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T[]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Списък, базиран на масив, с променлива дължина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List&lt;T&gt;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 свързан списък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Стек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Stack&lt;T&gt;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651569E8-8105-E9FE-9A68-CFE91E9AB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52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структурите от данни </a:t>
            </a:r>
            <a:r>
              <a:rPr lang="en-US" sz="3100" dirty="0"/>
              <a:t>– </a:t>
            </a:r>
            <a:r>
              <a:rPr lang="bg-BG" sz="3100" dirty="0"/>
              <a:t>сравнение (2)</a:t>
            </a:r>
            <a:endParaRPr lang="en-US" sz="310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646157"/>
              </p:ext>
            </p:extLst>
          </p:nvPr>
        </p:nvGraphicFramePr>
        <p:xfrm>
          <a:off x="190406" y="1178560"/>
          <a:ext cx="11931627" cy="54562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92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4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996">
                <a:tc rowSpan="2"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29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ru-RU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Достъпване на елемент чрез индекс</a:t>
                      </a:r>
                      <a:endParaRPr lang="ru-RU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Опашка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Хеш таблица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</a:t>
                      </a:r>
                      <a:b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SortedDictionary&lt;K,V&gt;</a:t>
                      </a:r>
                      <a:endParaRPr lang="en-US" sz="2000" b="1" i="0" u="none" strike="noStrike" cap="none" noProof="1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Сет, базиран на хеш таблица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dirty="0"/>
                        <a:t>O(1)</a:t>
                      </a: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B6D01507-42F5-2F7F-0A9B-7ACA95E3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0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5361" y="1314451"/>
            <a:ext cx="11680731" cy="53549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bg-BG" sz="3200" dirty="0"/>
              <a:t>1</a:t>
            </a:r>
            <a:r>
              <a:rPr lang="en-US" sz="3200" dirty="0"/>
              <a:t>. </a:t>
            </a:r>
            <a:r>
              <a:rPr lang="bg-BG" sz="3400" b="1" dirty="0">
                <a:solidFill>
                  <a:schemeClr val="bg1"/>
                </a:solidFill>
              </a:rPr>
              <a:t>Избор</a:t>
            </a:r>
            <a:r>
              <a:rPr lang="en-US" sz="3400" dirty="0"/>
              <a:t> </a:t>
            </a:r>
            <a:r>
              <a:rPr lang="bg-BG" sz="3400" dirty="0"/>
              <a:t>на структура от данни</a:t>
            </a:r>
          </a:p>
          <a:p>
            <a:pPr marL="995908" lvl="2" indent="-376125"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/>
              <a:t>Ефективност на СД</a:t>
            </a:r>
            <a:r>
              <a:rPr lang="bg-BG" sz="3000" dirty="0"/>
              <a:t> в зависимост от извършваната </a:t>
            </a:r>
            <a:r>
              <a:rPr lang="bg-BG" sz="3000" b="1" dirty="0"/>
              <a:t>операция</a:t>
            </a:r>
            <a:endParaRPr lang="en-US" sz="3000" b="1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bg-BG" sz="3400" dirty="0"/>
              <a:t>2</a:t>
            </a:r>
            <a:r>
              <a:rPr lang="en-US" sz="3400" dirty="0"/>
              <a:t>. </a:t>
            </a:r>
            <a:r>
              <a:rPr lang="bg-BG" sz="3400" b="1" dirty="0">
                <a:solidFill>
                  <a:schemeClr val="bg1"/>
                </a:solidFill>
              </a:rPr>
              <a:t>Комбиниране</a:t>
            </a:r>
            <a:r>
              <a:rPr lang="en-US" sz="3400" dirty="0"/>
              <a:t> </a:t>
            </a:r>
            <a:r>
              <a:rPr lang="bg-BG" sz="3400" dirty="0"/>
              <a:t>на структури от данни</a:t>
            </a:r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Tree Set</a:t>
            </a:r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Tree Multi Map</a:t>
            </a:r>
            <a:endParaRPr lang="bg-BG" sz="2798" dirty="0"/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Rope</a:t>
            </a:r>
            <a:endParaRPr lang="bg-BG" sz="2798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4956FC4-7B1A-D2A6-7CE7-041EBDB673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структурите от данни </a:t>
            </a:r>
            <a:r>
              <a:rPr lang="en-US" sz="3100" dirty="0"/>
              <a:t>– </a:t>
            </a:r>
            <a:r>
              <a:rPr lang="bg-BG" sz="3100" dirty="0"/>
              <a:t>сравнение (3)</a:t>
            </a:r>
            <a:endParaRPr lang="en-US" sz="310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455721"/>
              </p:ext>
            </p:extLst>
          </p:nvPr>
        </p:nvGraphicFramePr>
        <p:xfrm>
          <a:off x="201293" y="1271600"/>
          <a:ext cx="11789414" cy="52636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1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1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293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733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ru-RU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Достъпване на елемент чрез индекс</a:t>
                      </a:r>
                      <a:endParaRPr lang="ru-RU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Сет, базиран на балансирано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хеш таблица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6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</a:t>
                      </a: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базирана на хеш таблица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dirty="0"/>
                        <a:t>O(1)</a:t>
                      </a: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  <a:tr h="10052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</a:t>
                      </a: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базирано на балансирано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00989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8309D709-BC13-F985-A992-34CA33B56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903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60" y="2132857"/>
            <a:ext cx="2139358" cy="1182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47" y="1228991"/>
            <a:ext cx="2307906" cy="1314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267" y="3148336"/>
            <a:ext cx="1603466" cy="1113858"/>
          </a:xfrm>
          <a:prstGeom prst="rect">
            <a:avLst/>
          </a:prstGeom>
        </p:spPr>
      </p:pic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F7E2393-62FC-DAD4-C582-1287197EEA4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957027" y="4817990"/>
            <a:ext cx="10277945" cy="1622037"/>
          </a:xfrm>
        </p:spPr>
        <p:txBody>
          <a:bodyPr/>
          <a:lstStyle/>
          <a:p>
            <a:r>
              <a:rPr lang="bg-BG" dirty="0"/>
              <a:t>Комбиниране на </a:t>
            </a:r>
            <a:br>
              <a:rPr lang="bg-BG" dirty="0"/>
            </a:br>
            <a:r>
              <a:rPr lang="bg-BG" dirty="0"/>
              <a:t>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12717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89" y="1188968"/>
            <a:ext cx="12188825" cy="56628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100" dirty="0"/>
              <a:t>Много възможности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bg-BG" sz="3100" dirty="0"/>
              <a:t>комбиниране на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няколко</a:t>
            </a:r>
            <a:r>
              <a:rPr lang="en-US" sz="3100" dirty="0"/>
              <a:t> </a:t>
            </a:r>
            <a:r>
              <a:rPr lang="bg-BG" sz="3100" dirty="0"/>
              <a:t>структури от данни</a:t>
            </a:r>
            <a:endParaRPr lang="en-US" sz="31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Няма</a:t>
            </a:r>
            <a:r>
              <a:rPr lang="bg-BG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идеална</a:t>
            </a:r>
            <a:r>
              <a:rPr lang="bg-BG" sz="2900" dirty="0"/>
              <a:t> СД</a:t>
            </a:r>
            <a:r>
              <a:rPr lang="en-US" sz="2900" dirty="0">
                <a:sym typeface="Wingdings" panose="05000000000000000000" pitchFamily="2" charset="2"/>
              </a:rPr>
              <a:t> </a:t>
            </a:r>
            <a:r>
              <a:rPr lang="bg-BG" sz="2900" dirty="0">
                <a:sym typeface="Wingdings" panose="05000000000000000000" pitchFamily="2" charset="2"/>
              </a:rPr>
              <a:t>избиране между</a:t>
            </a:r>
            <a:r>
              <a:rPr lang="en-US" sz="2900" dirty="0">
                <a:sym typeface="Wingdings" panose="05000000000000000000" pitchFamily="2" charset="2"/>
              </a:rPr>
              <a:t> </a:t>
            </a:r>
            <a:r>
              <a:rPr lang="bg-BG" sz="2900" b="1" dirty="0">
                <a:solidFill>
                  <a:schemeClr val="bg1"/>
                </a:solidFill>
                <a:sym typeface="Wingdings" panose="05000000000000000000" pitchFamily="2" charset="2"/>
              </a:rPr>
              <a:t>памет</a:t>
            </a:r>
            <a:r>
              <a:rPr lang="en-US" sz="2900" dirty="0">
                <a:sym typeface="Wingdings" panose="05000000000000000000" pitchFamily="2" charset="2"/>
              </a:rPr>
              <a:t> </a:t>
            </a:r>
            <a:r>
              <a:rPr lang="bg-BG" sz="2900" dirty="0">
                <a:sym typeface="Wingdings" panose="05000000000000000000" pitchFamily="2" charset="2"/>
              </a:rPr>
              <a:t>или</a:t>
            </a:r>
            <a:r>
              <a:rPr lang="en-US" sz="2900" dirty="0">
                <a:sym typeface="Wingdings" panose="05000000000000000000" pitchFamily="2" charset="2"/>
              </a:rPr>
              <a:t> </a:t>
            </a:r>
            <a:r>
              <a:rPr lang="bg-BG" sz="2900" b="1" dirty="0">
                <a:solidFill>
                  <a:schemeClr val="bg1"/>
                </a:solidFill>
                <a:sym typeface="Wingdings" panose="05000000000000000000" pitchFamily="2" charset="2"/>
              </a:rPr>
              <a:t>време</a:t>
            </a:r>
            <a:endParaRPr lang="en-US" sz="29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100" dirty="0"/>
              <a:t>Например</a:t>
            </a:r>
            <a:r>
              <a:rPr lang="en-US" sz="3100" dirty="0"/>
              <a:t>, </a:t>
            </a:r>
            <a:r>
              <a:rPr lang="bg-BG" sz="3100" dirty="0"/>
              <a:t>препоръчително е да използвате</a:t>
            </a:r>
            <a:r>
              <a:rPr lang="en-US" sz="31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Хеш таблица</a:t>
            </a:r>
            <a:r>
              <a:rPr lang="en-US" sz="2900" dirty="0"/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бързо търсене </a:t>
            </a:r>
            <a:r>
              <a:rPr lang="bg-BG" sz="2900" dirty="0"/>
              <a:t>по </a:t>
            </a:r>
            <a:r>
              <a:rPr lang="bg-BG" sz="2900" b="1" dirty="0">
                <a:solidFill>
                  <a:schemeClr val="bg1"/>
                </a:solidFill>
              </a:rPr>
              <a:t>ключ</a:t>
            </a:r>
            <a:r>
              <a:rPr lang="en-US" sz="2900" b="1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sz="2900" b="1" dirty="0"/>
              <a:t> </a:t>
            </a:r>
            <a:r>
              <a:rPr lang="bg-BG" sz="2900" dirty="0"/>
              <a:t>(примерно</a:t>
            </a:r>
            <a:r>
              <a:rPr lang="en-US" sz="2900" dirty="0"/>
              <a:t> </a:t>
            </a:r>
            <a:r>
              <a:rPr lang="bg-BG" sz="2900" i="1" dirty="0"/>
              <a:t>име</a:t>
            </a:r>
            <a:r>
              <a:rPr lang="en-US" sz="29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Хеш таблица</a:t>
            </a:r>
            <a:r>
              <a:rPr lang="en-US" sz="2900" dirty="0"/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бързо търсене </a:t>
            </a:r>
            <a:r>
              <a:rPr lang="bg-BG" sz="2900" dirty="0"/>
              <a:t>по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sz="2900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+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sz="2900" baseline="-25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 </a:t>
            </a:r>
            <a:br>
              <a:rPr lang="bg-BG" sz="2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900" dirty="0"/>
              <a:t>(</a:t>
            </a:r>
            <a:r>
              <a:rPr lang="bg-BG" sz="2900" dirty="0"/>
              <a:t>примерно</a:t>
            </a:r>
            <a:r>
              <a:rPr lang="en-US" sz="2900" dirty="0"/>
              <a:t> </a:t>
            </a:r>
            <a:r>
              <a:rPr lang="bg-BG" sz="2900" i="1" dirty="0"/>
              <a:t>име</a:t>
            </a:r>
            <a:r>
              <a:rPr lang="en-US" sz="2900" i="1" dirty="0"/>
              <a:t> + </a:t>
            </a:r>
            <a:r>
              <a:rPr lang="bg-BG" sz="2900" i="1" dirty="0"/>
              <a:t>град</a:t>
            </a:r>
            <a:r>
              <a:rPr lang="en-US" sz="29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Балансиращо търсещо дърво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бързо извличане на диапазон</a:t>
            </a:r>
            <a:r>
              <a:rPr lang="bg-BG" sz="2900" dirty="0"/>
              <a:t> или достъп по </a:t>
            </a:r>
            <a:r>
              <a:rPr lang="bg-BG" sz="2900" b="1" dirty="0">
                <a:solidFill>
                  <a:schemeClr val="bg1"/>
                </a:solidFill>
              </a:rPr>
              <a:t>сортиран индекс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Rope</a:t>
            </a:r>
            <a:r>
              <a:rPr lang="en-US" sz="2900" dirty="0"/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 достъп </a:t>
            </a:r>
            <a:r>
              <a:rPr lang="bg-BG" sz="2900" dirty="0"/>
              <a:t>по </a:t>
            </a:r>
            <a:r>
              <a:rPr lang="bg-BG" sz="2900" b="1" dirty="0">
                <a:solidFill>
                  <a:schemeClr val="bg1"/>
                </a:solidFill>
              </a:rPr>
              <a:t>индекс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Комбиниране на структури от данни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F7282E0-4845-3A9B-834E-D99EA1808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7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Трябва да направите клас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bg-BG" sz="3100" dirty="0"/>
              <a:t>Направете </a:t>
            </a:r>
            <a:r>
              <a:rPr lang="bg-BG" sz="3100" b="1" dirty="0">
                <a:solidFill>
                  <a:schemeClr val="bg1"/>
                </a:solidFill>
              </a:rPr>
              <a:t>структура от данни</a:t>
            </a:r>
            <a:r>
              <a:rPr lang="bg-BG" sz="3100" dirty="0"/>
              <a:t>,</a:t>
            </a:r>
            <a:br>
              <a:rPr lang="bg-BG" sz="3100" dirty="0"/>
            </a:br>
            <a:r>
              <a:rPr lang="bg-BG" sz="3100" dirty="0"/>
              <a:t>която имплементира: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Задача</a:t>
            </a:r>
            <a:r>
              <a:rPr lang="en-US" sz="3900" dirty="0"/>
              <a:t>: </a:t>
            </a:r>
            <a:r>
              <a:rPr lang="bg-BG" sz="3900" dirty="0"/>
              <a:t>Колекция от хора</a:t>
            </a:r>
            <a:endParaRPr lang="en-US" sz="39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96495-CFAA-43F9-B6F1-FFE1D5AF6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0128"/>
              </p:ext>
            </p:extLst>
          </p:nvPr>
        </p:nvGraphicFramePr>
        <p:xfrm>
          <a:off x="360164" y="3212978"/>
          <a:ext cx="5086447" cy="30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6447">
                  <a:extLst>
                    <a:ext uri="{9D8B030D-6E8A-4147-A177-3AD203B41FA5}">
                      <a16:colId xmlns:a16="http://schemas.microsoft.com/office/drawing/2014/main" val="2032370821"/>
                    </a:ext>
                  </a:extLst>
                </a:gridCol>
              </a:tblGrid>
              <a:tr h="420241">
                <a:tc>
                  <a:txBody>
                    <a:bodyPr/>
                    <a:lstStyle/>
                    <a:p>
                      <a:pPr algn="ctr"/>
                      <a:r>
                        <a:rPr lang="bg-BG" sz="2300" b="1" noProof="1">
                          <a:solidFill>
                            <a:schemeClr val="tx1"/>
                          </a:solidFill>
                        </a:rPr>
                        <a:t>Операции</a:t>
                      </a:r>
                      <a:endParaRPr lang="en-GB" sz="2300" b="1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80433"/>
                  </a:ext>
                </a:extLst>
              </a:tr>
              <a:tr h="49414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AddPerson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(email, name, age, town)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48151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Person FindPerson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14739"/>
                  </a:ext>
                </a:extLst>
              </a:tr>
              <a:tr h="51046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Delete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82707"/>
                  </a:ext>
                </a:extLst>
              </a:tr>
              <a:tr h="51962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(emailDomain)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83804"/>
                  </a:ext>
                </a:extLst>
              </a:tr>
              <a:tr h="580159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(name, town)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61421"/>
                  </a:ext>
                </a:extLst>
              </a:tr>
            </a:tbl>
          </a:graphicData>
        </a:graphic>
      </p:graphicFrame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72A065-21E0-1B00-CF3B-603E4C2C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32" y="1845733"/>
            <a:ext cx="5873493" cy="48097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AEFE7BD-5553-3931-9310-F3FFCB23A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80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Решението</a:t>
            </a:r>
            <a:r>
              <a:rPr lang="bg-BG" sz="3400" dirty="0"/>
              <a:t>,</a:t>
            </a:r>
            <a:r>
              <a:rPr lang="bg-BG" sz="3400" b="1" dirty="0">
                <a:solidFill>
                  <a:schemeClr val="bg1"/>
                </a:solidFill>
              </a:rPr>
              <a:t> базирано на речници</a:t>
            </a:r>
            <a:r>
              <a:rPr lang="bg-BG" sz="3400" dirty="0"/>
              <a:t>, е най-добрият начин да постигнем </a:t>
            </a:r>
            <a:r>
              <a:rPr lang="bg-BG" sz="3400" b="1" dirty="0">
                <a:solidFill>
                  <a:schemeClr val="bg1"/>
                </a:solidFill>
              </a:rPr>
              <a:t>добра производителност</a:t>
            </a:r>
            <a:endParaRPr lang="en-US" sz="3400" b="1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lvl="1">
              <a:lnSpc>
                <a:spcPct val="110000"/>
              </a:lnSpc>
            </a:pPr>
            <a:r>
              <a:rPr lang="bg-BG" sz="3200" dirty="0"/>
              <a:t>Речниците имат </a:t>
            </a:r>
            <a:r>
              <a:rPr lang="bg-BG" sz="3200" b="1" dirty="0">
                <a:solidFill>
                  <a:schemeClr val="bg1"/>
                </a:solidFill>
              </a:rPr>
              <a:t>най-добра</a:t>
            </a:r>
            <a:r>
              <a:rPr lang="bg-BG" sz="3200" dirty="0"/>
              <a:t> времева сложност за </a:t>
            </a:r>
            <a:r>
              <a:rPr lang="bg-BG" sz="3200" b="1" dirty="0">
                <a:solidFill>
                  <a:schemeClr val="bg1"/>
                </a:solidFill>
              </a:rPr>
              <a:t>търсене</a:t>
            </a:r>
            <a:r>
              <a:rPr lang="bg-BG" sz="3200" dirty="0"/>
              <a:t> </a:t>
            </a:r>
            <a:r>
              <a:rPr lang="en-US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lnSpc>
                <a:spcPct val="110000"/>
              </a:lnSpc>
            </a:pPr>
            <a:r>
              <a:rPr lang="bg-BG" sz="3200" dirty="0"/>
              <a:t>Трябва да използвате </a:t>
            </a:r>
            <a:r>
              <a:rPr lang="bg-BG" sz="3200" b="1" dirty="0">
                <a:solidFill>
                  <a:schemeClr val="bg1"/>
                </a:solidFill>
              </a:rPr>
              <a:t>мулти речници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всички операции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Решение, базирано на речници</a:t>
            </a:r>
            <a:endParaRPr lang="en-US" sz="3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50ED8-B06F-EA7C-F43B-BC6E3213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4976242"/>
            <a:ext cx="11420475" cy="1143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D76A7283-C7E1-D5BE-5B55-FCC28D671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9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7DC92-F1D1-72AC-EF38-9A6BF98A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64" y="1340769"/>
            <a:ext cx="10025170" cy="50038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Добавяне на</a:t>
            </a:r>
            <a:r>
              <a:rPr lang="en-US" sz="3900" dirty="0"/>
              <a:t> Person</a:t>
            </a:r>
          </a:p>
        </p:txBody>
      </p:sp>
      <p:sp>
        <p:nvSpPr>
          <p:cNvPr id="7" name="Google Shape;404;p12">
            <a:extLst>
              <a:ext uri="{FF2B5EF4-FFF2-40B4-BE49-F238E27FC236}">
                <a16:creationId xmlns:a16="http://schemas.microsoft.com/office/drawing/2014/main" id="{4DD41524-7264-47B9-8FFB-3BA517D25659}"/>
              </a:ext>
            </a:extLst>
          </p:cNvPr>
          <p:cNvSpPr/>
          <p:nvPr/>
        </p:nvSpPr>
        <p:spPr>
          <a:xfrm>
            <a:off x="6955350" y="2377368"/>
            <a:ext cx="4325227" cy="1327952"/>
          </a:xfrm>
          <a:prstGeom prst="wedgeRoundRectCallout">
            <a:avLst>
              <a:gd name="adj1" fmla="val -55928"/>
              <a:gd name="adj2" fmla="val 48858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Създава обект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bg-BG" sz="2400" b="1" noProof="1">
                <a:solidFill>
                  <a:schemeClr val="bg2"/>
                </a:solidFill>
              </a:rPr>
              <a:t>, който има</a:t>
            </a:r>
            <a:r>
              <a:rPr lang="en-US" sz="2400" b="1" noProof="1">
                <a:solidFill>
                  <a:schemeClr val="bg2"/>
                </a:solidFill>
              </a:rPr>
              <a:t> {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email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age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town</a:t>
            </a:r>
            <a:r>
              <a:rPr lang="en-US" sz="2400" b="1" noProof="1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E9409E7D-FC40-40B1-B1BE-A2FAE0D8DD0D}"/>
              </a:ext>
            </a:extLst>
          </p:cNvPr>
          <p:cNvSpPr/>
          <p:nvPr/>
        </p:nvSpPr>
        <p:spPr>
          <a:xfrm>
            <a:off x="1589" y="3345279"/>
            <a:ext cx="2195075" cy="1327952"/>
          </a:xfrm>
          <a:prstGeom prst="wedgeRoundRectCallout">
            <a:avLst>
              <a:gd name="adj1" fmla="val 59798"/>
              <a:gd name="adj2" fmla="val 7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нов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към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3 колекции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387EEE5-2B4E-9A3B-26D0-4A4AC6CBB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02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1657A7-3A01-1506-0693-67A3DE021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"/>
          <a:stretch/>
        </p:blipFill>
        <p:spPr>
          <a:xfrm>
            <a:off x="161200" y="1196753"/>
            <a:ext cx="7979670" cy="150491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Намиране на</a:t>
            </a:r>
            <a:r>
              <a:rPr lang="en-US" sz="3900" dirty="0"/>
              <a:t> Person / People </a:t>
            </a:r>
            <a:r>
              <a:rPr lang="bg-BG" sz="3900" dirty="0"/>
              <a:t>по</a:t>
            </a:r>
            <a:r>
              <a:rPr lang="en-US" sz="3900" dirty="0"/>
              <a:t> </a:t>
            </a:r>
            <a:r>
              <a:rPr lang="bg-BG" sz="3900" dirty="0"/>
              <a:t>имейл</a:t>
            </a:r>
            <a:endParaRPr lang="en-US" sz="3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1E4228-F484-858F-6574-4B8063AD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0" y="2420889"/>
            <a:ext cx="7524374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F93102-6F66-B74E-6039-0385CCCE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616" y="3717424"/>
            <a:ext cx="8214003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Google Shape;404;p12">
            <a:extLst>
              <a:ext uri="{FF2B5EF4-FFF2-40B4-BE49-F238E27FC236}">
                <a16:creationId xmlns:a16="http://schemas.microsoft.com/office/drawing/2014/main" id="{F9C5C568-20E0-D736-DFAE-3B103A3BF5B6}"/>
              </a:ext>
            </a:extLst>
          </p:cNvPr>
          <p:cNvSpPr/>
          <p:nvPr/>
        </p:nvSpPr>
        <p:spPr>
          <a:xfrm>
            <a:off x="8140870" y="2216116"/>
            <a:ext cx="3888432" cy="919329"/>
          </a:xfrm>
          <a:prstGeom prst="wedgeRoundRectCallout">
            <a:avLst>
              <a:gd name="adj1" fmla="val -67758"/>
              <a:gd name="adj2" fmla="val 5154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6" name="Google Shape;404;p12">
            <a:extLst>
              <a:ext uri="{FF2B5EF4-FFF2-40B4-BE49-F238E27FC236}">
                <a16:creationId xmlns:a16="http://schemas.microsoft.com/office/drawing/2014/main" id="{39EF52E2-F5E1-CD24-7143-9B7DB4203231}"/>
              </a:ext>
            </a:extLst>
          </p:cNvPr>
          <p:cNvSpPr/>
          <p:nvPr/>
        </p:nvSpPr>
        <p:spPr>
          <a:xfrm>
            <a:off x="8140870" y="2216116"/>
            <a:ext cx="3888432" cy="919329"/>
          </a:xfrm>
          <a:prstGeom prst="wedgeRoundRectCallout">
            <a:avLst>
              <a:gd name="adj1" fmla="val -54182"/>
              <a:gd name="adj2" fmla="val -8264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7" name="Google Shape;404;p12">
            <a:extLst>
              <a:ext uri="{FF2B5EF4-FFF2-40B4-BE49-F238E27FC236}">
                <a16:creationId xmlns:a16="http://schemas.microsoft.com/office/drawing/2014/main" id="{D264A000-8BB0-7F12-564D-CBC348547EC4}"/>
              </a:ext>
            </a:extLst>
          </p:cNvPr>
          <p:cNvSpPr/>
          <p:nvPr/>
        </p:nvSpPr>
        <p:spPr>
          <a:xfrm>
            <a:off x="8140870" y="2216115"/>
            <a:ext cx="3888432" cy="919329"/>
          </a:xfrm>
          <a:prstGeom prst="wedgeRoundRectCallout">
            <a:avLst>
              <a:gd name="adj1" fmla="val -36563"/>
              <a:gd name="adj2" fmla="val 18859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EF98526-0C88-B33A-BD2A-FFC309819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52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Изтриване</a:t>
            </a:r>
            <a:endParaRPr lang="en-US" sz="3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BF512-F005-B38F-D15B-F44FE484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6" y="1311580"/>
            <a:ext cx="10953302" cy="53073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45BA8E78-215C-6A9A-545F-22CBEB96AE77}"/>
              </a:ext>
            </a:extLst>
          </p:cNvPr>
          <p:cNvSpPr/>
          <p:nvPr/>
        </p:nvSpPr>
        <p:spPr>
          <a:xfrm>
            <a:off x="6581955" y="1623597"/>
            <a:ext cx="3888432" cy="919329"/>
          </a:xfrm>
          <a:prstGeom prst="wedgeRoundRectCallout">
            <a:avLst>
              <a:gd name="adj1" fmla="val -61946"/>
              <a:gd name="adj2" fmla="val 1203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Взимаме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с предишния метод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4" name="Google Shape;404;p12">
            <a:extLst>
              <a:ext uri="{FF2B5EF4-FFF2-40B4-BE49-F238E27FC236}">
                <a16:creationId xmlns:a16="http://schemas.microsoft.com/office/drawing/2014/main" id="{B155FCCB-E9A9-0392-7BC5-8CAEC83C9957}"/>
              </a:ext>
            </a:extLst>
          </p:cNvPr>
          <p:cNvSpPr/>
          <p:nvPr/>
        </p:nvSpPr>
        <p:spPr>
          <a:xfrm>
            <a:off x="8216461" y="3058459"/>
            <a:ext cx="2366399" cy="919329"/>
          </a:xfrm>
          <a:prstGeom prst="wedgeRoundRectCallout">
            <a:avLst>
              <a:gd name="adj1" fmla="val -164028"/>
              <a:gd name="adj2" fmla="val 6714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2" name="Google Shape;404;p12">
            <a:extLst>
              <a:ext uri="{FF2B5EF4-FFF2-40B4-BE49-F238E27FC236}">
                <a16:creationId xmlns:a16="http://schemas.microsoft.com/office/drawing/2014/main" id="{6D4FE1B1-3DEE-CBB6-D725-F750700EC769}"/>
              </a:ext>
            </a:extLst>
          </p:cNvPr>
          <p:cNvSpPr/>
          <p:nvPr/>
        </p:nvSpPr>
        <p:spPr>
          <a:xfrm>
            <a:off x="8216461" y="3022556"/>
            <a:ext cx="2366399" cy="919329"/>
          </a:xfrm>
          <a:prstGeom prst="wedgeRoundRectCallout">
            <a:avLst>
              <a:gd name="adj1" fmla="val -73688"/>
              <a:gd name="adj2" fmla="val 17636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3" name="Google Shape;404;p12">
            <a:extLst>
              <a:ext uri="{FF2B5EF4-FFF2-40B4-BE49-F238E27FC236}">
                <a16:creationId xmlns:a16="http://schemas.microsoft.com/office/drawing/2014/main" id="{56F322C5-454A-8E4B-28DF-6F026503A883}"/>
              </a:ext>
            </a:extLst>
          </p:cNvPr>
          <p:cNvSpPr/>
          <p:nvPr/>
        </p:nvSpPr>
        <p:spPr>
          <a:xfrm>
            <a:off x="8216461" y="3049671"/>
            <a:ext cx="2366399" cy="919329"/>
          </a:xfrm>
          <a:prstGeom prst="wedgeRoundRectCallout">
            <a:avLst>
              <a:gd name="adj1" fmla="val -5297"/>
              <a:gd name="adj2" fmla="val 20659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127CA7-E529-0CA7-F31A-679707391F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90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7658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0763" y="1299774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8008" y="1447269"/>
            <a:ext cx="11293590" cy="4928132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Избор</a:t>
            </a:r>
            <a:r>
              <a:rPr lang="bg-BG" sz="32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 на структура от данни</a:t>
            </a:r>
            <a:endParaRPr lang="en-US" sz="32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Различните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структури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имат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различна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производителност</a:t>
            </a:r>
            <a:endParaRPr lang="en-US" sz="30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Избираме структура в зависимост от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операцията</a:t>
            </a:r>
            <a: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, която </a:t>
            </a:r>
            <a:b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</a:br>
            <a: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искаме да извършим</a:t>
            </a:r>
            <a:endParaRPr lang="en-US" sz="30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Комбиниране</a:t>
            </a:r>
            <a:r>
              <a:rPr lang="bg-BG" sz="32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на структури от данни</a:t>
            </a:r>
            <a:endParaRPr lang="en-US" sz="3200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Комбинираме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различните структури от данни, за да </a:t>
            </a:r>
            <a:b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</a:b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постигнем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по-добър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резултат</a:t>
            </a:r>
            <a:endParaRPr lang="en-US" sz="3000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Няма идеална структура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от данни: трябва да избирате </a:t>
            </a:r>
            <a:b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</a:b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между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памет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и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време</a:t>
            </a:r>
            <a:endParaRPr lang="en-US" sz="30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8E27598-CB89-354A-2A6B-60A17701F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5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866438-50C1-4B8C-9164-03CCC8EF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711" y="1133365"/>
            <a:ext cx="2397888" cy="132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6C4C1-A590-4F33-9FA5-2EAF64B37A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29608" y="2328449"/>
            <a:ext cx="1627834" cy="893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22597-EC30-43A8-A3FD-72FA3583F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741" y="3227562"/>
            <a:ext cx="1879966" cy="1070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B8A7F-49E1-470F-AB46-55A539C81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977" y="2204187"/>
            <a:ext cx="1694115" cy="1142100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49A9434F-152E-D939-5ADA-45786787A97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Списък, хеш таблица и балансирано дърво</a:t>
            </a:r>
            <a:endParaRPr lang="bg-BG" dirty="0"/>
          </a:p>
        </p:txBody>
      </p:sp>
      <p:sp>
        <p:nvSpPr>
          <p:cNvPr id="10" name="Заглавие 9">
            <a:extLst>
              <a:ext uri="{FF2B5EF4-FFF2-40B4-BE49-F238E27FC236}">
                <a16:creationId xmlns:a16="http://schemas.microsoft.com/office/drawing/2014/main" id="{98B540CB-DD77-7E05-D234-ABF5A92DF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Избор на структура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9931582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F02A4E2-A0C6-0EFB-B429-86B98476C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1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Масив</a:t>
            </a:r>
            <a:r>
              <a:rPr lang="en-US" sz="3500" dirty="0"/>
              <a:t> (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Използваме, когато имаме </a:t>
            </a:r>
            <a:r>
              <a:rPr lang="bg-BG" b="1" dirty="0">
                <a:solidFill>
                  <a:schemeClr val="bg1"/>
                </a:solidFill>
              </a:rPr>
              <a:t>фиксиран</a:t>
            </a:r>
            <a:r>
              <a:rPr lang="bg-BG" dirty="0"/>
              <a:t> размер и трябва да достъпваме елементите чрез</a:t>
            </a:r>
            <a:r>
              <a:rPr lang="bg-BG" b="1" dirty="0">
                <a:solidFill>
                  <a:schemeClr val="bg1"/>
                </a:solidFill>
              </a:rPr>
              <a:t> индекс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</a:t>
            </a:r>
            <a:r>
              <a:rPr lang="bg-BG" dirty="0"/>
              <a:t> преоразмеряване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ym typeface="Wingdings" panose="05000000000000000000" pitchFamily="2" charset="2"/>
              </a:rPr>
              <a:t>само за фиксиран брой елементи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ym typeface="Wingdings" panose="05000000000000000000" pitchFamily="2" charset="2"/>
              </a:rPr>
              <a:t>След</a:t>
            </a:r>
            <a:r>
              <a:rPr lang="bg-BG" b="1" dirty="0">
                <a:sym typeface="Wingdings" panose="05000000000000000000" pitchFamily="2" charset="2"/>
              </a:rPr>
              <a:t> </a:t>
            </a:r>
            <a:r>
              <a:rPr lang="bg-BG" b="1" dirty="0">
                <a:solidFill>
                  <a:schemeClr val="bg1"/>
                </a:solidFill>
                <a:sym typeface="Wingdings" panose="05000000000000000000" pitchFamily="2" charset="2"/>
              </a:rPr>
              <a:t>добавянето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/ </a:t>
            </a:r>
            <a:r>
              <a:rPr lang="bg-BG" b="1" dirty="0">
                <a:solidFill>
                  <a:schemeClr val="bg1"/>
                </a:solidFill>
                <a:sym typeface="Wingdings" panose="05000000000000000000" pitchFamily="2" charset="2"/>
              </a:rPr>
              <a:t>премахването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трябва да се създаде нов масив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bg-BG" dirty="0">
                <a:sym typeface="Wingdings" panose="05000000000000000000" pitchFamily="2" charset="2"/>
              </a:rPr>
              <a:t>преместване на</a:t>
            </a:r>
            <a:r>
              <a:rPr lang="en-US" dirty="0">
                <a:sym typeface="Wingdings" panose="05000000000000000000" pitchFamily="2" charset="2"/>
              </a:rPr>
              <a:t> O(n) </a:t>
            </a:r>
            <a:r>
              <a:rPr lang="bg-BG" dirty="0">
                <a:sym typeface="Wingdings" panose="05000000000000000000" pitchFamily="2" charset="2"/>
              </a:rPr>
              <a:t>елементи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ym typeface="Wingdings" panose="05000000000000000000" pitchFamily="2" charset="2"/>
              </a:rPr>
              <a:t>Компактен и лек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масив</a:t>
            </a:r>
            <a:endParaRPr lang="en-US" dirty="0"/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7405032B-5031-FBDB-4FCD-C8F0A0DE6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149781"/>
              </p:ext>
            </p:extLst>
          </p:nvPr>
        </p:nvGraphicFramePr>
        <p:xfrm>
          <a:off x="716994" y="5610333"/>
          <a:ext cx="10512573" cy="11469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7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3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888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9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Статичен масив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T[]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6FD332D9-FE97-43E1-C971-E2D25300E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06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Списък, базиран на масив, с </a:t>
            </a:r>
            <a:r>
              <a:rPr lang="bg-BG" sz="3000" b="1" dirty="0">
                <a:solidFill>
                  <a:schemeClr val="bg1"/>
                </a:solidFill>
              </a:rPr>
              <a:t>променлива дължина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Използваме, когато трябва да </a:t>
            </a:r>
            <a:r>
              <a:rPr lang="bg-BG" sz="3000" b="1" dirty="0">
                <a:solidFill>
                  <a:schemeClr val="bg1"/>
                </a:solidFill>
              </a:rPr>
              <a:t>добавяме </a:t>
            </a:r>
            <a:r>
              <a:rPr lang="bg-BG" sz="3000" dirty="0"/>
              <a:t>или</a:t>
            </a:r>
            <a:r>
              <a:rPr lang="bg-BG" sz="3000" b="1" dirty="0">
                <a:solidFill>
                  <a:schemeClr val="bg1"/>
                </a:solidFill>
              </a:rPr>
              <a:t> премахваме елементи </a:t>
            </a:r>
            <a:r>
              <a:rPr lang="bg-BG" sz="3000" dirty="0"/>
              <a:t>и да ги достъпим чрез</a:t>
            </a:r>
            <a:r>
              <a:rPr lang="bg-BG" sz="3000" b="1" dirty="0">
                <a:solidFill>
                  <a:schemeClr val="bg1"/>
                </a:solidFill>
              </a:rPr>
              <a:t> индекс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000" dirty="0"/>
              <a:t>Добавянето</a:t>
            </a:r>
            <a:r>
              <a:rPr lang="en-US" sz="3000" dirty="0"/>
              <a:t> (</a:t>
            </a:r>
            <a:r>
              <a:rPr lang="bg-BG" sz="3000" dirty="0"/>
              <a:t>добавя в края</a:t>
            </a:r>
            <a:r>
              <a:rPr lang="en-US" sz="3000" dirty="0"/>
              <a:t>) </a:t>
            </a:r>
            <a:r>
              <a:rPr lang="bg-BG" sz="3000" dirty="0"/>
              <a:t>се извършва за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r>
              <a:rPr lang="en-US" sz="3000" dirty="0"/>
              <a:t> </a:t>
            </a:r>
            <a:r>
              <a:rPr lang="bg-BG" sz="3000" dirty="0"/>
              <a:t>с амортизирана сложност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Най-използваната колекция в програмирането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списък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84EBD8F-1ECE-3068-2DB9-3C83BC9F1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960396"/>
              </p:ext>
            </p:extLst>
          </p:nvPr>
        </p:nvGraphicFramePr>
        <p:xfrm>
          <a:off x="687236" y="4795912"/>
          <a:ext cx="10336365" cy="18595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5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9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8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800" dirty="0"/>
                        <a:t>Списък, базиран на масив, с </a:t>
                      </a:r>
                      <a:br>
                        <a:rPr lang="bg-BG" sz="1800" dirty="0"/>
                      </a:br>
                      <a:r>
                        <a:rPr lang="bg-BG" sz="1800" dirty="0"/>
                        <a:t>променлива дължина</a:t>
                      </a: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List&lt;T&gt;</a:t>
                      </a:r>
                      <a:endParaRPr lang="en-US" sz="18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263B97E4-5AA5-2A1E-8FF6-D40B5A921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09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Двойно свързан списък</a:t>
            </a:r>
            <a:r>
              <a:rPr lang="en-US" sz="3000" dirty="0"/>
              <a:t> 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2900" dirty="0"/>
              <a:t>Използваме, когато трябва да добавяме </a:t>
            </a:r>
            <a:r>
              <a:rPr lang="bg-BG" sz="2900" b="1" dirty="0">
                <a:solidFill>
                  <a:schemeClr val="bg1"/>
                </a:solidFill>
              </a:rPr>
              <a:t>елементи от двете страни </a:t>
            </a:r>
            <a:r>
              <a:rPr lang="bg-BG" sz="2900" dirty="0"/>
              <a:t>в списъка</a:t>
            </a:r>
            <a:endParaRPr lang="en-US" sz="2900" dirty="0"/>
          </a:p>
          <a:p>
            <a:pPr lvl="1">
              <a:lnSpc>
                <a:spcPct val="110000"/>
              </a:lnSpc>
            </a:pPr>
            <a:r>
              <a:rPr lang="bg-BG" sz="2900" dirty="0"/>
              <a:t>Използваме, когато трябва да </a:t>
            </a:r>
            <a:r>
              <a:rPr lang="bg-BG" sz="2900" b="1" dirty="0">
                <a:solidFill>
                  <a:schemeClr val="bg1"/>
                </a:solidFill>
              </a:rPr>
              <a:t>премахваме</a:t>
            </a:r>
            <a:r>
              <a:rPr lang="bg-BG" sz="2900" dirty="0"/>
              <a:t> чрез препратка към </a:t>
            </a:r>
            <a:r>
              <a:rPr lang="en-US" sz="2900" dirty="0"/>
              <a:t>node</a:t>
            </a:r>
            <a:endParaRPr lang="en-US" sz="29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2900" dirty="0"/>
              <a:t>В противен случай използваме списъка, базиран на масив</a:t>
            </a:r>
            <a:r>
              <a:rPr lang="en-US" sz="2900" dirty="0"/>
              <a:t>(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29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свързан списък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31A0B237-CEDC-A7AC-DBA1-A0C1B6F60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210372"/>
              </p:ext>
            </p:extLst>
          </p:nvPr>
        </p:nvGraphicFramePr>
        <p:xfrm>
          <a:off x="626533" y="4741334"/>
          <a:ext cx="10670294" cy="15853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3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3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8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863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9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638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900" dirty="0"/>
                        <a:t>Двойно свързан списък</a:t>
                      </a: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19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9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19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9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6C0D0648-5F1C-7B81-AAC0-01963ECB9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29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Стек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Използваме, за да се имплементираме </a:t>
            </a: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/>
              <a:t>ast-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</a:t>
            </a:r>
            <a:endParaRPr lang="bg-BG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Може да използва 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bg-BG" sz="3200" dirty="0"/>
              <a:t>, но той заема </a:t>
            </a:r>
            <a:r>
              <a:rPr lang="bg-BG" sz="3200" b="1" dirty="0">
                <a:solidFill>
                  <a:schemeClr val="bg1"/>
                </a:solidFill>
              </a:rPr>
              <a:t>повече памет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стек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003A0A28-DA6C-3984-8833-C16B20311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658023"/>
              </p:ext>
            </p:extLst>
          </p:nvPr>
        </p:nvGraphicFramePr>
        <p:xfrm>
          <a:off x="335361" y="3943399"/>
          <a:ext cx="11233249" cy="19270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0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5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58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398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Стек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Stack&lt;T&gt;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124146B5-82FA-AFAC-97DB-7354BBD15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65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Опашка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Използваме, за да имплементираме </a:t>
            </a:r>
            <a:r>
              <a:rPr lang="en-US" sz="3200" b="1" dirty="0">
                <a:solidFill>
                  <a:schemeClr val="bg1"/>
                </a:solidFill>
              </a:rPr>
              <a:t>FIFO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Може да се използва и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bg-BG" sz="3200" dirty="0"/>
              <a:t>, но опашката е </a:t>
            </a:r>
            <a:r>
              <a:rPr lang="bg-BG" sz="3200" b="1" dirty="0">
                <a:solidFill>
                  <a:schemeClr val="bg1"/>
                </a:solidFill>
              </a:rPr>
              <a:t>по-рестриктивна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опашка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5545210-2248-E5F9-82A0-07864C37B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163870"/>
              </p:ext>
            </p:extLst>
          </p:nvPr>
        </p:nvGraphicFramePr>
        <p:xfrm>
          <a:off x="263650" y="4009416"/>
          <a:ext cx="11664700" cy="199788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6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0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91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4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74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400" dirty="0"/>
                        <a:t>Опашка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</a:t>
                      </a:r>
                      <a:r>
                        <a:rPr lang="en-US" sz="24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&lt;T&gt;</a:t>
                      </a:r>
                      <a:endParaRPr lang="en-US" sz="24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430C6442-E244-4751-A906-5C2908C3F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8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21526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Речник, базиран на хеш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2900" dirty="0"/>
              <a:t>Ключовете </a:t>
            </a:r>
            <a:r>
              <a:rPr lang="bg-BG" sz="2900" b="1" dirty="0">
                <a:solidFill>
                  <a:schemeClr val="bg1"/>
                </a:solidFill>
              </a:rPr>
              <a:t>нямат определен ред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900" dirty="0"/>
              <a:t>Ключовете трябва да бъдат имплементирани с</a:t>
            </a:r>
            <a:r>
              <a:rPr lang="en-US" sz="2900" dirty="0"/>
              <a:t> </a:t>
            </a:r>
            <a:r>
              <a:rPr lang="en-US" sz="29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dirty="0">
                <a:latin typeface="Consolas" panose="020B0609020204030204" pitchFamily="49" charset="0"/>
                <a:cs typeface="Consolas" panose="020B0609020204030204" pitchFamily="49" charset="0"/>
              </a:rPr>
              <a:t>и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речник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8C1BCD2-7A23-877F-924D-B4F4B804A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384914"/>
              </p:ext>
            </p:extLst>
          </p:nvPr>
        </p:nvGraphicFramePr>
        <p:xfrm>
          <a:off x="515380" y="3985909"/>
          <a:ext cx="11161240" cy="16062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7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16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241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Речник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7DD2418E-C4FE-6117-0838-1ED093BF1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5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3889</TotalTime>
  <Words>2118</Words>
  <Application>Microsoft Macintosh PowerPoint</Application>
  <PresentationFormat>Widescreen</PresentationFormat>
  <Paragraphs>423</Paragraphs>
  <Slides>30</Slides>
  <Notes>9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Noto Sans Symbols</vt:lpstr>
      <vt:lpstr>Wingdings</vt:lpstr>
      <vt:lpstr>SoftUni</vt:lpstr>
      <vt:lpstr>Комбиниране на структури от данни</vt:lpstr>
      <vt:lpstr>Съдържание</vt:lpstr>
      <vt:lpstr>Избор на структура от данни</vt:lpstr>
      <vt:lpstr>Избиране на колекция – масив</vt:lpstr>
      <vt:lpstr>Избиране на колекция – списък</vt:lpstr>
      <vt:lpstr>Избиране на колекция – свързан списък</vt:lpstr>
      <vt:lpstr>Избиране на колекция – стек</vt:lpstr>
      <vt:lpstr>Избиране на колекция – опашка</vt:lpstr>
      <vt:lpstr>Избиране на колекция – речник</vt:lpstr>
      <vt:lpstr>Избиране на колекция – Tree Map</vt:lpstr>
      <vt:lpstr>Избиране на колекция – Multi Map</vt:lpstr>
      <vt:lpstr>Избиране на колекция – мулти мап дърво</vt:lpstr>
      <vt:lpstr>Избиране на колекция – хеш сет</vt:lpstr>
      <vt:lpstr>Избиране на колекция – SortedSet&lt;T&gt;</vt:lpstr>
      <vt:lpstr>Избиране на колекция – Hash Bag</vt:lpstr>
      <vt:lpstr>Избиране на колекция – Tree Bag</vt:lpstr>
      <vt:lpstr>Избиране на колекция – Специални СД</vt:lpstr>
      <vt:lpstr>Ефективност на структурите от данни – сравнение (1)</vt:lpstr>
      <vt:lpstr>Ефективност на структурите от данни – сравнение (2)</vt:lpstr>
      <vt:lpstr>Ефективност на структурите от данни – сравнение (3)</vt:lpstr>
      <vt:lpstr>Комбиниране на  структури от данни</vt:lpstr>
      <vt:lpstr>Комбиниране на структури от данни</vt:lpstr>
      <vt:lpstr>Задача: Колекция от хора</vt:lpstr>
      <vt:lpstr>Решение, базирано на речници</vt:lpstr>
      <vt:lpstr>Решение: Добавяне на Person</vt:lpstr>
      <vt:lpstr>Решение: Намиране на Person / People по имейл</vt:lpstr>
      <vt:lpstr>Решение: Изтриване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Комбиниране на структури от данни</dc:title>
  <dc:subject>Модул 2: Структури от данни и алгоритми</dc:subject>
  <dc:creator>BG-IT-Edu</dc:creator>
  <cp:keywords>SoftUni Foundation;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108</cp:revision>
  <dcterms:created xsi:type="dcterms:W3CDTF">2018-05-23T13:08:44Z</dcterms:created>
  <dcterms:modified xsi:type="dcterms:W3CDTF">2024-07-11T09:27:53Z</dcterms:modified>
  <cp:category>programming;computer programming;software development;web development</cp:category>
</cp:coreProperties>
</file>