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61" r:id="rId35"/>
    <p:sldId id="6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F5EDC13-2695-4672-9943-5CB5762828D0}">
          <p14:sldIdLst>
            <p14:sldId id="503"/>
            <p14:sldId id="276"/>
          </p14:sldIdLst>
        </p14:section>
        <p14:section name="Прости алгоритми за сортиране" id="{F6469A7A-F553-4A9A-969C-21798E19AC8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708932D7-8D8C-4C13-81DF-41D1A18193FA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F10D4E0E-2608-4931-A623-CCA0C180E4EE}">
          <p14:sldIdLst>
            <p14:sldId id="629"/>
            <p14:sldId id="630"/>
          </p14:sldIdLst>
        </p14:section>
        <p14:section name="Алгоритми за търсене" id="{88F74ACB-192A-4656-976B-E62E1E0CC14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CD75BFE3-7375-441A-870D-21E3C0B96C8C}">
          <p14:sldIdLst>
            <p14:sldId id="642"/>
            <p14:sldId id="643"/>
            <p14:sldId id="644"/>
          </p14:sldIdLst>
        </p14:section>
        <p14:section name="Обобщение" id="{C4A6722D-5D61-4EBA-9E0B-63A90281CF9A}">
          <p14:sldIdLst>
            <p14:sldId id="349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5" autoAdjust="0"/>
    <p:restoredTop sz="95215" autoAdjust="0"/>
  </p:normalViewPr>
  <p:slideViewPr>
    <p:cSldViewPr showGuides="1">
      <p:cViewPr varScale="1">
        <p:scale>
          <a:sx n="140" d="100"/>
          <a:sy n="140" d="100"/>
        </p:scale>
        <p:origin x="232" y="3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153326-0F95-6F48-59B4-351EFFB1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466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B66EA4B-4B84-3A15-B91F-1E5D0F496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88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188322-B370-9572-BF3D-CC7CCD504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E4759C8-8A9E-8598-8B8E-5FD2F148E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27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47FC8-0717-5A7E-75CB-9A1D44574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358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806FD5-BBF2-C92D-AA46-FF362BF9A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87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5EBDA28-770D-0748-E960-F013D87CF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535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99CFA2-0A05-3038-3007-03C240DC8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0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6284" y="592075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9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521030" y="592051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521030" y="5447005"/>
            <a:ext cx="4751954" cy="47289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62" y="2574000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5B23AD-D137-2CD2-5A72-7F71FB0A6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2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686711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</a:t>
            </a:r>
            <a:r>
              <a:rPr lang="bg-BG" sz="2900" b="1" dirty="0">
                <a:solidFill>
                  <a:schemeClr val="bg1"/>
                </a:solidFill>
              </a:rPr>
              <a:t>неефективен</a:t>
            </a:r>
            <a:r>
              <a:rPr lang="bg-BG" sz="2900" dirty="0"/>
              <a:t>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Размяна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00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79680DF-711F-D67A-A532-26E6B5B9B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int[] nums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8A10828-B858-9BBD-3143-E0AB3E1B8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</a:t>
            </a:r>
            <a:r>
              <a:rPr lang="bg-BG" sz="3399" b="1" dirty="0">
                <a:solidFill>
                  <a:schemeClr val="bg1"/>
                </a:solidFill>
              </a:rPr>
              <a:t>неефективен</a:t>
            </a:r>
            <a:endParaRPr lang="en-US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0A6E0F3-2840-AFC7-5A35-21C627FB3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int[] nums =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int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233468F-CD10-CD3E-CE01-BBADEEE21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4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F697556-FB12-0968-17DF-0309590D30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алгоритми за сортиране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9234761-0C23-F958-337D-C6B082FB9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QuickSort </a:t>
            </a:r>
            <a:r>
              <a:rPr lang="bg-BG" dirty="0"/>
              <a:t>и </a:t>
            </a:r>
            <a:r>
              <a:rPr lang="en-US" dirty="0"/>
              <a:t>MergeSort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2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b="1" dirty="0">
                <a:solidFill>
                  <a:schemeClr val="bg1"/>
                </a:solidFill>
              </a:rPr>
              <a:t>ефективен</a:t>
            </a:r>
            <a:r>
              <a:rPr lang="bg-BG" sz="3150" dirty="0"/>
              <a:t>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59F6366-F9E2-ED7E-3AE0-9FAF47F949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ACF5F6B-7270-C23F-2DA6-2F56DD539F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962819"/>
            <a:ext cx="10299444" cy="55451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–</a:t>
            </a:r>
            <a:r>
              <a:rPr lang="bg-BG" sz="3499" b="1" dirty="0">
                <a:solidFill>
                  <a:schemeClr val="bg1"/>
                </a:solidFill>
              </a:rPr>
              <a:t> ефективен</a:t>
            </a:r>
            <a:r>
              <a:rPr lang="bg-BG" sz="3499" dirty="0"/>
              <a:t>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</a:t>
            </a:r>
            <a:r>
              <a:rPr lang="bg-BG" dirty="0"/>
              <a:t>е </a:t>
            </a:r>
            <a:r>
              <a:rPr lang="en-US" dirty="0"/>
              <a:t>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964CB64-EAC9-13E3-3F1D-607776A50E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D4CDC35-41CE-E425-1394-9C68946565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634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Избор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BBA3E2-0C0B-72D2-F7B3-A0E10232B9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5053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DFF7DFC-EDB2-58C4-2C83-3B5A7E614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007224C-B27A-C94D-BE25-03C8DEA7F4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Вградени и специални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22034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C#</a:t>
            </a:r>
            <a:r>
              <a:rPr lang="bg-BG" dirty="0"/>
              <a:t> има </a:t>
            </a:r>
            <a:r>
              <a:rPr lang="bg-BG" b="1" dirty="0">
                <a:solidFill>
                  <a:schemeClr val="bg1"/>
                </a:solidFill>
              </a:rPr>
              <a:t>вградени методи за сортиране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>
              <a:buClr>
                <a:schemeClr val="tx1"/>
              </a:buClr>
            </a:pPr>
            <a:r>
              <a:rPr lang="bg-BG" dirty="0"/>
              <a:t>Тези методи използват</a:t>
            </a:r>
            <a:r>
              <a:rPr lang="en-US" dirty="0"/>
              <a:t>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</a:t>
            </a:r>
            <a:r>
              <a:rPr lang="bg-BG" b="1" dirty="0"/>
              <a:t>малки</a:t>
            </a:r>
            <a:r>
              <a:rPr lang="bg-BG" dirty="0"/>
              <a:t> масиви и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b="1" dirty="0"/>
              <a:t>големи</a:t>
            </a:r>
            <a:r>
              <a:rPr lang="bg-BG" dirty="0"/>
              <a:t>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 в специален </a:t>
            </a:r>
            <a:br>
              <a:rPr lang="bg-BG" dirty="0"/>
            </a:br>
            <a:r>
              <a:rPr lang="bg-BG" dirty="0"/>
              <a:t>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сортиране?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000" y="1213880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9C35B8-62B9-C998-8331-A4C05DDDD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618C17D-8C3E-C6D9-AB7A-6B53D4F02D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Линейно, двоично и интерполационно търсене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1BB2435-0EDD-5D0C-2D7D-A69F228C0E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</p:spTree>
    <p:extLst>
      <p:ext uri="{BB962C8B-B14F-4D97-AF65-F5344CB8AC3E}">
        <p14:creationId xmlns:p14="http://schemas.microsoft.com/office/powerpoint/2010/main" val="39685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 алгоритъм </a:t>
            </a:r>
            <a:r>
              <a:rPr lang="en-US" dirty="0"/>
              <a:t>== </a:t>
            </a:r>
            <a:r>
              <a:rPr lang="bg-BG" dirty="0"/>
              <a:t>алгоритъм за намиране на </a:t>
            </a:r>
            <a:r>
              <a:rPr lang="bg-BG" b="1" dirty="0">
                <a:solidFill>
                  <a:schemeClr val="bg1"/>
                </a:solidFill>
              </a:rPr>
              <a:t>елемент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определени свойства </a:t>
            </a:r>
            <a:r>
              <a:rPr lang="bg-BG" dirty="0"/>
              <a:t>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подструктура</a:t>
            </a:r>
            <a:r>
              <a:rPr lang="bg-BG" dirty="0"/>
              <a:t>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C06B83E-C48F-9E9C-22BC-10A80A6D92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600" dirty="0"/>
              <a:t> намира определена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r>
              <a:rPr lang="bg-BG" sz="3600" dirty="0"/>
              <a:t> в списък</a:t>
            </a:r>
            <a:r>
              <a:rPr lang="en-US" sz="3600" dirty="0"/>
              <a:t>, </a:t>
            </a:r>
            <a:r>
              <a:rPr lang="bg-BG" sz="3600" dirty="0"/>
              <a:t>като:</a:t>
            </a:r>
            <a:endParaRPr lang="en-US" sz="3600" dirty="0"/>
          </a:p>
          <a:p>
            <a:pPr lvl="1"/>
            <a:r>
              <a:rPr lang="bg-BG" sz="3200" dirty="0"/>
              <a:t>Проверява </a:t>
            </a:r>
            <a:r>
              <a:rPr lang="bg-BG" sz="3200" b="1" dirty="0">
                <a:solidFill>
                  <a:schemeClr val="bg1"/>
                </a:solidFill>
              </a:rPr>
              <a:t>всеки един </a:t>
            </a:r>
            <a:r>
              <a:rPr lang="bg-BG" sz="3200" dirty="0"/>
              <a:t>от елементите </a:t>
            </a:r>
            <a:r>
              <a:rPr lang="ru-RU" sz="3200" b="1" dirty="0">
                <a:solidFill>
                  <a:schemeClr val="bg1"/>
                </a:solidFill>
              </a:rPr>
              <a:t>последователно</a:t>
            </a:r>
            <a:r>
              <a:rPr lang="ru-RU" sz="3200" dirty="0"/>
              <a:t>, д</a:t>
            </a:r>
            <a:r>
              <a:rPr lang="bg-BG" sz="3200" dirty="0"/>
              <a:t>окато намери желания елемент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Най-лоша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средноаритметична</a:t>
            </a:r>
            <a:r>
              <a:rPr lang="bg-BG" sz="3600" dirty="0"/>
              <a:t> производителност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Най-добра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производителност: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О(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</a:p>
          <a:p>
            <a:r>
              <a:rPr lang="bg-BG" sz="3600" dirty="0"/>
              <a:t>Можете да видите </a:t>
            </a:r>
            <a:r>
              <a:rPr lang="bg-BG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244F938-1E67-ABA1-FA13-9199CD2382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901186"/>
            <a:ext cx="10191000" cy="5410126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200" dirty="0"/>
              <a:t>намира елемент </a:t>
            </a:r>
            <a:r>
              <a:rPr lang="ru-RU" sz="3200" dirty="0"/>
              <a:t>в рамките на </a:t>
            </a:r>
            <a:r>
              <a:rPr lang="ru-RU" sz="3200" b="1" dirty="0">
                <a:solidFill>
                  <a:schemeClr val="bg1"/>
                </a:solidFill>
              </a:rPr>
              <a:t>подредена</a:t>
            </a:r>
            <a:r>
              <a:rPr lang="ru-RU" sz="3200" dirty="0"/>
              <a:t> структура от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При всяка стъпка </a:t>
            </a:r>
            <a:r>
              <a:rPr lang="bg-BG" sz="3200" b="1" dirty="0">
                <a:solidFill>
                  <a:schemeClr val="bg1"/>
                </a:solidFill>
              </a:rPr>
              <a:t>сравнява входа </a:t>
            </a:r>
            <a:r>
              <a:rPr lang="bg-BG" sz="3200" dirty="0"/>
              <a:t>със </a:t>
            </a:r>
            <a:r>
              <a:rPr lang="bg-BG" sz="3200" b="1" dirty="0">
                <a:solidFill>
                  <a:schemeClr val="bg1"/>
                </a:solidFill>
              </a:rPr>
              <a:t>средния елемент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3000" dirty="0"/>
              <a:t>Алгоритъмът се </a:t>
            </a:r>
            <a:r>
              <a:rPr lang="bg-BG" sz="3000" b="1" dirty="0">
                <a:solidFill>
                  <a:schemeClr val="bg1"/>
                </a:solidFill>
              </a:rPr>
              <a:t>повтаря само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лявата</a:t>
            </a:r>
            <a:r>
              <a:rPr lang="bg-BG" sz="3000" b="1" dirty="0"/>
              <a:t> </a:t>
            </a:r>
            <a:r>
              <a:rPr lang="bg-BG" sz="3000" dirty="0"/>
              <a:t>или 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дясната </a:t>
            </a:r>
            <a:r>
              <a:rPr lang="bg-BG" sz="3000" dirty="0"/>
              <a:t>подструктура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Най-лоша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средноаритметична </a:t>
            </a:r>
            <a:r>
              <a:rPr lang="bg-BG" sz="3200" dirty="0"/>
              <a:t>производителност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O(log(n))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производителност: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</a:p>
          <a:p>
            <a:r>
              <a:rPr lang="bg-BG" sz="3200" dirty="0"/>
              <a:t>Можете да видите </a:t>
            </a:r>
            <a:r>
              <a:rPr lang="bg-BG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4869000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77F7FB2-179C-FAD1-A8B2-2ACC73CD69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int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-1;  </a:t>
            </a:r>
            <a:endParaRPr lang="en-US" sz="23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A3FAD1-092C-26D5-EE76-5EC627FE9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6410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</a:t>
            </a:r>
            <a:r>
              <a:rPr lang="bg-BG" sz="3399" b="1" dirty="0">
                <a:solidFill>
                  <a:schemeClr val="bg1"/>
                </a:solidFill>
              </a:rPr>
              <a:t>ключ</a:t>
            </a:r>
            <a:r>
              <a:rPr lang="bg-BG" sz="3399" dirty="0"/>
              <a:t> в </a:t>
            </a:r>
            <a:r>
              <a:rPr lang="bg-BG" sz="3399" b="1" dirty="0">
                <a:solidFill>
                  <a:schemeClr val="bg1"/>
                </a:solidFill>
              </a:rPr>
              <a:t>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100" dirty="0"/>
              <a:t>Подобно на начина, по който хората търсят в телефонния указател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ru-RU" sz="3100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3100" dirty="0"/>
              <a:t>Двоичното търсене винаги избира </a:t>
            </a:r>
            <a:r>
              <a:rPr lang="bg-BG" sz="3100" b="1" dirty="0">
                <a:solidFill>
                  <a:schemeClr val="bg1"/>
                </a:solidFill>
              </a:rPr>
              <a:t>средния елемент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Най-добър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средноаритметичен</a:t>
            </a:r>
            <a:r>
              <a:rPr lang="en-US" sz="3399" dirty="0"/>
              <a:t> </a:t>
            </a:r>
            <a:br>
              <a:rPr lang="bg-BG" sz="3399" dirty="0"/>
            </a:b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log(log(n))</a:t>
            </a:r>
            <a:endParaRPr lang="en-US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Най-лош</a:t>
            </a:r>
            <a:r>
              <a:rPr lang="bg-BG" sz="3399" dirty="0"/>
              <a:t>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D46FF75-8BCA-4173-5D7D-59F2E36247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 –</a:t>
            </a:r>
            <a:r>
              <a:rPr lang="en-US" sz="3999" dirty="0"/>
              <a:t>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BD9D61-EC24-B71F-0856-80952315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2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DBD281C-A790-7D2D-39CD-EEF82E1A57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bg-BG" dirty="0"/>
              <a:t>и </a:t>
            </a:r>
            <a:r>
              <a:rPr lang="en-US" dirty="0"/>
              <a:t>Bubble Sort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D84A6A3-16F5-4EBB-E817-58B51BABF3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95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75CBF82-BB25-8927-2AD1-7EE001E464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 Yates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970520E-357F-E0DE-75A9-C8377ACB4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36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FC06B73-A8D2-22C3-3D8E-CB700772E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1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D43234-B334-FEEF-F605-DEDB8D34B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2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3DABDC-6F1F-2DD3-A5B6-A19486429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6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93175D6-6799-50DB-E719-EBD683D2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сортиращ алгоритъм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Алгоритъм, който </a:t>
            </a:r>
            <a:r>
              <a:rPr lang="bg-BG" b="1" dirty="0">
                <a:solidFill>
                  <a:schemeClr val="bg1"/>
                </a:solidFill>
              </a:rPr>
              <a:t>пренарежда елементите </a:t>
            </a:r>
            <a:r>
              <a:rPr lang="bg-BG" dirty="0"/>
              <a:t>в списък в </a:t>
            </a:r>
            <a:r>
              <a:rPr lang="bg-BG" b="1" dirty="0">
                <a:solidFill>
                  <a:schemeClr val="bg1"/>
                </a:solidFill>
              </a:rPr>
              <a:t>нарастващ ред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4420350"/>
            <a:ext cx="3180000" cy="2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DF334CE-D8EB-8DBF-4DE8-B9A99B132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Стандартизиране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B9836AE-5C1C-5A6A-94F1-FE3E89600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0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 – 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B1F0F5-3987-6316-CCCC-1649FE75A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5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r>
              <a:rPr lang="en-US" dirty="0"/>
              <a:t> (</a:t>
            </a:r>
            <a:r>
              <a:rPr lang="bg-BG" dirty="0"/>
              <a:t>напр. няколко карти с 5)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4105B2C-39DE-56EF-98A8-F150753DF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7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</a:t>
            </a:r>
            <a:r>
              <a:rPr lang="bg-BG" sz="3599" b="1" dirty="0">
                <a:solidFill>
                  <a:schemeClr val="bg1"/>
                </a:solidFill>
              </a:rPr>
              <a:t>неефективен</a:t>
            </a:r>
            <a:r>
              <a:rPr lang="bg-BG" sz="3599" dirty="0"/>
              <a:t>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Избиране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3C7D88A-15B3-F5EF-09C3-BCC3F84F6D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201000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99" dirty="0"/>
              <a:t>int[]</a:t>
            </a:r>
            <a:r>
              <a:rPr lang="en-GB" sz="2199" dirty="0"/>
              <a:t> nums =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</a:t>
            </a:r>
            <a:endParaRPr lang="en-US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199" dirty="0">
                <a:solidFill>
                  <a:schemeClr val="accent2"/>
                </a:solidFill>
              </a:rPr>
              <a:t>	 </a:t>
            </a:r>
            <a:r>
              <a:rPr lang="en-US" sz="2199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en-US" sz="2199" dirty="0">
                <a:solidFill>
                  <a:schemeClr val="accent2"/>
                </a:solidFill>
              </a:rPr>
              <a:t>A</a:t>
            </a:r>
            <a:r>
              <a:rPr lang="bg-BG" sz="2199" dirty="0">
                <a:solidFill>
                  <a:schemeClr val="accent2"/>
                </a:solidFill>
              </a:rPr>
              <a:t>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K</a:t>
            </a:r>
            <a:r>
              <a:rPr lang="bg-BG" dirty="0"/>
              <a:t>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F80F8C0-4B1B-900A-0BDF-7B08FCAA5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2114</Words>
  <Application>Microsoft Macintosh PowerPoint</Application>
  <PresentationFormat>Widescreen</PresentationFormat>
  <Paragraphs>363</Paragraphs>
  <Slides>35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Google Sans</vt:lpstr>
      <vt:lpstr>Wingdings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сортиращ алгоритъм?</vt:lpstr>
      <vt:lpstr>Сортиране – Пример</vt:lpstr>
      <vt:lpstr>Сортиращи алгоритми – Класифициране</vt:lpstr>
      <vt:lpstr>Стабилност на сортирането</vt:lpstr>
      <vt:lpstr>Selection Sort</vt:lpstr>
      <vt:lpstr>Selection – Kод</vt:lpstr>
      <vt:lpstr>Метода Swap – Kод</vt:lpstr>
      <vt:lpstr>Bubble</vt:lpstr>
      <vt:lpstr>Bubble Sort – Kод</vt:lpstr>
      <vt:lpstr>Insertion</vt:lpstr>
      <vt:lpstr>Insertion – Kод</vt:lpstr>
      <vt:lpstr>QuickSort и MergeSort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сортиране?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 – Код</vt:lpstr>
      <vt:lpstr>Интерполационно търсене</vt:lpstr>
      <vt:lpstr>Интерполационно търсене – Код</vt:lpstr>
      <vt:lpstr>Shuffling</vt:lpstr>
      <vt:lpstr>Shuffling</vt:lpstr>
      <vt:lpstr>Алгоритъма Fisher–Yates Shuffle – Код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сортиране и търсене</dc:title>
  <dc:subject>Модул 2: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134</cp:revision>
  <dcterms:created xsi:type="dcterms:W3CDTF">2018-05-23T13:08:44Z</dcterms:created>
  <dcterms:modified xsi:type="dcterms:W3CDTF">2024-07-11T06:00:49Z</dcterms:modified>
  <cp:category>© SoftUni – https://softuni.org</cp:category>
</cp:coreProperties>
</file>