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503" r:id="rId2"/>
    <p:sldId id="276" r:id="rId3"/>
    <p:sldId id="353" r:id="rId4"/>
    <p:sldId id="741" r:id="rId5"/>
    <p:sldId id="761" r:id="rId6"/>
    <p:sldId id="762" r:id="rId7"/>
    <p:sldId id="763" r:id="rId8"/>
    <p:sldId id="764" r:id="rId9"/>
    <p:sldId id="742" r:id="rId10"/>
    <p:sldId id="765" r:id="rId11"/>
    <p:sldId id="771" r:id="rId12"/>
    <p:sldId id="772" r:id="rId13"/>
    <p:sldId id="773" r:id="rId14"/>
    <p:sldId id="774" r:id="rId15"/>
    <p:sldId id="649" r:id="rId16"/>
    <p:sldId id="766" r:id="rId17"/>
    <p:sldId id="767" r:id="rId18"/>
    <p:sldId id="779" r:id="rId19"/>
    <p:sldId id="770" r:id="rId20"/>
    <p:sldId id="768" r:id="rId21"/>
    <p:sldId id="777" r:id="rId22"/>
    <p:sldId id="776" r:id="rId23"/>
    <p:sldId id="633" r:id="rId24"/>
    <p:sldId id="504" r:id="rId25"/>
    <p:sldId id="5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Жизнен цикъл на ИС" id="{66DCFE1F-60FD-44F2-BE82-706DDBC14898}">
          <p14:sldIdLst>
            <p14:sldId id="353"/>
            <p14:sldId id="741"/>
            <p14:sldId id="761"/>
            <p14:sldId id="762"/>
            <p14:sldId id="763"/>
            <p14:sldId id="764"/>
          </p14:sldIdLst>
        </p14:section>
        <p14:section name="Анализ на изискванията" id="{2D5756AF-8390-6F4F-9933-47BC1B44579B}">
          <p14:sldIdLst>
            <p14:sldId id="742"/>
            <p14:sldId id="765"/>
          </p14:sldIdLst>
        </p14:section>
        <p14:section name="Use Case" id="{697EBB0F-C55E-CB41-B845-38E114230460}">
          <p14:sldIdLst>
            <p14:sldId id="771"/>
            <p14:sldId id="772"/>
            <p14:sldId id="773"/>
            <p14:sldId id="774"/>
          </p14:sldIdLst>
        </p14:section>
        <p14:section name="Примерно приложение" id="{A764BDC4-FBCF-8642-9DA0-2A050F6690EB}">
          <p14:sldIdLst>
            <p14:sldId id="649"/>
            <p14:sldId id="766"/>
            <p14:sldId id="767"/>
            <p14:sldId id="779"/>
            <p14:sldId id="770"/>
            <p14:sldId id="768"/>
            <p14:sldId id="777"/>
            <p14:sldId id="776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65" autoAdjust="0"/>
    <p:restoredTop sz="95160" autoAdjust="0"/>
  </p:normalViewPr>
  <p:slideViewPr>
    <p:cSldViewPr showGuides="1">
      <p:cViewPr varScale="1">
        <p:scale>
          <a:sx n="92" d="100"/>
          <a:sy n="92" d="100"/>
        </p:scale>
        <p:origin x="192" y="13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Събиране на изисквания, анализ, проектиране, имплементация, тестване, внедряване, поддръжка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Жизнен цикъл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0" y="2669512"/>
            <a:ext cx="3547054" cy="301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</a:t>
            </a:r>
            <a:r>
              <a:rPr lang="bg-BG" b="1" dirty="0">
                <a:solidFill>
                  <a:schemeClr val="bg1"/>
                </a:solidFill>
              </a:rPr>
              <a:t>текстово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описание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изискванията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технически спецификации</a:t>
            </a:r>
          </a:p>
          <a:p>
            <a:r>
              <a:rPr lang="bg-BG" dirty="0"/>
              <a:t>Идентифициране на </a:t>
            </a:r>
            <a:r>
              <a:rPr lang="bg-BG" b="1" dirty="0">
                <a:solidFill>
                  <a:schemeClr val="bg1"/>
                </a:solidFill>
              </a:rPr>
              <a:t>ключови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функционалности </a:t>
            </a:r>
            <a:r>
              <a:rPr lang="bg-BG" dirty="0"/>
              <a:t>и </a:t>
            </a:r>
            <a:r>
              <a:rPr lang="bg-BG" b="1" dirty="0"/>
              <a:t>данни</a:t>
            </a:r>
          </a:p>
          <a:p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структурирани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</a:p>
          <a:p>
            <a:r>
              <a:rPr lang="bg-BG" dirty="0"/>
              <a:t>Проектиране на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взаимодействие</a:t>
            </a:r>
            <a:r>
              <a:rPr lang="bg-BG" dirty="0"/>
              <a:t> с </a:t>
            </a:r>
            <a:r>
              <a:rPr lang="bg-BG" b="1" dirty="0"/>
              <a:t>данните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04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Описване на стъпки за функционалности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Какво е </a:t>
            </a:r>
            <a:r>
              <a:rPr lang="en-US" sz="4400" dirty="0"/>
              <a:t>Use Case?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D1DB1-AA89-4BD9-4FDA-C2E26C5C0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0" y="1224000"/>
            <a:ext cx="2394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Use Case?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описание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взаимодействията</a:t>
            </a:r>
            <a:r>
              <a:rPr lang="bg-BG" sz="3200" dirty="0"/>
              <a:t> между </a:t>
            </a:r>
            <a:r>
              <a:rPr lang="bg-BG" sz="3200" b="1" dirty="0"/>
              <a:t>потребителите</a:t>
            </a:r>
            <a:r>
              <a:rPr lang="bg-BG" sz="3200" dirty="0"/>
              <a:t> (</a:t>
            </a:r>
            <a:r>
              <a:rPr lang="bg-BG" sz="3200" b="1" dirty="0"/>
              <a:t>ролите</a:t>
            </a:r>
            <a:r>
              <a:rPr lang="bg-BG" sz="3200" dirty="0"/>
              <a:t>) и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Описва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стъпки</a:t>
            </a:r>
            <a:r>
              <a:rPr lang="bg-BG" sz="3200" dirty="0"/>
              <a:t> за осъществяване на </a:t>
            </a:r>
            <a:r>
              <a:rPr lang="bg-BG" sz="3200" b="1" dirty="0"/>
              <a:t>функционалност</a:t>
            </a:r>
          </a:p>
          <a:p>
            <a:r>
              <a:rPr lang="bg-BG" sz="3200" dirty="0"/>
              <a:t>Предоставя </a:t>
            </a:r>
            <a:r>
              <a:rPr lang="bg-BG" sz="3200" b="1" dirty="0"/>
              <a:t>ясна</a:t>
            </a:r>
            <a:r>
              <a:rPr lang="bg-BG" sz="3200" dirty="0"/>
              <a:t> и </a:t>
            </a:r>
            <a:r>
              <a:rPr lang="bg-BG" sz="3200" b="1" dirty="0"/>
              <a:t>структурирана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документация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към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Улеснява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комуникацията</a:t>
            </a:r>
            <a:r>
              <a:rPr lang="bg-BG" sz="3200" dirty="0"/>
              <a:t> между различните </a:t>
            </a:r>
            <a:r>
              <a:rPr lang="bg-BG" sz="3200" b="1" dirty="0"/>
              <a:t>екипи</a:t>
            </a:r>
            <a:r>
              <a:rPr lang="bg-BG" sz="3200" dirty="0"/>
              <a:t> и </a:t>
            </a:r>
            <a:r>
              <a:rPr lang="bg-BG" sz="3200" b="1" dirty="0"/>
              <a:t>клиента</a:t>
            </a:r>
            <a:endParaRPr lang="en-BG" sz="3200" b="1" dirty="0"/>
          </a:p>
        </p:txBody>
      </p:sp>
    </p:spTree>
    <p:extLst>
      <p:ext uri="{BB962C8B-B14F-4D97-AF65-F5344CB8AC3E}">
        <p14:creationId xmlns:p14="http://schemas.microsoft.com/office/powerpoint/2010/main" val="23953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Име</a:t>
            </a:r>
            <a:r>
              <a:rPr lang="bg-BG" dirty="0"/>
              <a:t>: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Вход в системата</a:t>
            </a:r>
          </a:p>
          <a:p>
            <a:r>
              <a:rPr lang="bg-BG" b="1" dirty="0"/>
              <a:t>Роли</a:t>
            </a:r>
            <a:r>
              <a:rPr lang="bg-BG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Администратор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bg-BG" b="1" dirty="0"/>
              <a:t>Описание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Въвеждане на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r>
              <a:rPr lang="bg-BG" b="1" dirty="0"/>
              <a:t>Предусловия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Потребителят има </a:t>
            </a:r>
            <a:r>
              <a:rPr lang="bg-BG" b="1" dirty="0">
                <a:solidFill>
                  <a:schemeClr val="bg1"/>
                </a:solidFill>
              </a:rPr>
              <a:t>създаден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акаунт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181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96FE-CF87-A566-EC53-D0E939B9D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5CE1-FD73-8851-EE4E-6AA662D2A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Основни стъпки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Потребителят отваря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</a:p>
          <a:p>
            <a:pPr lvl="1"/>
            <a:r>
              <a:rPr lang="bg-BG" dirty="0"/>
              <a:t>Въвежда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pPr lvl="1"/>
            <a:r>
              <a:rPr lang="bg-BG" dirty="0"/>
              <a:t>Натиска </a:t>
            </a:r>
            <a:r>
              <a:rPr lang="bg-BG" b="1" dirty="0">
                <a:solidFill>
                  <a:schemeClr val="bg1"/>
                </a:solidFill>
              </a:rPr>
              <a:t>бутона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bg-BG" dirty="0"/>
              <a:t>Системата проверява </a:t>
            </a:r>
            <a:r>
              <a:rPr lang="bg-BG" b="1" dirty="0">
                <a:solidFill>
                  <a:schemeClr val="bg1"/>
                </a:solidFill>
              </a:rPr>
              <a:t>валидността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въведените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валидни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определя </a:t>
            </a:r>
            <a:r>
              <a:rPr lang="bg-BG" b="1" dirty="0">
                <a:solidFill>
                  <a:schemeClr val="bg1"/>
                </a:solidFill>
              </a:rPr>
              <a:t>ролята</a:t>
            </a:r>
            <a:r>
              <a:rPr lang="bg-BG" dirty="0"/>
              <a:t> на </a:t>
            </a:r>
            <a:r>
              <a:rPr lang="bg-BG" b="1" dirty="0"/>
              <a:t>потребителя</a:t>
            </a:r>
            <a:r>
              <a:rPr lang="bg-BG" dirty="0"/>
              <a:t> и показва съответния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</a:p>
          <a:p>
            <a:pPr lvl="1"/>
            <a:r>
              <a:rPr lang="bg-BG" b="1" dirty="0"/>
              <a:t>Потребителят</a:t>
            </a:r>
            <a:r>
              <a:rPr lang="bg-BG" dirty="0"/>
              <a:t> получава </a:t>
            </a:r>
            <a:r>
              <a:rPr lang="bg-BG" b="1" dirty="0">
                <a:solidFill>
                  <a:schemeClr val="bg1"/>
                </a:solidFill>
              </a:rPr>
              <a:t>достъп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системата</a:t>
            </a:r>
          </a:p>
          <a:p>
            <a:r>
              <a:rPr lang="bg-BG" b="1" dirty="0"/>
              <a:t>Алтернативни стъпки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невалидни данни</a:t>
            </a:r>
            <a:r>
              <a:rPr lang="bg-BG" dirty="0"/>
              <a:t> се показва </a:t>
            </a:r>
            <a:r>
              <a:rPr lang="bg-BG" b="1" dirty="0"/>
              <a:t>съобщение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грешка</a:t>
            </a:r>
            <a:r>
              <a:rPr lang="bg-BG" dirty="0"/>
              <a:t> и </a:t>
            </a:r>
            <a:r>
              <a:rPr lang="bg-BG" b="1" dirty="0"/>
              <a:t>потребителят</a:t>
            </a:r>
            <a:r>
              <a:rPr lang="bg-BG" dirty="0"/>
              <a:t> остава на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A33D3-6BF3-84FC-0EBC-B1FE73FD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08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Здравна информационна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7B091-B772-9EBE-B5E0-4EF7F49613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" t="1860" b="590"/>
          <a:stretch/>
        </p:blipFill>
        <p:spPr>
          <a:xfrm>
            <a:off x="3441000" y="594000"/>
            <a:ext cx="5361712" cy="387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r>
              <a:rPr lang="en-US" dirty="0"/>
              <a:t>: </a:t>
            </a:r>
            <a:r>
              <a:rPr lang="bg-BG" dirty="0"/>
              <a:t>текстово описание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2800" b="1" dirty="0"/>
              <a:t>Достъп</a:t>
            </a:r>
            <a:r>
              <a:rPr lang="bg-BG" sz="2800" dirty="0"/>
              <a:t> до </a:t>
            </a:r>
            <a:r>
              <a:rPr lang="bg-BG" sz="2800" b="1" dirty="0"/>
              <a:t>системата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Роли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Администратор</a:t>
            </a:r>
            <a:r>
              <a:rPr lang="bg-BG" sz="2800" dirty="0"/>
              <a:t> и </a:t>
            </a:r>
            <a:r>
              <a:rPr lang="bg-BG" sz="2800" b="1" dirty="0"/>
              <a:t>лекар</a:t>
            </a:r>
            <a:endParaRPr lang="bg-BG" sz="2800" dirty="0"/>
          </a:p>
          <a:p>
            <a:r>
              <a:rPr lang="bg-BG" sz="3000" b="1" dirty="0">
                <a:solidFill>
                  <a:schemeClr val="bg1"/>
                </a:solidFill>
              </a:rPr>
              <a:t>Пациенти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Четене</a:t>
            </a:r>
            <a:r>
              <a:rPr lang="bg-BG" sz="2800" dirty="0"/>
              <a:t> от </a:t>
            </a:r>
            <a:r>
              <a:rPr lang="bg-BG" sz="2800" b="1" dirty="0"/>
              <a:t>лекар</a:t>
            </a:r>
            <a:r>
              <a:rPr lang="bg-BG" sz="2800" dirty="0"/>
              <a:t> и </a:t>
            </a:r>
            <a:r>
              <a:rPr lang="bg-BG" sz="2800" b="1" dirty="0"/>
              <a:t>админ</a:t>
            </a:r>
            <a:r>
              <a:rPr lang="bg-BG" sz="2800" dirty="0"/>
              <a:t>, </a:t>
            </a:r>
            <a:r>
              <a:rPr lang="bg-BG" sz="2800" b="1" dirty="0"/>
              <a:t>редактиране</a:t>
            </a:r>
            <a:r>
              <a:rPr lang="bg-BG" sz="2800" dirty="0"/>
              <a:t> и </a:t>
            </a:r>
            <a:r>
              <a:rPr lang="bg-BG" sz="2800" b="1" dirty="0"/>
              <a:t>изтриване</a:t>
            </a:r>
            <a:r>
              <a:rPr lang="bg-BG" sz="2800" dirty="0"/>
              <a:t> от </a:t>
            </a:r>
            <a:r>
              <a:rPr lang="bg-BG" sz="2800" b="1" dirty="0"/>
              <a:t>админ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Лекари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Четене</a:t>
            </a:r>
            <a:r>
              <a:rPr lang="bg-BG" sz="2800" dirty="0"/>
              <a:t>, </a:t>
            </a:r>
            <a:r>
              <a:rPr lang="bg-BG" sz="2800" b="1" dirty="0"/>
              <a:t>редактиране</a:t>
            </a:r>
            <a:r>
              <a:rPr lang="bg-BG" sz="2800" dirty="0"/>
              <a:t> и </a:t>
            </a:r>
            <a:r>
              <a:rPr lang="bg-BG" sz="2800" b="1" dirty="0"/>
              <a:t>изтриване</a:t>
            </a:r>
            <a:r>
              <a:rPr lang="bg-BG" sz="2800" dirty="0"/>
              <a:t> от </a:t>
            </a:r>
            <a:r>
              <a:rPr lang="bg-BG" sz="2800" b="1" dirty="0"/>
              <a:t>админ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Прегледи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Четене</a:t>
            </a:r>
            <a:r>
              <a:rPr lang="bg-BG" sz="2800" dirty="0"/>
              <a:t>, </a:t>
            </a:r>
            <a:r>
              <a:rPr lang="bg-BG" sz="2800" b="1" dirty="0"/>
              <a:t>редактиране</a:t>
            </a:r>
            <a:r>
              <a:rPr lang="bg-BG" sz="2800" dirty="0"/>
              <a:t> и </a:t>
            </a:r>
            <a:r>
              <a:rPr lang="bg-BG" sz="2800" b="1" dirty="0"/>
              <a:t>изтриване</a:t>
            </a:r>
            <a:r>
              <a:rPr lang="bg-BG" sz="2800" dirty="0"/>
              <a:t> от </a:t>
            </a:r>
            <a:r>
              <a:rPr lang="bg-BG" sz="2800" b="1" dirty="0"/>
              <a:t>лекар</a:t>
            </a:r>
            <a:r>
              <a:rPr lang="bg-BG" sz="2800" dirty="0"/>
              <a:t> и </a:t>
            </a:r>
            <a:r>
              <a:rPr lang="bg-BG" sz="2800" b="1" dirty="0"/>
              <a:t>админ</a:t>
            </a:r>
          </a:p>
        </p:txBody>
      </p:sp>
    </p:spTree>
    <p:extLst>
      <p:ext uri="{BB962C8B-B14F-4D97-AF65-F5344CB8AC3E}">
        <p14:creationId xmlns:p14="http://schemas.microsoft.com/office/powerpoint/2010/main" val="32465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Таблица с пациенти</a:t>
            </a:r>
          </a:p>
          <a:p>
            <a:pPr lvl="1"/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ЕГН</a:t>
            </a:r>
            <a:r>
              <a:rPr lang="bg-BG" sz="3000" dirty="0"/>
              <a:t>, </a:t>
            </a:r>
            <a:r>
              <a:rPr lang="bg-BG" sz="3000" b="1" dirty="0"/>
              <a:t>пол</a:t>
            </a:r>
            <a:r>
              <a:rPr lang="bg-BG" sz="3000" dirty="0"/>
              <a:t>, </a:t>
            </a:r>
            <a:r>
              <a:rPr lang="bg-BG" sz="3000" b="1" dirty="0"/>
              <a:t>телефон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Таблица с лекари</a:t>
            </a:r>
          </a:p>
          <a:p>
            <a:pPr lvl="1"/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специалност</a:t>
            </a:r>
            <a:r>
              <a:rPr lang="bg-BG" sz="3000" dirty="0"/>
              <a:t>, </a:t>
            </a:r>
            <a:r>
              <a:rPr lang="bg-BG" sz="3000" b="1" dirty="0"/>
              <a:t>телефон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Таблица с прегледи</a:t>
            </a:r>
          </a:p>
          <a:p>
            <a:pPr lvl="1"/>
            <a:r>
              <a:rPr lang="bg-BG" sz="3000" b="1" dirty="0"/>
              <a:t>Дата и час</a:t>
            </a:r>
            <a:r>
              <a:rPr lang="bg-BG" sz="3000" dirty="0"/>
              <a:t>, </a:t>
            </a:r>
            <a:r>
              <a:rPr lang="bg-BG" sz="3000" b="1" dirty="0"/>
              <a:t>описание</a:t>
            </a:r>
          </a:p>
          <a:p>
            <a:pPr lvl="1"/>
            <a:r>
              <a:rPr lang="bg-BG" sz="3000" dirty="0"/>
              <a:t>Връзка с </a:t>
            </a:r>
            <a:r>
              <a:rPr lang="bg-BG" sz="3000" b="1" dirty="0"/>
              <a:t>пациент</a:t>
            </a:r>
            <a:r>
              <a:rPr lang="bg-BG" sz="3000" dirty="0"/>
              <a:t> и </a:t>
            </a:r>
            <a:r>
              <a:rPr lang="bg-BG" sz="3000" b="1" dirty="0"/>
              <a:t>лекар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Таблица с роли</a:t>
            </a:r>
          </a:p>
          <a:p>
            <a:pPr lvl="1"/>
            <a:r>
              <a:rPr lang="bg-BG" sz="3000" b="1" dirty="0"/>
              <a:t>Име</a:t>
            </a:r>
          </a:p>
          <a:p>
            <a:r>
              <a:rPr lang="bg-BG" sz="3400" b="1" dirty="0">
                <a:solidFill>
                  <a:schemeClr val="bg1"/>
                </a:solidFill>
              </a:rPr>
              <a:t>Таблица с потребители</a:t>
            </a:r>
          </a:p>
          <a:p>
            <a:pPr lvl="1"/>
            <a:r>
              <a:rPr lang="bg-BG" sz="3000" b="1" dirty="0"/>
              <a:t>Потребителско име</a:t>
            </a:r>
            <a:r>
              <a:rPr lang="bg-BG" sz="3000" dirty="0"/>
              <a:t>,</a:t>
            </a:r>
            <a:r>
              <a:rPr lang="bg-BG" sz="3000" b="1" dirty="0"/>
              <a:t> парола</a:t>
            </a:r>
          </a:p>
          <a:p>
            <a:pPr lvl="1"/>
            <a:r>
              <a:rPr lang="bg-BG" sz="3000" dirty="0"/>
              <a:t>Връзка с </a:t>
            </a:r>
            <a:r>
              <a:rPr lang="bg-BG" sz="3000" b="1" dirty="0"/>
              <a:t>роля</a:t>
            </a:r>
            <a:r>
              <a:rPr lang="bg-BG" sz="3000" dirty="0"/>
              <a:t> и </a:t>
            </a:r>
            <a:r>
              <a:rPr lang="bg-BG" sz="3000" b="1" dirty="0"/>
              <a:t>лекар</a:t>
            </a:r>
          </a:p>
        </p:txBody>
      </p:sp>
    </p:spTree>
    <p:extLst>
      <p:ext uri="{BB962C8B-B14F-4D97-AF65-F5344CB8AC3E}">
        <p14:creationId xmlns:p14="http://schemas.microsoft.com/office/powerpoint/2010/main" val="3782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Входна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Предоставяне на достъп до приложението</a:t>
            </a:r>
          </a:p>
          <a:p>
            <a:pPr lvl="1"/>
            <a:r>
              <a:rPr lang="bg-BG" dirty="0"/>
              <a:t>Полета с данни за </a:t>
            </a:r>
            <a:r>
              <a:rPr lang="bg-BG" b="1" dirty="0"/>
              <a:t>потребителско име</a:t>
            </a:r>
            <a:r>
              <a:rPr lang="bg-BG" dirty="0"/>
              <a:t> и</a:t>
            </a:r>
            <a:r>
              <a:rPr lang="bg-BG" b="1" dirty="0"/>
              <a:t> парола</a:t>
            </a:r>
            <a:endParaRPr lang="bg-BG" dirty="0"/>
          </a:p>
          <a:p>
            <a:pPr lvl="1"/>
            <a:r>
              <a:rPr lang="bg-BG" dirty="0"/>
              <a:t>Бутон за </a:t>
            </a:r>
            <a:r>
              <a:rPr lang="bg-BG" b="1" dirty="0"/>
              <a:t>вход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45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Главна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Управление на пациенти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прегледи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описание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лекари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9518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sz="3400" dirty="0"/>
              <a:t>Какво е </a:t>
            </a:r>
            <a:r>
              <a:rPr lang="bg-BG" sz="3400" b="1" dirty="0">
                <a:solidFill>
                  <a:schemeClr val="bg1"/>
                </a:solidFill>
              </a:rPr>
              <a:t>жизнен цикъл на информационна система</a:t>
            </a:r>
            <a:r>
              <a:rPr lang="bg-BG" sz="3400" dirty="0"/>
              <a:t>?</a:t>
            </a:r>
            <a:endParaRPr lang="bg-BG" sz="3400" b="1" dirty="0"/>
          </a:p>
          <a:p>
            <a:r>
              <a:rPr lang="en-US" sz="3400" dirty="0"/>
              <a:t>​</a:t>
            </a:r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Анализ</a:t>
            </a:r>
            <a:r>
              <a:rPr lang="bg-BG" sz="3400" dirty="0"/>
              <a:t> на </a:t>
            </a:r>
            <a:r>
              <a:rPr lang="bg-BG" sz="3400" b="1" dirty="0"/>
              <a:t>изискванията</a:t>
            </a:r>
            <a:endParaRPr lang="en-US" sz="3400" b="1" dirty="0"/>
          </a:p>
          <a:p>
            <a:r>
              <a:rPr lang="bg-BG" sz="3400" dirty="0"/>
              <a:t>Какво е </a:t>
            </a:r>
            <a:r>
              <a:rPr lang="en-US" sz="3400" b="1" dirty="0">
                <a:solidFill>
                  <a:schemeClr val="bg1"/>
                </a:solidFill>
              </a:rPr>
              <a:t>Use Case</a:t>
            </a:r>
            <a:r>
              <a:rPr lang="en-US" sz="3400" dirty="0"/>
              <a:t>?</a:t>
            </a:r>
            <a:endParaRPr lang="bg-BG" sz="3400" dirty="0"/>
          </a:p>
          <a:p>
            <a:r>
              <a:rPr lang="bg-BG" sz="3400" dirty="0"/>
              <a:t>Примерно приложение: Здравна информационна система</a:t>
            </a:r>
            <a:endParaRPr lang="en-US" sz="3400" b="1" dirty="0"/>
          </a:p>
          <a:p>
            <a:pPr lvl="1"/>
            <a:r>
              <a:rPr lang="bg-BG" sz="32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потребителски интерфейс</a:t>
            </a: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база данни</a:t>
            </a:r>
            <a:endParaRPr lang="en-GB" sz="32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пациент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пациент</a:t>
            </a:r>
          </a:p>
          <a:p>
            <a:pPr lvl="1"/>
            <a:r>
              <a:rPr lang="bg-BG" dirty="0"/>
              <a:t>Полета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пациент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2251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преглед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описание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преглед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описание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преглед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дата</a:t>
            </a:r>
            <a:r>
              <a:rPr lang="bg-BG" dirty="0"/>
              <a:t> и </a:t>
            </a:r>
            <a:r>
              <a:rPr lang="bg-BG" b="1" dirty="0"/>
              <a:t>описание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203158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добавяне на нов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bg-BG" b="1" dirty="0"/>
              <a:t>потребителско</a:t>
            </a:r>
            <a:r>
              <a:rPr lang="bg-BG" dirty="0"/>
              <a:t>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bg-BG" b="1" dirty="0"/>
              <a:t>потребителско</a:t>
            </a:r>
            <a:r>
              <a:rPr lang="bg-BG" dirty="0"/>
              <a:t>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лекар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19536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Жизненият цикъл </a:t>
            </a:r>
            <a:r>
              <a:rPr lang="bg-BG" sz="2800" dirty="0"/>
              <a:t>е </a:t>
            </a:r>
            <a:r>
              <a:rPr lang="bg-BG" sz="2800" b="1" dirty="0"/>
              <a:t>поредица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за </a:t>
            </a:r>
            <a:r>
              <a:rPr lang="bg-BG" sz="2800" b="1" dirty="0"/>
              <a:t>създаване</a:t>
            </a:r>
            <a:r>
              <a:rPr lang="bg-BG" sz="2800" dirty="0"/>
              <a:t>, </a:t>
            </a:r>
            <a:r>
              <a:rPr lang="bg-BG" sz="2800" b="1" dirty="0"/>
              <a:t>внедряване</a:t>
            </a:r>
            <a:r>
              <a:rPr lang="bg-BG" sz="2800" dirty="0"/>
              <a:t> и </a:t>
            </a:r>
            <a:r>
              <a:rPr lang="bg-BG" sz="2800" b="1" dirty="0"/>
              <a:t>поддържане</a:t>
            </a:r>
            <a:r>
              <a:rPr lang="bg-BG" sz="2800" dirty="0"/>
              <a:t> на </a:t>
            </a:r>
            <a:r>
              <a:rPr lang="bg-BG" sz="2800" b="1" dirty="0"/>
              <a:t>ИС</a:t>
            </a:r>
            <a:endParaRPr lang="en-GB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на </a:t>
            </a:r>
            <a:r>
              <a:rPr lang="bg-BG" sz="2800" b="1" dirty="0"/>
              <a:t>жизнения цикъл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Събиране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</a:t>
            </a:r>
            <a:r>
              <a:rPr lang="bg-BG" sz="2800" dirty="0"/>
              <a:t>е </a:t>
            </a:r>
            <a:r>
              <a:rPr lang="bg-BG" sz="2800" b="1" dirty="0"/>
              <a:t>метод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bg-BG" sz="2800" dirty="0"/>
              <a:t> на </a:t>
            </a:r>
            <a:r>
              <a:rPr lang="bg-BG" sz="2800" b="1" dirty="0"/>
              <a:t>взаимодействията</a:t>
            </a:r>
            <a:r>
              <a:rPr lang="bg-BG" sz="2800" dirty="0"/>
              <a:t> между </a:t>
            </a:r>
            <a:r>
              <a:rPr lang="bg-BG" sz="2800" b="1" dirty="0"/>
              <a:t>потребителите</a:t>
            </a:r>
            <a:r>
              <a:rPr lang="bg-BG" sz="2800" dirty="0"/>
              <a:t> и </a:t>
            </a:r>
            <a:r>
              <a:rPr lang="bg-BG" sz="2800" b="1" dirty="0"/>
              <a:t>системата</a:t>
            </a:r>
            <a:endParaRPr lang="en-GB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Жизнен цикъл на информационна система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A8A43-2D38-9408-FD20-702F4C9CB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8" y="1089000"/>
            <a:ext cx="3056464" cy="30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жизнен цикъл </a:t>
            </a:r>
            <a:r>
              <a:rPr lang="en-US" dirty="0"/>
              <a:t>(life cycle)</a:t>
            </a:r>
            <a:r>
              <a:rPr lang="bg-BG" dirty="0"/>
              <a:t> на ИС?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Поредица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за </a:t>
            </a:r>
            <a:r>
              <a:rPr lang="bg-BG" b="1" dirty="0"/>
              <a:t>създаване</a:t>
            </a:r>
            <a:r>
              <a:rPr lang="bg-BG" dirty="0"/>
              <a:t>, </a:t>
            </a:r>
            <a:r>
              <a:rPr lang="bg-BG" b="1" dirty="0"/>
              <a:t>внедряване</a:t>
            </a:r>
            <a:r>
              <a:rPr lang="bg-BG" dirty="0"/>
              <a:t> и </a:t>
            </a:r>
            <a:r>
              <a:rPr lang="bg-BG" b="1" dirty="0"/>
              <a:t>поддържане</a:t>
            </a:r>
            <a:r>
              <a:rPr lang="bg-BG" dirty="0"/>
              <a:t> на </a:t>
            </a:r>
            <a:r>
              <a:rPr lang="bg-BG" b="1" dirty="0"/>
              <a:t>ИС</a:t>
            </a:r>
          </a:p>
          <a:p>
            <a:r>
              <a:rPr lang="bg-BG" dirty="0"/>
              <a:t>Гарантира, че </a:t>
            </a:r>
            <a:r>
              <a:rPr lang="bg-BG" b="1" dirty="0"/>
              <a:t>системата</a:t>
            </a:r>
            <a:r>
              <a:rPr lang="bg-BG" dirty="0"/>
              <a:t> отговаря на </a:t>
            </a:r>
            <a:r>
              <a:rPr lang="bg-BG" b="1" dirty="0">
                <a:solidFill>
                  <a:schemeClr val="bg1"/>
                </a:solidFill>
              </a:rPr>
              <a:t>изискванията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  <a:r>
              <a:rPr lang="bg-BG" dirty="0"/>
              <a:t> и остава </a:t>
            </a:r>
            <a:r>
              <a:rPr lang="bg-BG" b="1" dirty="0">
                <a:solidFill>
                  <a:schemeClr val="bg1"/>
                </a:solidFill>
              </a:rPr>
              <a:t>функционална</a:t>
            </a:r>
            <a:r>
              <a:rPr lang="bg-BG" dirty="0"/>
              <a:t> през </a:t>
            </a:r>
            <a:r>
              <a:rPr lang="bg-BG" b="1" dirty="0"/>
              <a:t>целия</a:t>
            </a:r>
            <a:r>
              <a:rPr lang="bg-BG" dirty="0"/>
              <a:t> си </a:t>
            </a:r>
            <a:r>
              <a:rPr lang="bg-BG" b="1" dirty="0"/>
              <a:t>живот</a:t>
            </a:r>
            <a:endParaRPr lang="en-BG" b="1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9FD9C11-94F8-73F4-9398-3FEA3F371AC7}"/>
              </a:ext>
            </a:extLst>
          </p:cNvPr>
          <p:cNvSpPr/>
          <p:nvPr/>
        </p:nvSpPr>
        <p:spPr bwMode="auto">
          <a:xfrm>
            <a:off x="8254061" y="3917052"/>
            <a:ext cx="2430000" cy="72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Проектиране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8D90AA5-3F3E-4582-8526-717A926AEAFC}"/>
              </a:ext>
            </a:extLst>
          </p:cNvPr>
          <p:cNvSpPr/>
          <p:nvPr/>
        </p:nvSpPr>
        <p:spPr bwMode="auto">
          <a:xfrm>
            <a:off x="3609603" y="4135130"/>
            <a:ext cx="58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4FB2C79-91BD-1608-C930-9F7A63A29643}"/>
              </a:ext>
            </a:extLst>
          </p:cNvPr>
          <p:cNvSpPr/>
          <p:nvPr/>
        </p:nvSpPr>
        <p:spPr bwMode="auto">
          <a:xfrm>
            <a:off x="1035145" y="5409000"/>
            <a:ext cx="2857206" cy="72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Имплементация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C9B23BE-DCA6-8004-068D-A8792EF484FD}"/>
              </a:ext>
            </a:extLst>
          </p:cNvPr>
          <p:cNvSpPr/>
          <p:nvPr/>
        </p:nvSpPr>
        <p:spPr bwMode="auto">
          <a:xfrm>
            <a:off x="7524603" y="4112630"/>
            <a:ext cx="58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D2F1712-3143-6607-513D-4AF452C5D85C}"/>
              </a:ext>
            </a:extLst>
          </p:cNvPr>
          <p:cNvSpPr/>
          <p:nvPr/>
        </p:nvSpPr>
        <p:spPr bwMode="auto">
          <a:xfrm>
            <a:off x="4736542" y="5409000"/>
            <a:ext cx="2430000" cy="72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Тестване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771699C-DFAF-0118-C7C7-D700AB2A654B}"/>
              </a:ext>
            </a:extLst>
          </p:cNvPr>
          <p:cNvSpPr/>
          <p:nvPr/>
        </p:nvSpPr>
        <p:spPr bwMode="auto">
          <a:xfrm>
            <a:off x="8346000" y="5379443"/>
            <a:ext cx="2430000" cy="72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Тестване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0FEDD12-AB40-EC6F-0691-85A3CFE7EDB8}"/>
              </a:ext>
            </a:extLst>
          </p:cNvPr>
          <p:cNvSpPr/>
          <p:nvPr/>
        </p:nvSpPr>
        <p:spPr bwMode="auto">
          <a:xfrm>
            <a:off x="7616542" y="5565336"/>
            <a:ext cx="58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F8E0ED8-E97D-4C24-6F17-33063BEC2DE3}"/>
              </a:ext>
            </a:extLst>
          </p:cNvPr>
          <p:cNvSpPr/>
          <p:nvPr/>
        </p:nvSpPr>
        <p:spPr bwMode="auto">
          <a:xfrm>
            <a:off x="4021671" y="5536943"/>
            <a:ext cx="58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D418687-07A7-9D73-D73F-1AEAB0EE3380}"/>
              </a:ext>
            </a:extLst>
          </p:cNvPr>
          <p:cNvSpPr/>
          <p:nvPr/>
        </p:nvSpPr>
        <p:spPr bwMode="auto">
          <a:xfrm>
            <a:off x="4632548" y="3744001"/>
            <a:ext cx="2430000" cy="107999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 </a:t>
            </a:r>
            <a:r>
              <a:rPr lang="bg-BG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изискванията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D482733-CEB5-CD6E-B9C0-C2B4E1840FE3}"/>
              </a:ext>
            </a:extLst>
          </p:cNvPr>
          <p:cNvSpPr/>
          <p:nvPr/>
        </p:nvSpPr>
        <p:spPr bwMode="auto">
          <a:xfrm>
            <a:off x="1011035" y="3744001"/>
            <a:ext cx="2430000" cy="116884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Събиране на изисквания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D2C24BA-7453-697E-AFFF-A4C93018C421}"/>
              </a:ext>
            </a:extLst>
          </p:cNvPr>
          <p:cNvSpPr/>
          <p:nvPr/>
        </p:nvSpPr>
        <p:spPr bwMode="auto">
          <a:xfrm>
            <a:off x="335210" y="5662293"/>
            <a:ext cx="58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1D3480-19F5-1FBA-3805-5FE229DF5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683" y="3695177"/>
            <a:ext cx="3116589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A6E3F3-F825-4AF6-60E3-320F2B412839}"/>
              </a:ext>
            </a:extLst>
          </p:cNvPr>
          <p:cNvSpPr txBox="1"/>
          <p:nvPr/>
        </p:nvSpPr>
        <p:spPr>
          <a:xfrm>
            <a:off x="5267885" y="5231194"/>
            <a:ext cx="6392996" cy="86136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dirty="0"/>
              <a:t>TODO: </a:t>
            </a:r>
            <a:r>
              <a:rPr lang="bg-BG" sz="4000" b="1" dirty="0"/>
              <a:t>да се добави иконка</a:t>
            </a:r>
          </a:p>
        </p:txBody>
      </p:sp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-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 (програмиране)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3000" dirty="0"/>
              <a:t>Наблюдение и осигуряване на </a:t>
            </a:r>
            <a:r>
              <a:rPr lang="bg-BG" sz="3000" b="1" dirty="0"/>
              <a:t>непрекъснато</a:t>
            </a:r>
            <a:r>
              <a:rPr lang="bg-BG" sz="3000" dirty="0"/>
              <a:t> </a:t>
            </a:r>
            <a:r>
              <a:rPr lang="bg-BG" sz="3000" b="1" dirty="0"/>
              <a:t>функциониране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От текстово описание до </a:t>
            </a:r>
            <a:r>
              <a:rPr lang="en-US" dirty="0"/>
              <a:t>UI </a:t>
            </a:r>
            <a:r>
              <a:rPr lang="bg-BG" dirty="0"/>
              <a:t>дизайн и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sz="5400" dirty="0"/>
              <a:t>Анализ на изискванията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F136C-1A8F-14C5-907E-6A18C884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00" y="1385091"/>
            <a:ext cx="2835000" cy="24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48624</TotalTime>
  <Words>1250</Words>
  <Application>Microsoft Macintosh PowerPoint</Application>
  <PresentationFormat>Widescreen</PresentationFormat>
  <Paragraphs>209</Paragraphs>
  <Slides>25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SoftUni</vt:lpstr>
      <vt:lpstr>Жизнен цикъл на информационна система</vt:lpstr>
      <vt:lpstr>Съдържание</vt:lpstr>
      <vt:lpstr>Жизнен цикъл на информационна система</vt:lpstr>
      <vt:lpstr>Какво е жизнен цикъл (life cycle) на ИС?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Анализ на изискванията</vt:lpstr>
      <vt:lpstr>Анализ на изискванията</vt:lpstr>
      <vt:lpstr>Какво е Use Case?</vt:lpstr>
      <vt:lpstr>Какво е Use Case?</vt:lpstr>
      <vt:lpstr>Пример за Use Case (1)</vt:lpstr>
      <vt:lpstr>Пример за Use Case (2)</vt:lpstr>
      <vt:lpstr>Примерно приложение</vt:lpstr>
      <vt:lpstr>Анализ на изискванията: текстово описание</vt:lpstr>
      <vt:lpstr>Проектиране: дизайн на БД</vt:lpstr>
      <vt:lpstr>Проектиране: дизайн на UI - Входна форма</vt:lpstr>
      <vt:lpstr>Проектиране: дизайн на UI - Главна форма</vt:lpstr>
      <vt:lpstr>Проектиране: дизайн на UI - Пациенти</vt:lpstr>
      <vt:lpstr>Проектиране: дизайн на UI - Прегледи</vt:lpstr>
      <vt:lpstr>Проектиране: дизайн на UI - Лекари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393</cp:revision>
  <dcterms:created xsi:type="dcterms:W3CDTF">2018-05-23T13:08:44Z</dcterms:created>
  <dcterms:modified xsi:type="dcterms:W3CDTF">2024-07-29T12:52:54Z</dcterms:modified>
  <cp:category/>
</cp:coreProperties>
</file>