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handoutMasterIdLst>
    <p:handoutMasterId r:id="rId23"/>
  </p:handoutMasterIdLst>
  <p:sldIdLst>
    <p:sldId id="503" r:id="rId2"/>
    <p:sldId id="276" r:id="rId3"/>
    <p:sldId id="587" r:id="rId4"/>
    <p:sldId id="588" r:id="rId5"/>
    <p:sldId id="589" r:id="rId6"/>
    <p:sldId id="590" r:id="rId7"/>
    <p:sldId id="591" r:id="rId8"/>
    <p:sldId id="592" r:id="rId9"/>
    <p:sldId id="593" r:id="rId10"/>
    <p:sldId id="594" r:id="rId11"/>
    <p:sldId id="595" r:id="rId12"/>
    <p:sldId id="596" r:id="rId13"/>
    <p:sldId id="597" r:id="rId14"/>
    <p:sldId id="598" r:id="rId15"/>
    <p:sldId id="599" r:id="rId16"/>
    <p:sldId id="600" r:id="rId17"/>
    <p:sldId id="601" r:id="rId18"/>
    <p:sldId id="586" r:id="rId19"/>
    <p:sldId id="504" r:id="rId20"/>
    <p:sldId id="50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A0C7653D-1924-4F56-9E27-AA2B21F1DA92}">
          <p14:sldIdLst>
            <p14:sldId id="503"/>
            <p14:sldId id="276"/>
          </p14:sldIdLst>
        </p14:section>
        <p14:section name="Форматиране на страница" id="{33375950-8F68-49A9-A2EF-D5FFA8ED6D13}">
          <p14:sldIdLst>
            <p14:sldId id="587"/>
            <p14:sldId id="588"/>
            <p14:sldId id="589"/>
            <p14:sldId id="590"/>
            <p14:sldId id="591"/>
            <p14:sldId id="592"/>
          </p14:sldIdLst>
        </p14:section>
        <p14:section name="Номериране на страница" id="{8115A883-E28F-48BB-8455-450163669199}">
          <p14:sldIdLst>
            <p14:sldId id="593"/>
            <p14:sldId id="594"/>
            <p14:sldId id="595"/>
            <p14:sldId id="596"/>
          </p14:sldIdLst>
        </p14:section>
        <p14:section name="Отпечатване на документ" id="{35D0EBBF-4293-4D80-8E3D-CA3F779D3DF8}">
          <p14:sldIdLst>
            <p14:sldId id="597"/>
            <p14:sldId id="598"/>
            <p14:sldId id="599"/>
            <p14:sldId id="600"/>
            <p14:sldId id="601"/>
          </p14:sldIdLst>
        </p14:section>
        <p14:section name="Заключение" id="{E19D07F1-86E2-47E9-B2AB-7ADC4F89DC12}">
          <p14:sldIdLst>
            <p14:sldId id="586"/>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54" autoAdjust="0"/>
    <p:restoredTop sz="93810" autoAdjust="0"/>
  </p:normalViewPr>
  <p:slideViewPr>
    <p:cSldViewPr showGuides="1">
      <p:cViewPr varScale="1">
        <p:scale>
          <a:sx n="101" d="100"/>
          <a:sy n="101" d="100"/>
        </p:scale>
        <p:origin x="208" y="496"/>
      </p:cViewPr>
      <p:guideLst>
        <p:guide orient="horz" pos="2184"/>
        <p:guide pos="3840"/>
      </p:guideLst>
    </p:cSldViewPr>
  </p:slideViewPr>
  <p:outlineViewPr>
    <p:cViewPr>
      <p:scale>
        <a:sx n="33" d="100"/>
        <a:sy n="33" d="100"/>
      </p:scale>
      <p:origin x="0" y="-9989"/>
    </p:cViewPr>
  </p:outlineViewPr>
  <p:notesTextViewPr>
    <p:cViewPr>
      <p:scale>
        <a:sx n="3" d="2"/>
        <a:sy n="3" d="2"/>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7.06.24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6/7/24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59448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Image Placeholder 13">
            <a:extLst>
              <a:ext uri="{FF2B5EF4-FFF2-40B4-BE49-F238E27FC236}">
                <a16:creationId xmlns:a16="http://schemas.microsoft.com/office/drawing/2014/main" id="{A1F0B3C6-2E53-4CA3-86D1-53D46EC35267}"/>
              </a:ext>
            </a:extLst>
          </p:cNvPr>
          <p:cNvSpPr>
            <a:spLocks noGrp="1" noRot="1" noChangeAspect="1"/>
          </p:cNvSpPr>
          <p:nvPr>
            <p:ph type="sldImg"/>
          </p:nvPr>
        </p:nvSpPr>
        <p:spPr/>
      </p:sp>
      <p:sp>
        <p:nvSpPr>
          <p:cNvPr id="15" name="Notes Placeholder 14">
            <a:extLst>
              <a:ext uri="{FF2B5EF4-FFF2-40B4-BE49-F238E27FC236}">
                <a16:creationId xmlns:a16="http://schemas.microsoft.com/office/drawing/2014/main" id="{149CC699-A079-49A5-A4D6-73B7F849A7DC}"/>
              </a:ext>
            </a:extLst>
          </p:cNvPr>
          <p:cNvSpPr>
            <a:spLocks noGrp="1"/>
          </p:cNvSpPr>
          <p:nvPr>
            <p:ph type="body" idx="1"/>
          </p:nvPr>
        </p:nvSpPr>
        <p:spPr/>
        <p:txBody>
          <a:bodyPr/>
          <a:lstStyle/>
          <a:p>
            <a:endParaRPr lang="en-US"/>
          </a:p>
        </p:txBody>
      </p:sp>
      <p:sp>
        <p:nvSpPr>
          <p:cNvPr id="19" name="Slide Number Placeholder 5">
            <a:extLst>
              <a:ext uri="{FF2B5EF4-FFF2-40B4-BE49-F238E27FC236}">
                <a16:creationId xmlns:a16="http://schemas.microsoft.com/office/drawing/2014/main" id="{121F4233-7E9A-40D2-9066-2DB14E2FA5A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a:t>
            </a:fld>
            <a:endParaRPr lang="en-US" dirty="0"/>
          </a:p>
        </p:txBody>
      </p:sp>
      <p:sp>
        <p:nvSpPr>
          <p:cNvPr id="2" name="Footer Placeholder 1">
            <a:extLst>
              <a:ext uri="{FF2B5EF4-FFF2-40B4-BE49-F238E27FC236}">
                <a16:creationId xmlns:a16="http://schemas.microsoft.com/office/drawing/2014/main" id="{D18F1DFF-B3E7-4ABF-97EE-0BBF3A961E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2853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11"/>
          </p:nvPr>
        </p:nvSpPr>
        <p:spPr/>
        <p:txBody>
          <a:bodyPr/>
          <a:lstStyle/>
          <a:p>
            <a:r>
              <a:rPr lang="bg-BG" sz="1100"/>
              <a:t>Работна група </a:t>
            </a:r>
            <a:r>
              <a:rPr lang="bg-BG"/>
              <a:t>"Образование по програмиране и ИТ"</a:t>
            </a:r>
            <a:r>
              <a:rPr lang="bg-BG" sz="1100"/>
              <a:t>, с подкрепата на </a:t>
            </a:r>
            <a:r>
              <a:rPr lang="en-US" sz="1100">
                <a:hlinkClick r:id="rId3"/>
              </a:rPr>
              <a:t>SoftUni</a:t>
            </a:r>
            <a:endParaRPr lang="en-US" sz="1100" dirty="0"/>
          </a:p>
        </p:txBody>
      </p:sp>
    </p:spTree>
    <p:extLst>
      <p:ext uri="{BB962C8B-B14F-4D97-AF65-F5344CB8AC3E}">
        <p14:creationId xmlns:p14="http://schemas.microsoft.com/office/powerpoint/2010/main" val="3957420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11"/>
          </p:nvPr>
        </p:nvSpPr>
        <p:spPr/>
        <p:txBody>
          <a:bodyPr/>
          <a:lstStyle/>
          <a:p>
            <a:r>
              <a:rPr lang="bg-BG" sz="1100"/>
              <a:t>Работна група </a:t>
            </a:r>
            <a:r>
              <a:rPr lang="bg-BG"/>
              <a:t>"Образование по програмиране и ИТ"</a:t>
            </a:r>
            <a:r>
              <a:rPr lang="bg-BG" sz="1100"/>
              <a:t>, с подкрепата на </a:t>
            </a:r>
            <a:r>
              <a:rPr lang="en-US" sz="1100">
                <a:hlinkClick r:id="rId3"/>
              </a:rPr>
              <a:t>SoftUni</a:t>
            </a:r>
            <a:endParaRPr lang="en-US" sz="1100" dirty="0"/>
          </a:p>
        </p:txBody>
      </p:sp>
    </p:spTree>
    <p:extLst>
      <p:ext uri="{BB962C8B-B14F-4D97-AF65-F5344CB8AC3E}">
        <p14:creationId xmlns:p14="http://schemas.microsoft.com/office/powerpoint/2010/main" val="1263953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058047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19</a:t>
            </a:fld>
            <a:endParaRPr lang="en-US" dirty="0"/>
          </a:p>
        </p:txBody>
      </p:sp>
      <p:sp>
        <p:nvSpPr>
          <p:cNvPr id="4" name="Footer Placeholder 3">
            <a:extLst>
              <a:ext uri="{FF2B5EF4-FFF2-40B4-BE49-F238E27FC236}">
                <a16:creationId xmlns:a16="http://schemas.microsoft.com/office/drawing/2014/main" id="{8E059BE0-D868-413B-AAA1-1CC88D1F52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665903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20</a:t>
            </a:fld>
            <a:endParaRPr lang="en-US" dirty="0"/>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48844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hor Name">
            <a:extLst>
              <a:ext uri="{FF2B5EF4-FFF2-40B4-BE49-F238E27FC236}">
                <a16:creationId xmlns:a16="http://schemas.microsoft.com/office/drawing/2014/main" id="{FA396BB6-2053-4690-9672-BC528007D370}"/>
              </a:ext>
            </a:extLst>
          </p:cNvPr>
          <p:cNvSpPr>
            <a:spLocks noGrp="1"/>
          </p:cNvSpPr>
          <p:nvPr>
            <p:ph type="body" sz="quarter" idx="22"/>
          </p:nvPr>
        </p:nvSpPr>
        <p:spPr>
          <a:xfrm>
            <a:off x="6390120" y="6086106"/>
            <a:ext cx="5248260" cy="341313"/>
          </a:xfrm>
        </p:spPr>
        <p:txBody>
          <a:bodyPr>
            <a:normAutofit lnSpcReduction="10000"/>
          </a:bodyPr>
          <a:lstStyle/>
          <a:p>
            <a:r>
              <a:rPr lang="en-US" dirty="0"/>
              <a:t>6</a:t>
            </a:r>
            <a:r>
              <a:rPr lang="bg-BG" dirty="0"/>
              <a:t> клас</a:t>
            </a:r>
          </a:p>
        </p:txBody>
      </p:sp>
      <p:sp>
        <p:nvSpPr>
          <p:cNvPr id="52" name="Text Placeholder 51">
            <a:extLst>
              <a:ext uri="{FF2B5EF4-FFF2-40B4-BE49-F238E27FC236}">
                <a16:creationId xmlns:a16="http://schemas.microsoft.com/office/drawing/2014/main" id="{8DE66249-1FBD-414B-AF0D-550F7312AF7D}"/>
              </a:ext>
            </a:extLst>
          </p:cNvPr>
          <p:cNvSpPr>
            <a:spLocks noGrp="1"/>
          </p:cNvSpPr>
          <p:nvPr>
            <p:ph type="body" sz="quarter" idx="21"/>
          </p:nvPr>
        </p:nvSpPr>
        <p:spPr>
          <a:xfrm>
            <a:off x="6390122" y="5698189"/>
            <a:ext cx="5248260" cy="374236"/>
          </a:xfrm>
        </p:spPr>
        <p:txBody>
          <a:bodyPr>
            <a:normAutofit lnSpcReduction="10000"/>
          </a:bodyPr>
          <a:lstStyle/>
          <a:p>
            <a:r>
              <a:rPr lang="bg-BG" dirty="0"/>
              <a:t>Компютърно моделиране и ИТ</a:t>
            </a:r>
            <a:endParaRPr lang="en-US" dirty="0"/>
          </a:p>
        </p:txBody>
      </p:sp>
      <p:sp>
        <p:nvSpPr>
          <p:cNvPr id="18" name="Text Placeholder 17">
            <a:extLst>
              <a:ext uri="{FF2B5EF4-FFF2-40B4-BE49-F238E27FC236}">
                <a16:creationId xmlns:a16="http://schemas.microsoft.com/office/drawing/2014/main" id="{520F80DC-BAF0-05EE-2BC1-37C2321904F8}"/>
              </a:ext>
            </a:extLst>
          </p:cNvPr>
          <p:cNvSpPr>
            <a:spLocks noGrp="1"/>
          </p:cNvSpPr>
          <p:nvPr>
            <p:ph type="body" sz="quarter" idx="18"/>
          </p:nvPr>
        </p:nvSpPr>
        <p:spPr>
          <a:xfrm>
            <a:off x="534045" y="6085863"/>
            <a:ext cx="4751953" cy="341556"/>
          </a:xfrm>
        </p:spPr>
        <p:txBody>
          <a:bodyPr>
            <a:normAutofit lnSpcReduction="10000"/>
          </a:bodyPr>
          <a:lstStyle/>
          <a:p>
            <a:r>
              <a:rPr lang="en-US" dirty="0">
                <a:hlinkClick r:id="rId3"/>
              </a:rPr>
              <a:t>https://github.com/BG-IT-Edu</a:t>
            </a:r>
            <a:endParaRPr lang="en-US" dirty="0"/>
          </a:p>
        </p:txBody>
      </p:sp>
      <p:sp>
        <p:nvSpPr>
          <p:cNvPr id="40" name="Text Placeholder 39">
            <a:extLst>
              <a:ext uri="{FF2B5EF4-FFF2-40B4-BE49-F238E27FC236}">
                <a16:creationId xmlns:a16="http://schemas.microsoft.com/office/drawing/2014/main" id="{E4D839B2-02D1-883A-3CE0-7CF25557FBA4}"/>
              </a:ext>
            </a:extLst>
          </p:cNvPr>
          <p:cNvSpPr>
            <a:spLocks noGrp="1"/>
          </p:cNvSpPr>
          <p:nvPr>
            <p:ph type="body" sz="quarter" idx="17"/>
          </p:nvPr>
        </p:nvSpPr>
        <p:spPr>
          <a:xfrm>
            <a:off x="534046" y="5251106"/>
            <a:ext cx="4751954" cy="724904"/>
          </a:xfrm>
        </p:spPr>
        <p:txBody>
          <a:bodyPr>
            <a:normAutofit/>
          </a:bodyPr>
          <a:lstStyle/>
          <a:p>
            <a:r>
              <a:rPr lang="bg-BG" dirty="0"/>
              <a:t>Проект "Отворено учебно съдържание по програмиране и ИТ", СофтУни Фондация </a:t>
            </a:r>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a:xfrm>
            <a:off x="554746" y="321502"/>
            <a:ext cx="11083636" cy="1982498"/>
          </a:xfrm>
        </p:spPr>
        <p:txBody>
          <a:bodyPr>
            <a:normAutofit/>
          </a:bodyPr>
          <a:lstStyle/>
          <a:p>
            <a:r>
              <a:rPr lang="ru-RU" dirty="0"/>
              <a:t>Форматиране на страница и отпечатване на текстов документ</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302" y="3159000"/>
            <a:ext cx="2002460" cy="898099"/>
          </a:xfrm>
          <a:prstGeom prst="rect">
            <a:avLst/>
          </a:prstGeom>
        </p:spPr>
      </p:pic>
      <p:sp>
        <p:nvSpPr>
          <p:cNvPr id="3" name="Picture Placeholder 2"/>
          <p:cNvSpPr>
            <a:spLocks noGrp="1"/>
          </p:cNvSpPr>
          <p:nvPr>
            <p:ph type="pic" sz="quarter" idx="10"/>
          </p:nvPr>
        </p:nvSpPr>
        <p:spPr/>
        <p:txBody>
          <a:bodyPr/>
          <a:lstStyle/>
          <a:p>
            <a:endParaRPr lang="bg-BG"/>
          </a:p>
        </p:txBody>
      </p:sp>
      <p:sp>
        <p:nvSpPr>
          <p:cNvPr id="12" name="Rectangle 11"/>
          <p:cNvSpPr/>
          <p:nvPr/>
        </p:nvSpPr>
        <p:spPr bwMode="auto">
          <a:xfrm>
            <a:off x="2046000" y="2619000"/>
            <a:ext cx="5535000" cy="38880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6000" b="1" dirty="0">
                <a:solidFill>
                  <a:srgbClr val="FFFFFF"/>
                </a:solidFill>
                <a:effectLst>
                  <a:outerShdw blurRad="38100" dist="38100" dir="2700000" algn="tl">
                    <a:srgbClr val="000000">
                      <a:alpha val="43137"/>
                    </a:srgbClr>
                  </a:outerShdw>
                </a:effectLst>
              </a:rPr>
              <a:t>Добавяне на снимка </a:t>
            </a:r>
            <a:endParaRPr lang="en-US" sz="60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ru-RU" dirty="0"/>
              <a:t>Когато работите с </a:t>
            </a:r>
            <a:r>
              <a:rPr lang="ru-RU" b="1" dirty="0"/>
              <a:t>документи </a:t>
            </a:r>
            <a:r>
              <a:rPr lang="ru-RU" dirty="0"/>
              <a:t>с </a:t>
            </a:r>
            <a:r>
              <a:rPr lang="ru-RU" b="1" dirty="0"/>
              <a:t>множество страници</a:t>
            </a:r>
            <a:r>
              <a:rPr lang="ru-RU" dirty="0"/>
              <a:t>, е препоръчително да ги </a:t>
            </a:r>
            <a:r>
              <a:rPr lang="ru-RU" b="1" dirty="0"/>
              <a:t>номерирате</a:t>
            </a:r>
            <a:r>
              <a:rPr lang="ru-RU" dirty="0"/>
              <a:t> за </a:t>
            </a:r>
            <a:r>
              <a:rPr lang="ru-RU" b="1" dirty="0"/>
              <a:t>по-лесна ориентация</a:t>
            </a:r>
          </a:p>
          <a:p>
            <a:r>
              <a:rPr lang="ru-RU" dirty="0"/>
              <a:t>Страниците в </a:t>
            </a:r>
            <a:r>
              <a:rPr lang="en-US" b="1" dirty="0"/>
              <a:t>Word</a:t>
            </a:r>
            <a:r>
              <a:rPr lang="en-US" dirty="0"/>
              <a:t> </a:t>
            </a:r>
            <a:r>
              <a:rPr lang="bg-BG" dirty="0"/>
              <a:t>се номерират от падащото</a:t>
            </a:r>
            <a:r>
              <a:rPr lang="bg-BG" b="1" dirty="0"/>
              <a:t> меню </a:t>
            </a:r>
            <a:r>
              <a:rPr lang="en-US" b="1" dirty="0">
                <a:solidFill>
                  <a:schemeClr val="bg1"/>
                </a:solidFill>
              </a:rPr>
              <a:t>Page Number </a:t>
            </a:r>
            <a:r>
              <a:rPr lang="bg-BG" dirty="0"/>
              <a:t>на </a:t>
            </a:r>
            <a:r>
              <a:rPr lang="bg-BG" b="1" dirty="0"/>
              <a:t>панела </a:t>
            </a:r>
            <a:r>
              <a:rPr lang="en-US" b="1" dirty="0">
                <a:solidFill>
                  <a:schemeClr val="bg1"/>
                </a:solidFill>
              </a:rPr>
              <a:t>Header&amp;Footer</a:t>
            </a:r>
            <a:r>
              <a:rPr lang="en-US" b="1" dirty="0"/>
              <a:t> </a:t>
            </a:r>
            <a:r>
              <a:rPr lang="bg-BG" dirty="0"/>
              <a:t>от </a:t>
            </a:r>
            <a:r>
              <a:rPr lang="bg-BG" b="1" dirty="0"/>
              <a:t>менюто </a:t>
            </a:r>
            <a:r>
              <a:rPr lang="en-US" b="1" dirty="0">
                <a:solidFill>
                  <a:schemeClr val="bg1"/>
                </a:solidFill>
              </a:rPr>
              <a:t>Insert</a:t>
            </a:r>
          </a:p>
        </p:txBody>
      </p:sp>
      <p:sp>
        <p:nvSpPr>
          <p:cNvPr id="4" name="Title 3"/>
          <p:cNvSpPr>
            <a:spLocks noGrp="1"/>
          </p:cNvSpPr>
          <p:nvPr>
            <p:ph type="title"/>
          </p:nvPr>
        </p:nvSpPr>
        <p:spPr/>
        <p:txBody>
          <a:bodyPr/>
          <a:lstStyle/>
          <a:p>
            <a:r>
              <a:rPr lang="bg-BG" dirty="0"/>
              <a:t>Номериране на страници</a:t>
            </a:r>
            <a:endParaRPr lang="en-US" dirty="0"/>
          </a:p>
        </p:txBody>
      </p:sp>
      <p:pic>
        <p:nvPicPr>
          <p:cNvPr id="6" name="Picture 5"/>
          <p:cNvPicPr>
            <a:picLocks noChangeAspect="1"/>
          </p:cNvPicPr>
          <p:nvPr/>
        </p:nvPicPr>
        <p:blipFill>
          <a:blip r:embed="rId2"/>
          <a:stretch>
            <a:fillRect/>
          </a:stretch>
        </p:blipFill>
        <p:spPr>
          <a:xfrm>
            <a:off x="2384577" y="4446970"/>
            <a:ext cx="3150000" cy="1958107"/>
          </a:xfrm>
          <a:prstGeom prst="rect">
            <a:avLst/>
          </a:prstGeom>
          <a:ln>
            <a:solidFill>
              <a:schemeClr val="bg2">
                <a:lumMod val="75000"/>
              </a:schemeClr>
            </a:solidFill>
          </a:ln>
        </p:spPr>
      </p:pic>
      <p:pic>
        <p:nvPicPr>
          <p:cNvPr id="8" name="Picture 7"/>
          <p:cNvPicPr>
            <a:picLocks noChangeAspect="1"/>
          </p:cNvPicPr>
          <p:nvPr/>
        </p:nvPicPr>
        <p:blipFill>
          <a:blip r:embed="rId3"/>
          <a:stretch>
            <a:fillRect/>
          </a:stretch>
        </p:blipFill>
        <p:spPr>
          <a:xfrm>
            <a:off x="6861000" y="4127158"/>
            <a:ext cx="2246075" cy="2597733"/>
          </a:xfrm>
          <a:prstGeom prst="rect">
            <a:avLst/>
          </a:prstGeom>
        </p:spPr>
      </p:pic>
      <p:cxnSp>
        <p:nvCxnSpPr>
          <p:cNvPr id="10" name="Straight Arrow Connector 9"/>
          <p:cNvCxnSpPr/>
          <p:nvPr/>
        </p:nvCxnSpPr>
        <p:spPr>
          <a:xfrm>
            <a:off x="5646000" y="5426024"/>
            <a:ext cx="10800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883623C8-A1D9-AAF2-7084-D8961C567CCA}"/>
              </a:ext>
            </a:extLst>
          </p:cNvPr>
          <p:cNvSpPr>
            <a:spLocks noGrp="1"/>
          </p:cNvSpPr>
          <p:nvPr>
            <p:ph type="sldNum" sz="quarter" idx="5"/>
          </p:nvPr>
        </p:nvSpPr>
        <p:spPr/>
        <p:txBody>
          <a:body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061590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a:xfrm>
            <a:off x="190402" y="1196125"/>
            <a:ext cx="7840598" cy="5528766"/>
          </a:xfrm>
        </p:spPr>
        <p:txBody>
          <a:bodyPr/>
          <a:lstStyle/>
          <a:p>
            <a:r>
              <a:rPr lang="bg-BG" b="1" dirty="0"/>
              <a:t>Номерацията</a:t>
            </a:r>
            <a:r>
              <a:rPr lang="bg-BG" dirty="0"/>
              <a:t> на страниците може да бъде на </a:t>
            </a:r>
            <a:r>
              <a:rPr lang="bg-BG" b="1" dirty="0"/>
              <a:t>различни места</a:t>
            </a:r>
            <a:r>
              <a:rPr lang="bg-BG" dirty="0"/>
              <a:t>:</a:t>
            </a:r>
          </a:p>
          <a:p>
            <a:pPr lvl="1"/>
            <a:r>
              <a:rPr lang="en-US" b="1" dirty="0"/>
              <a:t>Top of Page </a:t>
            </a:r>
            <a:r>
              <a:rPr lang="en-US" dirty="0"/>
              <a:t>(</a:t>
            </a:r>
            <a:r>
              <a:rPr lang="bg-BG" dirty="0"/>
              <a:t>горната част на страницата)</a:t>
            </a:r>
          </a:p>
          <a:p>
            <a:pPr lvl="1"/>
            <a:r>
              <a:rPr lang="en-US" b="1" dirty="0"/>
              <a:t>Bottom of Page </a:t>
            </a:r>
            <a:r>
              <a:rPr lang="bg-BG" dirty="0"/>
              <a:t>(долната част на страницата)</a:t>
            </a:r>
          </a:p>
          <a:p>
            <a:r>
              <a:rPr lang="bg-BG" dirty="0"/>
              <a:t>И в двата случая може да изберете дали да е </a:t>
            </a:r>
            <a:r>
              <a:rPr lang="bg-BG" b="1" dirty="0"/>
              <a:t>по средата</a:t>
            </a:r>
            <a:r>
              <a:rPr lang="bg-BG" dirty="0"/>
              <a:t>, </a:t>
            </a:r>
            <a:r>
              <a:rPr lang="bg-BG" b="1" dirty="0"/>
              <a:t>вляво </a:t>
            </a:r>
            <a:r>
              <a:rPr lang="bg-BG" dirty="0"/>
              <a:t>или </a:t>
            </a:r>
            <a:r>
              <a:rPr lang="bg-BG" b="1" dirty="0"/>
              <a:t>вдясно</a:t>
            </a:r>
            <a:endParaRPr lang="en-US" b="1" dirty="0"/>
          </a:p>
        </p:txBody>
      </p:sp>
      <p:sp>
        <p:nvSpPr>
          <p:cNvPr id="4" name="Title 3"/>
          <p:cNvSpPr>
            <a:spLocks noGrp="1"/>
          </p:cNvSpPr>
          <p:nvPr>
            <p:ph type="title"/>
          </p:nvPr>
        </p:nvSpPr>
        <p:spPr/>
        <p:txBody>
          <a:bodyPr>
            <a:normAutofit/>
          </a:bodyPr>
          <a:lstStyle/>
          <a:p>
            <a:r>
              <a:rPr lang="bg-BG" dirty="0"/>
              <a:t>Разположение на номерацията</a:t>
            </a:r>
            <a:endParaRPr lang="en-US" dirty="0"/>
          </a:p>
        </p:txBody>
      </p:sp>
      <p:sp>
        <p:nvSpPr>
          <p:cNvPr id="6" name="Rectangle 5"/>
          <p:cNvSpPr/>
          <p:nvPr/>
        </p:nvSpPr>
        <p:spPr bwMode="auto">
          <a:xfrm>
            <a:off x="8301000" y="1899000"/>
            <a:ext cx="3375000" cy="4095000"/>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noProof="1">
                <a:solidFill>
                  <a:schemeClr val="tx1"/>
                </a:solidFill>
              </a:rPr>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2000" b="1" noProof="1">
              <a:solidFill>
                <a:schemeClr val="tx1"/>
              </a:solidFill>
              <a:effectLst>
                <a:outerShdw blurRad="38100" dist="38100" dir="2700000" algn="tl">
                  <a:srgbClr val="000000">
                    <a:alpha val="43137"/>
                  </a:srgbClr>
                </a:outerShdw>
              </a:effectLst>
            </a:endParaRPr>
          </a:p>
        </p:txBody>
      </p:sp>
      <p:sp>
        <p:nvSpPr>
          <p:cNvPr id="7" name="TextBox 6"/>
          <p:cNvSpPr txBox="1"/>
          <p:nvPr/>
        </p:nvSpPr>
        <p:spPr>
          <a:xfrm>
            <a:off x="8391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8" name="TextBox 7"/>
          <p:cNvSpPr txBox="1"/>
          <p:nvPr/>
        </p:nvSpPr>
        <p:spPr>
          <a:xfrm>
            <a:off x="9786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9" name="TextBox 8"/>
          <p:cNvSpPr txBox="1"/>
          <p:nvPr/>
        </p:nvSpPr>
        <p:spPr>
          <a:xfrm>
            <a:off x="11181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10" name="TextBox 9"/>
          <p:cNvSpPr txBox="1"/>
          <p:nvPr/>
        </p:nvSpPr>
        <p:spPr>
          <a:xfrm>
            <a:off x="8391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11" name="TextBox 10"/>
          <p:cNvSpPr txBox="1"/>
          <p:nvPr/>
        </p:nvSpPr>
        <p:spPr>
          <a:xfrm>
            <a:off x="9786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12" name="TextBox 11"/>
          <p:cNvSpPr txBox="1"/>
          <p:nvPr/>
        </p:nvSpPr>
        <p:spPr>
          <a:xfrm>
            <a:off x="11181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Tree>
    <p:extLst>
      <p:ext uri="{BB962C8B-B14F-4D97-AF65-F5344CB8AC3E}">
        <p14:creationId xmlns:p14="http://schemas.microsoft.com/office/powerpoint/2010/main" val="21750062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7" grpId="1"/>
      <p:bldP spid="8" grpId="0"/>
      <p:bldP spid="8" grpId="1"/>
      <p:bldP spid="9" grpId="0"/>
      <p:bldP spid="9" grpId="1"/>
      <p:bldP spid="10" grpId="0"/>
      <p:bldP spid="10" grpId="1"/>
      <p:bldP spid="11" grpId="0"/>
      <p:bldP spid="11" grpId="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4" name="Title 3"/>
          <p:cNvSpPr>
            <a:spLocks noGrp="1"/>
          </p:cNvSpPr>
          <p:nvPr>
            <p:ph type="title"/>
          </p:nvPr>
        </p:nvSpPr>
        <p:spPr/>
        <p:txBody>
          <a:bodyPr/>
          <a:lstStyle/>
          <a:p>
            <a:r>
              <a:rPr lang="bg-BG" dirty="0"/>
              <a:t>Форматиране на номерацията</a:t>
            </a:r>
            <a:endParaRPr lang="en-US" dirty="0"/>
          </a:p>
        </p:txBody>
      </p:sp>
      <p:pic>
        <p:nvPicPr>
          <p:cNvPr id="5" name="Picture 4"/>
          <p:cNvPicPr>
            <a:picLocks noChangeAspect="1"/>
          </p:cNvPicPr>
          <p:nvPr/>
        </p:nvPicPr>
        <p:blipFill rotWithShape="1">
          <a:blip r:embed="rId2"/>
          <a:srcRect t="1689"/>
          <a:stretch/>
        </p:blipFill>
        <p:spPr>
          <a:xfrm>
            <a:off x="921000" y="1359001"/>
            <a:ext cx="2660330" cy="3060000"/>
          </a:xfrm>
          <a:prstGeom prst="rect">
            <a:avLst/>
          </a:prstGeom>
          <a:ln>
            <a:solidFill>
              <a:schemeClr val="bg2">
                <a:lumMod val="75000"/>
              </a:schemeClr>
            </a:solidFill>
          </a:ln>
        </p:spPr>
      </p:pic>
      <p:sp>
        <p:nvSpPr>
          <p:cNvPr id="6" name="Rounded Rectangular Callout 5"/>
          <p:cNvSpPr/>
          <p:nvPr/>
        </p:nvSpPr>
        <p:spPr bwMode="auto">
          <a:xfrm>
            <a:off x="190406" y="4419001"/>
            <a:ext cx="3790594" cy="2294999"/>
          </a:xfrm>
          <a:prstGeom prst="wedgeRoundRectCallout">
            <a:avLst>
              <a:gd name="adj1" fmla="val -12447"/>
              <a:gd name="adj2" fmla="val -68130"/>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При клик на </a:t>
            </a:r>
            <a:r>
              <a:rPr lang="en-US" sz="2800" b="1" dirty="0">
                <a:solidFill>
                  <a:srgbClr val="FFFFFF"/>
                </a:solidFill>
                <a:effectLst>
                  <a:outerShdw blurRad="38100" dist="38100" dir="2700000" algn="tl">
                    <a:srgbClr val="000000">
                      <a:alpha val="43137"/>
                    </a:srgbClr>
                  </a:outerShdw>
                </a:effectLst>
              </a:rPr>
              <a:t>[</a:t>
            </a:r>
            <a:r>
              <a:rPr lang="en-US" sz="2800" b="1" dirty="0">
                <a:solidFill>
                  <a:schemeClr val="accent1">
                    <a:lumMod val="60000"/>
                    <a:lumOff val="40000"/>
                  </a:schemeClr>
                </a:solidFill>
                <a:effectLst>
                  <a:outerShdw blurRad="38100" dist="38100" dir="2700000" algn="tl">
                    <a:srgbClr val="000000">
                      <a:alpha val="43137"/>
                    </a:srgbClr>
                  </a:outerShdw>
                </a:effectLst>
              </a:rPr>
              <a:t>Format Page Numbers</a:t>
            </a:r>
            <a:r>
              <a:rPr lang="en-US" sz="2800" b="1" dirty="0">
                <a:solidFill>
                  <a:schemeClr val="bg2"/>
                </a:solidFill>
                <a:effectLst>
                  <a:outerShdw blurRad="38100" dist="38100" dir="2700000" algn="tl">
                    <a:srgbClr val="000000">
                      <a:alpha val="43137"/>
                    </a:srgbClr>
                  </a:outerShdw>
                </a:effectLst>
              </a:rPr>
              <a:t>]</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се отваря прозорец</a:t>
            </a:r>
            <a:r>
              <a:rPr lang="en-US" sz="2800" b="1" dirty="0">
                <a:solidFill>
                  <a:srgbClr val="FFFFFF"/>
                </a:solidFill>
                <a:effectLst>
                  <a:outerShdw blurRad="38100" dist="38100" dir="2700000" algn="tl">
                    <a:srgbClr val="000000">
                      <a:alpha val="43137"/>
                    </a:srgbClr>
                  </a:outerShdw>
                </a:effectLst>
              </a:rPr>
              <a:t>a</a:t>
            </a:r>
            <a:r>
              <a:rPr lang="bg-BG" sz="2800" b="1" dirty="0">
                <a:solidFill>
                  <a:srgbClr val="FFFFFF"/>
                </a:solidFill>
                <a:effectLst>
                  <a:outerShdw blurRad="38100" dist="38100" dir="2700000" algn="tl">
                    <a:srgbClr val="000000">
                      <a:alpha val="43137"/>
                    </a:srgbClr>
                  </a:outerShdw>
                </a:effectLst>
              </a:rPr>
              <a:t> </a:t>
            </a:r>
            <a:r>
              <a:rPr lang="en-US" sz="2800" b="1" dirty="0">
                <a:solidFill>
                  <a:schemeClr val="accent1">
                    <a:lumMod val="60000"/>
                    <a:lumOff val="40000"/>
                  </a:schemeClr>
                </a:solidFill>
                <a:effectLst>
                  <a:outerShdw blurRad="38100" dist="38100" dir="2700000" algn="tl">
                    <a:srgbClr val="000000">
                      <a:alpha val="43137"/>
                    </a:srgbClr>
                  </a:outerShdw>
                </a:effectLst>
              </a:rPr>
              <a:t>Page Numbers Format</a:t>
            </a:r>
          </a:p>
        </p:txBody>
      </p:sp>
      <p:pic>
        <p:nvPicPr>
          <p:cNvPr id="7" name="Picture 6"/>
          <p:cNvPicPr>
            <a:picLocks noChangeAspect="1"/>
          </p:cNvPicPr>
          <p:nvPr/>
        </p:nvPicPr>
        <p:blipFill>
          <a:blip r:embed="rId3"/>
          <a:stretch>
            <a:fillRect/>
          </a:stretch>
        </p:blipFill>
        <p:spPr>
          <a:xfrm>
            <a:off x="7948818" y="1696135"/>
            <a:ext cx="3825000" cy="4132759"/>
          </a:xfrm>
          <a:prstGeom prst="rect">
            <a:avLst/>
          </a:prstGeom>
          <a:ln>
            <a:solidFill>
              <a:schemeClr val="bg2">
                <a:lumMod val="75000"/>
              </a:schemeClr>
            </a:solidFill>
          </a:ln>
        </p:spPr>
      </p:pic>
      <p:sp>
        <p:nvSpPr>
          <p:cNvPr id="8" name="Rounded Rectangular Callout 7"/>
          <p:cNvSpPr/>
          <p:nvPr/>
        </p:nvSpPr>
        <p:spPr bwMode="auto">
          <a:xfrm>
            <a:off x="2721000" y="1210904"/>
            <a:ext cx="4905000" cy="1032501"/>
          </a:xfrm>
          <a:prstGeom prst="wedgeRoundRectCallout">
            <a:avLst>
              <a:gd name="adj1" fmla="val 84699"/>
              <a:gd name="adj2" fmla="val 57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Задавате вида на номерацията (1, 2, 3; </a:t>
            </a:r>
            <a:r>
              <a:rPr lang="en-US" sz="2800" b="1" dirty="0">
                <a:solidFill>
                  <a:srgbClr val="FFFFFF"/>
                </a:solidFill>
                <a:effectLst>
                  <a:outerShdw blurRad="38100" dist="38100" dir="2700000" algn="tl">
                    <a:srgbClr val="000000">
                      <a:alpha val="43137"/>
                    </a:srgbClr>
                  </a:outerShdw>
                </a:effectLst>
              </a:rPr>
              <a:t>a, b, c…</a:t>
            </a:r>
            <a:r>
              <a:rPr lang="bg-BG"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9" name="Rounded Rectangular Callout 8"/>
          <p:cNvSpPr/>
          <p:nvPr/>
        </p:nvSpPr>
        <p:spPr bwMode="auto">
          <a:xfrm>
            <a:off x="4195752" y="3926094"/>
            <a:ext cx="3412182" cy="2580906"/>
          </a:xfrm>
          <a:prstGeom prst="wedgeRoundRectCallout">
            <a:avLst>
              <a:gd name="adj1" fmla="val 65456"/>
              <a:gd name="adj2" fmla="val -1013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Избирате дали да </a:t>
            </a:r>
            <a:r>
              <a:rPr lang="bg-BG" sz="2800" b="1" dirty="0">
                <a:solidFill>
                  <a:schemeClr val="accent1">
                    <a:lumMod val="60000"/>
                    <a:lumOff val="40000"/>
                  </a:schemeClr>
                </a:solidFill>
                <a:effectLst>
                  <a:outerShdw blurRad="38100" dist="38100" dir="2700000" algn="tl">
                    <a:srgbClr val="000000">
                      <a:alpha val="43137"/>
                    </a:srgbClr>
                  </a:outerShdw>
                </a:effectLst>
              </a:rPr>
              <a:t>продължите номерацията </a:t>
            </a:r>
            <a:r>
              <a:rPr lang="bg-BG" sz="2800" b="1" dirty="0">
                <a:solidFill>
                  <a:srgbClr val="FFFFFF"/>
                </a:solidFill>
                <a:effectLst>
                  <a:outerShdw blurRad="38100" dist="38100" dir="2700000" algn="tl">
                    <a:srgbClr val="000000">
                      <a:alpha val="43137"/>
                    </a:srgbClr>
                  </a:outerShdw>
                </a:effectLst>
              </a:rPr>
              <a:t>или да </a:t>
            </a:r>
            <a:r>
              <a:rPr lang="bg-BG" sz="2800" b="1" dirty="0">
                <a:solidFill>
                  <a:schemeClr val="accent1">
                    <a:lumMod val="60000"/>
                    <a:lumOff val="40000"/>
                  </a:schemeClr>
                </a:solidFill>
                <a:effectLst>
                  <a:outerShdw blurRad="38100" dist="38100" dir="2700000" algn="tl">
                    <a:srgbClr val="000000">
                      <a:alpha val="43137"/>
                    </a:srgbClr>
                  </a:outerShdw>
                </a:effectLst>
              </a:rPr>
              <a:t>започнете от нова позиция</a:t>
            </a:r>
            <a:endParaRPr lang="en-US" sz="2800" b="1" dirty="0">
              <a:solidFill>
                <a:schemeClr val="accent1">
                  <a:lumMod val="60000"/>
                  <a:lumOff val="40000"/>
                </a:schemeClr>
              </a:solidFill>
              <a:effectLst>
                <a:outerShdw blurRad="38100" dist="38100" dir="2700000" algn="tl">
                  <a:srgbClr val="000000">
                    <a:alpha val="43137"/>
                  </a:srgbClr>
                </a:outerShdw>
              </a:effectLst>
            </a:endParaRPr>
          </a:p>
        </p:txBody>
      </p:sp>
      <p:cxnSp>
        <p:nvCxnSpPr>
          <p:cNvPr id="11" name="Straight Arrow Connector 10"/>
          <p:cNvCxnSpPr/>
          <p:nvPr/>
        </p:nvCxnSpPr>
        <p:spPr>
          <a:xfrm flipV="1">
            <a:off x="3756000" y="3069000"/>
            <a:ext cx="3742818" cy="90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 name="Rounded Rectangular Callout 2">
            <a:extLst>
              <a:ext uri="{FF2B5EF4-FFF2-40B4-BE49-F238E27FC236}">
                <a16:creationId xmlns:a16="http://schemas.microsoft.com/office/drawing/2014/main" id="{74BEDC95-B1BB-2D9A-71E7-C76163246B29}"/>
              </a:ext>
            </a:extLst>
          </p:cNvPr>
          <p:cNvSpPr/>
          <p:nvPr/>
        </p:nvSpPr>
        <p:spPr bwMode="auto">
          <a:xfrm>
            <a:off x="4213818" y="3941794"/>
            <a:ext cx="3412182" cy="2580906"/>
          </a:xfrm>
          <a:prstGeom prst="wedgeRoundRectCallout">
            <a:avLst>
              <a:gd name="adj1" fmla="val 65456"/>
              <a:gd name="adj2" fmla="val -2588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Избирате дали да </a:t>
            </a:r>
            <a:r>
              <a:rPr lang="bg-BG" sz="2800" b="1" dirty="0">
                <a:solidFill>
                  <a:schemeClr val="accent1">
                    <a:lumMod val="60000"/>
                    <a:lumOff val="40000"/>
                  </a:schemeClr>
                </a:solidFill>
                <a:effectLst>
                  <a:outerShdw blurRad="38100" dist="38100" dir="2700000" algn="tl">
                    <a:srgbClr val="000000">
                      <a:alpha val="43137"/>
                    </a:srgbClr>
                  </a:outerShdw>
                </a:effectLst>
              </a:rPr>
              <a:t>продължите номерацията </a:t>
            </a:r>
            <a:r>
              <a:rPr lang="bg-BG" sz="2800" b="1" dirty="0">
                <a:solidFill>
                  <a:srgbClr val="FFFFFF"/>
                </a:solidFill>
                <a:effectLst>
                  <a:outerShdw blurRad="38100" dist="38100" dir="2700000" algn="tl">
                    <a:srgbClr val="000000">
                      <a:alpha val="43137"/>
                    </a:srgbClr>
                  </a:outerShdw>
                </a:effectLst>
              </a:rPr>
              <a:t>или да </a:t>
            </a:r>
            <a:r>
              <a:rPr lang="bg-BG" sz="2800" b="1" dirty="0">
                <a:solidFill>
                  <a:schemeClr val="accent1">
                    <a:lumMod val="60000"/>
                    <a:lumOff val="40000"/>
                  </a:schemeClr>
                </a:solidFill>
                <a:effectLst>
                  <a:outerShdw blurRad="38100" dist="38100" dir="2700000" algn="tl">
                    <a:srgbClr val="000000">
                      <a:alpha val="43137"/>
                    </a:srgbClr>
                  </a:outerShdw>
                </a:effectLst>
              </a:rPr>
              <a:t>започнете от нова позиция</a:t>
            </a:r>
            <a:endParaRPr lang="en-US" sz="2800" b="1" dirty="0">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6973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sz="quarter" idx="10"/>
          </p:nvPr>
        </p:nvSpPr>
        <p:spPr>
          <a:xfrm>
            <a:off x="615109" y="5225916"/>
            <a:ext cx="10961783" cy="768084"/>
          </a:xfrm>
        </p:spPr>
        <p:txBody>
          <a:bodyPr/>
          <a:lstStyle/>
          <a:p>
            <a:r>
              <a:rPr lang="bg-BG" dirty="0"/>
              <a:t>Отпечатване на документ</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300" y="1449000"/>
            <a:ext cx="2393400" cy="2393400"/>
          </a:xfrm>
          <a:prstGeom prst="rect">
            <a:avLst/>
          </a:prstGeom>
        </p:spPr>
      </p:pic>
    </p:spTree>
    <p:extLst>
      <p:ext uri="{BB962C8B-B14F-4D97-AF65-F5344CB8AC3E}">
        <p14:creationId xmlns:p14="http://schemas.microsoft.com/office/powerpoint/2010/main" val="1821509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bg-BG" dirty="0"/>
              <a:t>Печатането на документ в </a:t>
            </a:r>
            <a:r>
              <a:rPr lang="en-US" b="1" dirty="0"/>
              <a:t>Word</a:t>
            </a:r>
            <a:r>
              <a:rPr lang="en-US" dirty="0"/>
              <a:t> </a:t>
            </a:r>
            <a:r>
              <a:rPr lang="bg-BG" dirty="0"/>
              <a:t>се извършва от </a:t>
            </a:r>
            <a:r>
              <a:rPr lang="bg-BG" b="1" dirty="0"/>
              <a:t>менюто </a:t>
            </a:r>
            <a:r>
              <a:rPr lang="en-US" b="1" dirty="0">
                <a:solidFill>
                  <a:schemeClr val="bg1"/>
                </a:solidFill>
              </a:rPr>
              <a:t>File</a:t>
            </a:r>
            <a:r>
              <a:rPr lang="en-US" b="1" dirty="0"/>
              <a:t> </a:t>
            </a:r>
            <a:r>
              <a:rPr lang="bg-BG" dirty="0"/>
              <a:t>и </a:t>
            </a:r>
            <a:r>
              <a:rPr lang="bg-BG" b="1" dirty="0"/>
              <a:t>командата </a:t>
            </a:r>
            <a:r>
              <a:rPr lang="en-US" b="1" dirty="0">
                <a:solidFill>
                  <a:schemeClr val="bg1"/>
                </a:solidFill>
              </a:rPr>
              <a:t>Print</a:t>
            </a:r>
          </a:p>
        </p:txBody>
      </p:sp>
      <p:sp>
        <p:nvSpPr>
          <p:cNvPr id="4" name="Title 3"/>
          <p:cNvSpPr>
            <a:spLocks noGrp="1"/>
          </p:cNvSpPr>
          <p:nvPr>
            <p:ph type="title"/>
          </p:nvPr>
        </p:nvSpPr>
        <p:spPr/>
        <p:txBody>
          <a:bodyPr/>
          <a:lstStyle/>
          <a:p>
            <a:r>
              <a:rPr lang="bg-BG" dirty="0"/>
              <a:t>Отпечатване на документ</a:t>
            </a:r>
            <a:endParaRPr lang="en-US" dirty="0"/>
          </a:p>
        </p:txBody>
      </p:sp>
      <p:pic>
        <p:nvPicPr>
          <p:cNvPr id="6" name="Picture 5"/>
          <p:cNvPicPr>
            <a:picLocks noChangeAspect="1"/>
          </p:cNvPicPr>
          <p:nvPr/>
        </p:nvPicPr>
        <p:blipFill rotWithShape="1">
          <a:blip r:embed="rId2"/>
          <a:srcRect r="9755" b="23102"/>
          <a:stretch/>
        </p:blipFill>
        <p:spPr>
          <a:xfrm>
            <a:off x="921000" y="3294000"/>
            <a:ext cx="4525714" cy="2475000"/>
          </a:xfrm>
          <a:prstGeom prst="rect">
            <a:avLst/>
          </a:prstGeom>
          <a:ln>
            <a:solidFill>
              <a:schemeClr val="bg2">
                <a:lumMod val="75000"/>
              </a:schemeClr>
            </a:solidFill>
          </a:ln>
        </p:spPr>
      </p:pic>
      <p:pic>
        <p:nvPicPr>
          <p:cNvPr id="8" name="Picture 7"/>
          <p:cNvPicPr>
            <a:picLocks noChangeAspect="1"/>
          </p:cNvPicPr>
          <p:nvPr/>
        </p:nvPicPr>
        <p:blipFill>
          <a:blip r:embed="rId3"/>
          <a:stretch>
            <a:fillRect/>
          </a:stretch>
        </p:blipFill>
        <p:spPr>
          <a:xfrm>
            <a:off x="6771000" y="2979000"/>
            <a:ext cx="4448796" cy="3305636"/>
          </a:xfrm>
          <a:prstGeom prst="rect">
            <a:avLst/>
          </a:prstGeom>
          <a:ln>
            <a:solidFill>
              <a:schemeClr val="bg2">
                <a:lumMod val="75000"/>
              </a:schemeClr>
            </a:solidFill>
          </a:ln>
        </p:spPr>
      </p:pic>
      <p:sp>
        <p:nvSpPr>
          <p:cNvPr id="9" name="Rectangle 8"/>
          <p:cNvSpPr/>
          <p:nvPr/>
        </p:nvSpPr>
        <p:spPr bwMode="auto">
          <a:xfrm>
            <a:off x="831000" y="3699000"/>
            <a:ext cx="1080000" cy="630000"/>
          </a:xfrm>
          <a:prstGeom prst="rect">
            <a:avLst/>
          </a:prstGeom>
          <a:noFill/>
          <a:ln w="38100">
            <a:solidFill>
              <a:schemeClr val="bg1">
                <a:lumMod val="60000"/>
                <a:lumOff val="4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0" name="Rectangle 9"/>
          <p:cNvSpPr/>
          <p:nvPr/>
        </p:nvSpPr>
        <p:spPr bwMode="auto">
          <a:xfrm>
            <a:off x="6771000" y="5499000"/>
            <a:ext cx="1125000" cy="405000"/>
          </a:xfrm>
          <a:prstGeom prst="rect">
            <a:avLst/>
          </a:prstGeom>
          <a:noFill/>
          <a:ln w="38100">
            <a:solidFill>
              <a:schemeClr val="bg1">
                <a:lumMod val="60000"/>
                <a:lumOff val="4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cxnSp>
        <p:nvCxnSpPr>
          <p:cNvPr id="12" name="Straight Arrow Connector 11"/>
          <p:cNvCxnSpPr/>
          <p:nvPr/>
        </p:nvCxnSpPr>
        <p:spPr>
          <a:xfrm>
            <a:off x="5703857" y="4631818"/>
            <a:ext cx="810000" cy="23718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6AF7BDEE-5C50-62B5-8F4D-8AC475FBB4A4}"/>
              </a:ext>
            </a:extLst>
          </p:cNvPr>
          <p:cNvSpPr>
            <a:spLocks noGrp="1"/>
          </p:cNvSpPr>
          <p:nvPr>
            <p:ph type="sldNum" sz="quarter" idx="5"/>
          </p:nvPr>
        </p:nvSpPr>
        <p:spPr/>
        <p:txBody>
          <a:body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35592571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4" name="Title 3"/>
          <p:cNvSpPr>
            <a:spLocks noGrp="1"/>
          </p:cNvSpPr>
          <p:nvPr>
            <p:ph type="title"/>
          </p:nvPr>
        </p:nvSpPr>
        <p:spPr/>
        <p:txBody>
          <a:bodyPr/>
          <a:lstStyle/>
          <a:p>
            <a:r>
              <a:rPr lang="bg-BG" dirty="0"/>
              <a:t>Отпечатване на документ</a:t>
            </a:r>
            <a:endParaRPr lang="en-US" dirty="0"/>
          </a:p>
        </p:txBody>
      </p:sp>
      <p:grpSp>
        <p:nvGrpSpPr>
          <p:cNvPr id="10" name="Group 9"/>
          <p:cNvGrpSpPr/>
          <p:nvPr/>
        </p:nvGrpSpPr>
        <p:grpSpPr>
          <a:xfrm>
            <a:off x="2136000" y="1179000"/>
            <a:ext cx="7876353" cy="5553000"/>
            <a:chOff x="3380537" y="1490625"/>
            <a:chExt cx="7084888" cy="4995000"/>
          </a:xfrm>
        </p:grpSpPr>
        <p:grpSp>
          <p:nvGrpSpPr>
            <p:cNvPr id="8" name="Group 7"/>
            <p:cNvGrpSpPr/>
            <p:nvPr/>
          </p:nvGrpSpPr>
          <p:grpSpPr>
            <a:xfrm>
              <a:off x="3380537" y="1490625"/>
              <a:ext cx="7084888" cy="4995000"/>
              <a:chOff x="2600538" y="1358998"/>
              <a:chExt cx="7155024" cy="4919839"/>
            </a:xfrm>
          </p:grpSpPr>
          <p:pic>
            <p:nvPicPr>
              <p:cNvPr id="5" name="Picture 4"/>
              <p:cNvPicPr>
                <a:picLocks noChangeAspect="1"/>
              </p:cNvPicPr>
              <p:nvPr/>
            </p:nvPicPr>
            <p:blipFill rotWithShape="1">
              <a:blip r:embed="rId2"/>
              <a:srcRect l="40548" r="21376"/>
              <a:stretch/>
            </p:blipFill>
            <p:spPr>
              <a:xfrm>
                <a:off x="5331000" y="1359000"/>
                <a:ext cx="3465000" cy="4919837"/>
              </a:xfrm>
              <a:prstGeom prst="rect">
                <a:avLst/>
              </a:prstGeom>
            </p:spPr>
          </p:pic>
          <p:pic>
            <p:nvPicPr>
              <p:cNvPr id="6" name="Picture 5"/>
              <p:cNvPicPr>
                <a:picLocks noChangeAspect="1"/>
              </p:cNvPicPr>
              <p:nvPr/>
            </p:nvPicPr>
            <p:blipFill rotWithShape="1">
              <a:blip r:embed="rId2"/>
              <a:srcRect r="69836"/>
              <a:stretch/>
            </p:blipFill>
            <p:spPr>
              <a:xfrm>
                <a:off x="2600538" y="1358998"/>
                <a:ext cx="2745000" cy="4919837"/>
              </a:xfrm>
              <a:prstGeom prst="rect">
                <a:avLst/>
              </a:prstGeom>
            </p:spPr>
          </p:pic>
          <p:pic>
            <p:nvPicPr>
              <p:cNvPr id="7" name="Picture 6"/>
              <p:cNvPicPr>
                <a:picLocks noChangeAspect="1"/>
              </p:cNvPicPr>
              <p:nvPr/>
            </p:nvPicPr>
            <p:blipFill rotWithShape="1">
              <a:blip r:embed="rId2"/>
              <a:srcRect l="89456"/>
              <a:stretch/>
            </p:blipFill>
            <p:spPr>
              <a:xfrm>
                <a:off x="8796000" y="1358999"/>
                <a:ext cx="959562" cy="4919837"/>
              </a:xfrm>
              <a:prstGeom prst="rect">
                <a:avLst/>
              </a:prstGeom>
            </p:spPr>
          </p:pic>
        </p:grpSp>
        <p:pic>
          <p:nvPicPr>
            <p:cNvPr id="9" name="Picture 8"/>
            <p:cNvPicPr>
              <a:picLocks noChangeAspect="1"/>
            </p:cNvPicPr>
            <p:nvPr/>
          </p:nvPicPr>
          <p:blipFill>
            <a:blip r:embed="rId3"/>
            <a:stretch>
              <a:fillRect/>
            </a:stretch>
          </p:blipFill>
          <p:spPr>
            <a:xfrm>
              <a:off x="3993996" y="1509748"/>
              <a:ext cx="1994902" cy="4975875"/>
            </a:xfrm>
            <a:prstGeom prst="rect">
              <a:avLst/>
            </a:prstGeom>
          </p:spPr>
        </p:pic>
      </p:grpSp>
      <p:sp>
        <p:nvSpPr>
          <p:cNvPr id="11" name="Rounded Rectangular Callout 10"/>
          <p:cNvSpPr/>
          <p:nvPr/>
        </p:nvSpPr>
        <p:spPr bwMode="auto">
          <a:xfrm>
            <a:off x="9342042" y="5472000"/>
            <a:ext cx="2025000" cy="1035000"/>
          </a:xfrm>
          <a:prstGeom prst="wedgeRoundRectCallout">
            <a:avLst>
              <a:gd name="adj1" fmla="val -50125"/>
              <a:gd name="adj2" fmla="val -1725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Изглед на документа</a:t>
            </a:r>
            <a:endParaRPr lang="en-US" sz="2800" b="1" dirty="0">
              <a:solidFill>
                <a:srgbClr val="FFFFFF"/>
              </a:solidFill>
              <a:effectLst>
                <a:outerShdw blurRad="38100" dist="38100" dir="2700000" algn="tl">
                  <a:srgbClr val="000000">
                    <a:alpha val="43137"/>
                  </a:srgbClr>
                </a:outerShdw>
              </a:effectLst>
            </a:endParaRPr>
          </a:p>
        </p:txBody>
      </p:sp>
      <p:sp>
        <p:nvSpPr>
          <p:cNvPr id="12" name="Rounded Rectangular Callout 11"/>
          <p:cNvSpPr/>
          <p:nvPr/>
        </p:nvSpPr>
        <p:spPr bwMode="auto">
          <a:xfrm>
            <a:off x="5256343" y="1358794"/>
            <a:ext cx="4866735" cy="1395000"/>
          </a:xfrm>
          <a:prstGeom prst="wedgeRoundRectCallout">
            <a:avLst>
              <a:gd name="adj1" fmla="val -54910"/>
              <a:gd name="adj2" fmla="val 6956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секцията </a:t>
            </a:r>
            <a:r>
              <a:rPr lang="en-US" sz="2800" b="1" dirty="0">
                <a:solidFill>
                  <a:schemeClr val="accent1">
                    <a:lumMod val="60000"/>
                    <a:lumOff val="40000"/>
                  </a:schemeClr>
                </a:solidFill>
                <a:effectLst>
                  <a:outerShdw blurRad="38100" dist="38100" dir="2700000" algn="tl">
                    <a:srgbClr val="000000">
                      <a:alpha val="43137"/>
                    </a:srgbClr>
                  </a:outerShdw>
                </a:effectLst>
              </a:rPr>
              <a:t>Printer</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избирате принтера, на който да се извърши отпечатването</a:t>
            </a:r>
            <a:endParaRPr lang="en-US" sz="2800" b="1" dirty="0">
              <a:solidFill>
                <a:srgbClr val="FFFFFF"/>
              </a:solidFill>
              <a:effectLst>
                <a:outerShdw blurRad="38100" dist="38100" dir="2700000" algn="tl">
                  <a:srgbClr val="000000">
                    <a:alpha val="43137"/>
                  </a:srgbClr>
                </a:outerShdw>
              </a:effectLst>
            </a:endParaRPr>
          </a:p>
        </p:txBody>
      </p:sp>
      <p:sp>
        <p:nvSpPr>
          <p:cNvPr id="13" name="Rounded Rectangular Callout 12"/>
          <p:cNvSpPr/>
          <p:nvPr/>
        </p:nvSpPr>
        <p:spPr bwMode="auto">
          <a:xfrm>
            <a:off x="5623078" y="3129184"/>
            <a:ext cx="4500000" cy="1485000"/>
          </a:xfrm>
          <a:prstGeom prst="wedgeRoundRectCallout">
            <a:avLst>
              <a:gd name="adj1" fmla="val -60078"/>
              <a:gd name="adj2" fmla="val -45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секцията </a:t>
            </a:r>
            <a:r>
              <a:rPr lang="en-US" sz="2800" b="1" dirty="0">
                <a:solidFill>
                  <a:schemeClr val="accent1">
                    <a:lumMod val="60000"/>
                    <a:lumOff val="40000"/>
                  </a:schemeClr>
                </a:solidFill>
                <a:effectLst>
                  <a:outerShdw blurRad="38100" dist="38100" dir="2700000" algn="tl">
                    <a:srgbClr val="000000">
                      <a:alpha val="43137"/>
                    </a:srgbClr>
                  </a:outerShdw>
                </a:effectLst>
              </a:rPr>
              <a:t>Settings</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може да задавате различни настройки за принта</a:t>
            </a:r>
            <a:endParaRPr lang="en-US" sz="2800" b="1" dirty="0">
              <a:solidFill>
                <a:srgbClr val="FFFFFF"/>
              </a:solidFill>
              <a:effectLst>
                <a:outerShdw blurRad="38100" dist="38100" dir="2700000" algn="tl">
                  <a:srgbClr val="000000">
                    <a:alpha val="43137"/>
                  </a:srgbClr>
                </a:outerShdw>
              </a:effectLst>
            </a:endParaRPr>
          </a:p>
        </p:txBody>
      </p:sp>
      <p:sp>
        <p:nvSpPr>
          <p:cNvPr id="14" name="Rounded Rectangular Callout 13"/>
          <p:cNvSpPr/>
          <p:nvPr/>
        </p:nvSpPr>
        <p:spPr bwMode="auto">
          <a:xfrm>
            <a:off x="111000" y="2747547"/>
            <a:ext cx="2790000" cy="1440000"/>
          </a:xfrm>
          <a:prstGeom prst="wedgeRoundRectCallout">
            <a:avLst>
              <a:gd name="adj1" fmla="val 91306"/>
              <a:gd name="adj2" fmla="val -10060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Избирате </a:t>
            </a:r>
            <a:r>
              <a:rPr lang="bg-BG" sz="2800" b="1" dirty="0">
                <a:solidFill>
                  <a:schemeClr val="accent1">
                    <a:lumMod val="60000"/>
                    <a:lumOff val="40000"/>
                  </a:schemeClr>
                </a:solidFill>
                <a:effectLst>
                  <a:outerShdw blurRad="38100" dist="38100" dir="2700000" algn="tl">
                    <a:srgbClr val="000000">
                      <a:alpha val="43137"/>
                    </a:srgbClr>
                  </a:outerShdw>
                </a:effectLst>
              </a:rPr>
              <a:t>колко копия </a:t>
            </a:r>
            <a:r>
              <a:rPr lang="bg-BG" sz="2800" b="1" dirty="0">
                <a:solidFill>
                  <a:srgbClr val="FFFFFF"/>
                </a:solidFill>
                <a:effectLst>
                  <a:outerShdw blurRad="38100" dist="38100" dir="2700000" algn="tl">
                    <a:srgbClr val="000000">
                      <a:alpha val="43137"/>
                    </a:srgbClr>
                  </a:outerShdw>
                </a:effectLst>
              </a:rPr>
              <a:t>да се принтират</a:t>
            </a: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77875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p:cNvSpPr>
            <a:spLocks noGrp="1"/>
          </p:cNvSpPr>
          <p:nvPr>
            <p:ph type="body" sz="quarter" idx="10"/>
          </p:nvPr>
        </p:nvSpPr>
        <p:spPr>
          <a:xfrm>
            <a:off x="66000" y="1196125"/>
            <a:ext cx="8302606" cy="5528766"/>
          </a:xfrm>
        </p:spPr>
        <p:txBody>
          <a:bodyPr>
            <a:normAutofit lnSpcReduction="10000"/>
          </a:bodyPr>
          <a:lstStyle/>
          <a:p>
            <a:r>
              <a:rPr lang="bg-BG" dirty="0"/>
              <a:t>С бутона </a:t>
            </a:r>
            <a:r>
              <a:rPr lang="en-US" dirty="0"/>
              <a:t>[</a:t>
            </a:r>
            <a:r>
              <a:rPr lang="en-US" b="1" dirty="0">
                <a:solidFill>
                  <a:schemeClr val="bg1"/>
                </a:solidFill>
              </a:rPr>
              <a:t>Print All Pages</a:t>
            </a:r>
            <a:r>
              <a:rPr lang="en-US" dirty="0"/>
              <a:t>]</a:t>
            </a:r>
            <a:r>
              <a:rPr lang="en-US" b="1" dirty="0">
                <a:solidFill>
                  <a:schemeClr val="bg1"/>
                </a:solidFill>
              </a:rPr>
              <a:t> </a:t>
            </a:r>
            <a:r>
              <a:rPr lang="bg-BG" dirty="0"/>
              <a:t>се отпечатва </a:t>
            </a:r>
            <a:r>
              <a:rPr lang="bg-BG" b="1" dirty="0"/>
              <a:t>целият документ</a:t>
            </a:r>
          </a:p>
          <a:p>
            <a:pPr lvl="1"/>
            <a:r>
              <a:rPr lang="bg-BG" dirty="0"/>
              <a:t>Ако отворите падащото меню, може да изберете други опции за печатане</a:t>
            </a:r>
          </a:p>
          <a:p>
            <a:r>
              <a:rPr lang="bg-BG" dirty="0"/>
              <a:t>В числовата кутия </a:t>
            </a:r>
            <a:r>
              <a:rPr lang="en-US" b="1" dirty="0">
                <a:solidFill>
                  <a:schemeClr val="bg1"/>
                </a:solidFill>
              </a:rPr>
              <a:t>Pages</a:t>
            </a:r>
            <a:r>
              <a:rPr lang="en-US" dirty="0"/>
              <a:t> </a:t>
            </a:r>
            <a:r>
              <a:rPr lang="bg-BG" dirty="0"/>
              <a:t>може да запишете кои </a:t>
            </a:r>
            <a:r>
              <a:rPr lang="bg-BG" b="1" dirty="0"/>
              <a:t>страници</a:t>
            </a:r>
            <a:r>
              <a:rPr lang="bg-BG" dirty="0"/>
              <a:t> да се </a:t>
            </a:r>
            <a:r>
              <a:rPr lang="bg-BG" b="1" dirty="0"/>
              <a:t>отпечатат</a:t>
            </a:r>
          </a:p>
          <a:p>
            <a:r>
              <a:rPr lang="bg-BG" b="1" dirty="0"/>
              <a:t>Ориентация</a:t>
            </a:r>
          </a:p>
          <a:p>
            <a:r>
              <a:rPr lang="bg-BG" b="1" dirty="0"/>
              <a:t>Формат</a:t>
            </a:r>
            <a:r>
              <a:rPr lang="bg-BG" dirty="0"/>
              <a:t> на листа</a:t>
            </a:r>
          </a:p>
          <a:p>
            <a:r>
              <a:rPr lang="bg-BG" b="1" dirty="0"/>
              <a:t>Размер</a:t>
            </a:r>
            <a:r>
              <a:rPr lang="bg-BG" dirty="0"/>
              <a:t> на </a:t>
            </a:r>
            <a:r>
              <a:rPr lang="bg-BG" b="1" dirty="0"/>
              <a:t>белите полета</a:t>
            </a:r>
          </a:p>
          <a:p>
            <a:endParaRPr lang="en-US" dirty="0"/>
          </a:p>
        </p:txBody>
      </p:sp>
      <p:sp>
        <p:nvSpPr>
          <p:cNvPr id="4" name="Title 3"/>
          <p:cNvSpPr>
            <a:spLocks noGrp="1"/>
          </p:cNvSpPr>
          <p:nvPr>
            <p:ph type="title"/>
          </p:nvPr>
        </p:nvSpPr>
        <p:spPr/>
        <p:txBody>
          <a:bodyPr/>
          <a:lstStyle/>
          <a:p>
            <a:r>
              <a:rPr lang="bg-BG" dirty="0"/>
              <a:t>Настройки на принтирането</a:t>
            </a:r>
            <a:endParaRPr lang="en-US" dirty="0"/>
          </a:p>
        </p:txBody>
      </p:sp>
      <p:pic>
        <p:nvPicPr>
          <p:cNvPr id="5" name="Picture 4"/>
          <p:cNvPicPr>
            <a:picLocks noChangeAspect="1"/>
          </p:cNvPicPr>
          <p:nvPr/>
        </p:nvPicPr>
        <p:blipFill>
          <a:blip r:embed="rId2"/>
          <a:stretch>
            <a:fillRect/>
          </a:stretch>
        </p:blipFill>
        <p:spPr>
          <a:xfrm>
            <a:off x="8368606" y="1251151"/>
            <a:ext cx="3375000" cy="5473740"/>
          </a:xfrm>
          <a:prstGeom prst="rect">
            <a:avLst/>
          </a:prstGeom>
          <a:ln>
            <a:solidFill>
              <a:schemeClr val="bg2">
                <a:lumMod val="75000"/>
              </a:schemeClr>
            </a:solidFill>
          </a:ln>
        </p:spPr>
      </p:pic>
    </p:spTree>
    <p:extLst>
      <p:ext uri="{BB962C8B-B14F-4D97-AF65-F5344CB8AC3E}">
        <p14:creationId xmlns:p14="http://schemas.microsoft.com/office/powerpoint/2010/main" val="4235724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17</a:t>
            </a:fld>
            <a:endParaRPr lang="en-US" noProof="0" dirty="0"/>
          </a:p>
        </p:txBody>
      </p:sp>
      <p:pic>
        <p:nvPicPr>
          <p:cNvPr id="5" name="Picture 4"/>
          <p:cNvPicPr>
            <a:picLocks noChangeAspect="1"/>
          </p:cNvPicPr>
          <p:nvPr/>
        </p:nvPicPr>
        <p:blipFill rotWithShape="1">
          <a:blip r:embed="rId2"/>
          <a:srcRect l="4887" t="3315" r="7154" b="5525"/>
          <a:stretch/>
        </p:blipFill>
        <p:spPr>
          <a:xfrm>
            <a:off x="1191000" y="1899000"/>
            <a:ext cx="3465000" cy="3529167"/>
          </a:xfrm>
          <a:prstGeom prst="rect">
            <a:avLst/>
          </a:prstGeom>
          <a:ln>
            <a:solidFill>
              <a:schemeClr val="bg2">
                <a:lumMod val="75000"/>
              </a:schemeClr>
            </a:solidFill>
          </a:ln>
        </p:spPr>
      </p:pic>
      <p:sp>
        <p:nvSpPr>
          <p:cNvPr id="4" name="Title 3"/>
          <p:cNvSpPr>
            <a:spLocks noGrp="1"/>
          </p:cNvSpPr>
          <p:nvPr>
            <p:ph type="title"/>
          </p:nvPr>
        </p:nvSpPr>
        <p:spPr/>
        <p:txBody>
          <a:bodyPr/>
          <a:lstStyle/>
          <a:p>
            <a:r>
              <a:rPr lang="en-US" dirty="0"/>
              <a:t>Print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1000" y="2979000"/>
            <a:ext cx="1957120" cy="2111737"/>
          </a:xfrm>
          <a:prstGeom prst="rect">
            <a:avLst/>
          </a:prstGeom>
        </p:spPr>
      </p:pic>
      <p:cxnSp>
        <p:nvCxnSpPr>
          <p:cNvPr id="8" name="Straight Arrow Connector 7"/>
          <p:cNvCxnSpPr/>
          <p:nvPr/>
        </p:nvCxnSpPr>
        <p:spPr>
          <a:xfrm>
            <a:off x="4770806" y="3656383"/>
            <a:ext cx="1298212" cy="35290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425" y="2066118"/>
            <a:ext cx="5250000" cy="3937500"/>
          </a:xfrm>
          <a:prstGeom prst="rect">
            <a:avLst/>
          </a:prstGeom>
          <a:ln>
            <a:solidFill>
              <a:schemeClr val="bg2">
                <a:lumMod val="75000"/>
              </a:schemeClr>
            </a:solidFill>
          </a:ln>
        </p:spPr>
      </p:pic>
    </p:spTree>
    <p:extLst>
      <p:ext uri="{BB962C8B-B14F-4D97-AF65-F5344CB8AC3E}">
        <p14:creationId xmlns:p14="http://schemas.microsoft.com/office/powerpoint/2010/main" val="40315523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57798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Какво научихме днес?</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6766" y="1314000"/>
            <a:ext cx="1179846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741000" y="1610812"/>
            <a:ext cx="11040744" cy="4894130"/>
          </a:xfrm>
          <a:prstGeom prst="rect">
            <a:avLst/>
          </a:prstGeom>
        </p:spPr>
        <p:txBody>
          <a:bodyPr vert="horz" lIns="108000" tIns="36000" rIns="108000" bIns="36000" rtlCol="0">
            <a:no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lnSpc>
                <a:spcPct val="100000"/>
              </a:lnSpc>
              <a:buClr>
                <a:schemeClr val="bg2"/>
              </a:buClr>
            </a:pPr>
            <a:r>
              <a:rPr lang="ru-RU" sz="2800" b="1" dirty="0">
                <a:solidFill>
                  <a:schemeClr val="bg1">
                    <a:lumMod val="60000"/>
                    <a:lumOff val="40000"/>
                  </a:schemeClr>
                </a:solidFill>
              </a:rPr>
              <a:t>Страница</a:t>
            </a:r>
            <a:r>
              <a:rPr lang="ru-RU" sz="2800" b="1" dirty="0">
                <a:solidFill>
                  <a:schemeClr val="bg2"/>
                </a:solidFill>
              </a:rPr>
              <a:t> – </a:t>
            </a:r>
            <a:r>
              <a:rPr lang="ru-RU" sz="2800" dirty="0">
                <a:solidFill>
                  <a:schemeClr val="bg2"/>
                </a:solidFill>
              </a:rPr>
              <a:t>тескт, който може да се отпечата на </a:t>
            </a:r>
            <a:r>
              <a:rPr lang="ru-RU" sz="2800" b="1" dirty="0">
                <a:solidFill>
                  <a:schemeClr val="bg2"/>
                </a:solidFill>
              </a:rPr>
              <a:t>един лист хартия</a:t>
            </a:r>
          </a:p>
          <a:p>
            <a:pPr marL="355600" indent="-355600">
              <a:lnSpc>
                <a:spcPct val="100000"/>
              </a:lnSpc>
              <a:buClr>
                <a:schemeClr val="bg2"/>
              </a:buClr>
            </a:pPr>
            <a:r>
              <a:rPr lang="ru-RU" sz="2800" dirty="0">
                <a:solidFill>
                  <a:schemeClr val="bg2"/>
                </a:solidFill>
              </a:rPr>
              <a:t>Основни</a:t>
            </a:r>
            <a:r>
              <a:rPr lang="ru-RU" sz="2800" b="1" dirty="0">
                <a:solidFill>
                  <a:schemeClr val="bg2"/>
                </a:solidFill>
              </a:rPr>
              <a:t> характеристики </a:t>
            </a:r>
            <a:r>
              <a:rPr lang="ru-RU" sz="2800" dirty="0">
                <a:solidFill>
                  <a:schemeClr val="bg2"/>
                </a:solidFill>
              </a:rPr>
              <a:t>на страница</a:t>
            </a:r>
            <a:r>
              <a:rPr lang="ru-RU" sz="2800" b="1" dirty="0">
                <a:solidFill>
                  <a:schemeClr val="bg2"/>
                </a:solidFill>
              </a:rPr>
              <a:t>:</a:t>
            </a:r>
          </a:p>
          <a:p>
            <a:pPr marL="888666" lvl="1" indent="-355600">
              <a:lnSpc>
                <a:spcPct val="100000"/>
              </a:lnSpc>
              <a:buClr>
                <a:schemeClr val="bg2"/>
              </a:buClr>
            </a:pPr>
            <a:r>
              <a:rPr lang="ru-RU" sz="2600" b="1" dirty="0">
                <a:solidFill>
                  <a:schemeClr val="bg2"/>
                </a:solidFill>
              </a:rPr>
              <a:t>Размер</a:t>
            </a:r>
          </a:p>
          <a:p>
            <a:pPr marL="888666" lvl="1" indent="-355600">
              <a:lnSpc>
                <a:spcPct val="100000"/>
              </a:lnSpc>
              <a:buClr>
                <a:schemeClr val="bg2"/>
              </a:buClr>
            </a:pPr>
            <a:r>
              <a:rPr lang="ru-RU" sz="2600" b="1" dirty="0">
                <a:solidFill>
                  <a:schemeClr val="bg2"/>
                </a:solidFill>
              </a:rPr>
              <a:t>Ориентация</a:t>
            </a:r>
          </a:p>
          <a:p>
            <a:pPr marL="888666" lvl="1" indent="-355600">
              <a:lnSpc>
                <a:spcPct val="100000"/>
              </a:lnSpc>
              <a:buClr>
                <a:schemeClr val="bg2"/>
              </a:buClr>
            </a:pPr>
            <a:r>
              <a:rPr lang="ru-RU" sz="2600" b="1" dirty="0">
                <a:solidFill>
                  <a:schemeClr val="bg2"/>
                </a:solidFill>
              </a:rPr>
              <a:t>Наборно поле</a:t>
            </a:r>
          </a:p>
          <a:p>
            <a:pPr marL="355600" indent="-355600">
              <a:lnSpc>
                <a:spcPct val="100000"/>
              </a:lnSpc>
              <a:buClr>
                <a:schemeClr val="bg2"/>
              </a:buClr>
            </a:pPr>
            <a:r>
              <a:rPr lang="ru-RU" sz="2800" b="1" dirty="0">
                <a:solidFill>
                  <a:schemeClr val="bg1">
                    <a:lumMod val="60000"/>
                    <a:lumOff val="40000"/>
                  </a:schemeClr>
                </a:solidFill>
              </a:rPr>
              <a:t>Номерация</a:t>
            </a:r>
            <a:r>
              <a:rPr lang="ru-RU" sz="2800" b="1" dirty="0">
                <a:solidFill>
                  <a:schemeClr val="bg2"/>
                </a:solidFill>
              </a:rPr>
              <a:t> </a:t>
            </a:r>
            <a:r>
              <a:rPr lang="ru-RU" sz="2800" dirty="0">
                <a:solidFill>
                  <a:schemeClr val="bg2"/>
                </a:solidFill>
              </a:rPr>
              <a:t>на страници</a:t>
            </a:r>
          </a:p>
          <a:p>
            <a:pPr marL="355600" indent="-355600">
              <a:lnSpc>
                <a:spcPct val="100000"/>
              </a:lnSpc>
              <a:buClr>
                <a:schemeClr val="bg2"/>
              </a:buClr>
            </a:pPr>
            <a:r>
              <a:rPr lang="ru-RU" sz="2800" b="1" dirty="0">
                <a:solidFill>
                  <a:schemeClr val="bg1">
                    <a:lumMod val="60000"/>
                    <a:lumOff val="40000"/>
                  </a:schemeClr>
                </a:solidFill>
              </a:rPr>
              <a:t>Отпечатване</a:t>
            </a:r>
            <a:r>
              <a:rPr lang="ru-RU" sz="2800" b="1" dirty="0">
                <a:solidFill>
                  <a:schemeClr val="bg2"/>
                </a:solidFill>
              </a:rPr>
              <a:t> </a:t>
            </a:r>
            <a:r>
              <a:rPr lang="ru-RU" sz="2800" dirty="0">
                <a:solidFill>
                  <a:schemeClr val="bg2"/>
                </a:solidFill>
              </a:rPr>
              <a:t>на документ</a:t>
            </a:r>
          </a:p>
          <a:p>
            <a:pPr marL="888666" lvl="1" indent="-355600">
              <a:lnSpc>
                <a:spcPct val="100000"/>
              </a:lnSpc>
              <a:buClr>
                <a:schemeClr val="bg2"/>
              </a:buClr>
            </a:pPr>
            <a:r>
              <a:rPr lang="ru-RU" sz="2600" b="1" dirty="0">
                <a:solidFill>
                  <a:schemeClr val="bg2"/>
                </a:solidFill>
              </a:rPr>
              <a:t>Настройки </a:t>
            </a:r>
            <a:r>
              <a:rPr lang="ru-RU" sz="2600" dirty="0">
                <a:solidFill>
                  <a:schemeClr val="bg2"/>
                </a:solidFill>
              </a:rPr>
              <a:t>при</a:t>
            </a:r>
            <a:r>
              <a:rPr lang="ru-RU" sz="2600" b="1" dirty="0">
                <a:solidFill>
                  <a:schemeClr val="bg2"/>
                </a:solidFill>
              </a:rPr>
              <a:t> разпечатването </a:t>
            </a:r>
            <a:r>
              <a:rPr lang="ru-RU" sz="2600" dirty="0">
                <a:solidFill>
                  <a:schemeClr val="bg2"/>
                </a:solidFill>
              </a:rPr>
              <a:t>на </a:t>
            </a:r>
            <a:r>
              <a:rPr lang="en-US" sz="2600" b="1" dirty="0">
                <a:solidFill>
                  <a:schemeClr val="bg2"/>
                </a:solidFill>
              </a:rPr>
              <a:t>Word</a:t>
            </a:r>
            <a:r>
              <a:rPr lang="en-US" sz="2600" dirty="0">
                <a:solidFill>
                  <a:schemeClr val="bg2"/>
                </a:solidFill>
              </a:rPr>
              <a:t> </a:t>
            </a:r>
            <a:r>
              <a:rPr lang="bg-BG" sz="2600" b="1" dirty="0">
                <a:solidFill>
                  <a:schemeClr val="bg2"/>
                </a:solidFill>
              </a:rPr>
              <a:t>документ</a:t>
            </a:r>
            <a:endParaRPr lang="ru-RU" sz="2600" b="1" dirty="0">
              <a:solidFill>
                <a:schemeClr val="bg2"/>
              </a:solidFill>
            </a:endParaRPr>
          </a:p>
          <a:p>
            <a:pPr marL="355600" indent="-355600">
              <a:lnSpc>
                <a:spcPct val="100000"/>
              </a:lnSpc>
              <a:buClr>
                <a:schemeClr val="bg2"/>
              </a:buClr>
            </a:pPr>
            <a:endParaRPr lang="ru-RU" sz="2600" b="1" dirty="0">
              <a:solidFill>
                <a:schemeClr val="bg2"/>
              </a:solidFill>
            </a:endParaRPr>
          </a:p>
          <a:p>
            <a:pPr marL="355600" indent="-355600">
              <a:lnSpc>
                <a:spcPct val="100000"/>
              </a:lnSpc>
              <a:buClr>
                <a:schemeClr val="bg2"/>
              </a:buClr>
            </a:pPr>
            <a:endParaRPr lang="ru-RU" sz="2800" b="1" dirty="0">
              <a:solidFill>
                <a:schemeClr val="bg2"/>
              </a:solidFill>
            </a:endParaRPr>
          </a:p>
          <a:p>
            <a:pPr marL="355600" indent="-355600">
              <a:lnSpc>
                <a:spcPct val="100000"/>
              </a:lnSpc>
              <a:buClr>
                <a:schemeClr val="bg2"/>
              </a:buClr>
            </a:pPr>
            <a:endParaRPr lang="ru-RU" sz="2800" b="1" dirty="0">
              <a:solidFill>
                <a:schemeClr val="bg2"/>
              </a:solidFill>
            </a:endParaRPr>
          </a:p>
          <a:p>
            <a:pPr marL="355600" indent="-355600">
              <a:lnSpc>
                <a:spcPct val="100000"/>
              </a:lnSpc>
              <a:buClr>
                <a:schemeClr val="bg2"/>
              </a:buClr>
            </a:pPr>
            <a:endParaRPr lang="en-US" sz="2400" dirty="0">
              <a:solidFill>
                <a:schemeClr val="bg2"/>
              </a:solidFill>
            </a:endParaRPr>
          </a:p>
        </p:txBody>
      </p:sp>
    </p:spTree>
    <p:extLst>
      <p:ext uri="{BB962C8B-B14F-4D97-AF65-F5344CB8AC3E}">
        <p14:creationId xmlns:p14="http://schemas.microsoft.com/office/powerpoint/2010/main" val="3528394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72534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6A760D59-0056-4F39-B077-DBDBE3D292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
        <p:nvSpPr>
          <p:cNvPr id="444419" name="Slide Body"/>
          <p:cNvSpPr>
            <a:spLocks noGrp="1" noChangeArrowheads="1"/>
          </p:cNvSpPr>
          <p:nvPr>
            <p:ph type="body" sz="quarter" idx="13"/>
          </p:nvPr>
        </p:nvSpPr>
        <p:spPr>
          <a:xfrm>
            <a:off x="196766" y="1371604"/>
            <a:ext cx="9679234" cy="5207396"/>
          </a:xfrm>
        </p:spPr>
        <p:txBody>
          <a:bodyPr/>
          <a:lstStyle/>
          <a:p>
            <a:r>
              <a:rPr lang="bg-BG" dirty="0"/>
              <a:t>͏</a:t>
            </a:r>
            <a:r>
              <a:rPr lang="bg-BG" b="1" dirty="0"/>
              <a:t>Форматиране</a:t>
            </a:r>
            <a:r>
              <a:rPr lang="bg-BG" dirty="0"/>
              <a:t> на страница</a:t>
            </a:r>
          </a:p>
          <a:p>
            <a:r>
              <a:rPr lang="bg-BG" dirty="0"/>
              <a:t>͏</a:t>
            </a:r>
            <a:r>
              <a:rPr lang="bg-BG" b="1" dirty="0"/>
              <a:t>Номериране</a:t>
            </a:r>
            <a:r>
              <a:rPr lang="bg-BG" dirty="0"/>
              <a:t> на страница</a:t>
            </a:r>
          </a:p>
          <a:p>
            <a:r>
              <a:rPr lang="bg-BG" dirty="0"/>
              <a:t>͏</a:t>
            </a:r>
            <a:r>
              <a:rPr lang="bg-BG" b="1" dirty="0"/>
              <a:t>Отпечатване</a:t>
            </a:r>
            <a:r>
              <a:rPr lang="bg-BG" dirty="0"/>
              <a:t> на документ</a:t>
            </a:r>
            <a:endParaRPr lang="en-US" dirty="0"/>
          </a:p>
        </p:txBody>
      </p:sp>
      <p:sp>
        <p:nvSpPr>
          <p:cNvPr id="444418" name="Slide Title"/>
          <p:cNvSpPr>
            <a:spLocks noGrp="1" noChangeArrowheads="1"/>
          </p:cNvSpPr>
          <p:nvPr>
            <p:ph type="title"/>
          </p:nvPr>
        </p:nvSpPr>
        <p:spPr>
          <a:xfrm>
            <a:off x="190406" y="100750"/>
            <a:ext cx="10270594" cy="882654"/>
          </a:xfrm>
        </p:spPr>
        <p:txBody>
          <a:bodyPr/>
          <a:lstStyle/>
          <a:p>
            <a:r>
              <a:rPr lang="bg-BG"/>
              <a:t>Съдържание</a:t>
            </a:r>
            <a:endParaRPr lang="bg-BG" dirty="0"/>
          </a:p>
        </p:txBody>
      </p:sp>
      <p:pic>
        <p:nvPicPr>
          <p:cNvPr id="4" name="Picture 3">
            <a:extLst>
              <a:ext uri="{FF2B5EF4-FFF2-40B4-BE49-F238E27FC236}">
                <a16:creationId xmlns:a16="http://schemas.microsoft.com/office/drawing/2014/main" id="{8835CDFB-0E94-0132-177D-CD4B4F85BF89}"/>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30000"/>
                    </a14:imgEffect>
                  </a14:imgLayer>
                </a14:imgProps>
              </a:ext>
            </a:extLst>
          </a:blip>
          <a:stretch>
            <a:fillRect/>
          </a:stretch>
        </p:blipFill>
        <p:spPr>
          <a:xfrm>
            <a:off x="10011000" y="1584000"/>
            <a:ext cx="1581246" cy="2115000"/>
          </a:xfrm>
          <a:prstGeom prst="rect">
            <a:avLst/>
          </a:prstGeom>
        </p:spPr>
      </p:pic>
      <p:sp>
        <p:nvSpPr>
          <p:cNvPr id="2" name="Slide Number Placeholder 1">
            <a:extLst>
              <a:ext uri="{FF2B5EF4-FFF2-40B4-BE49-F238E27FC236}">
                <a16:creationId xmlns:a16="http://schemas.microsoft.com/office/drawing/2014/main" id="{C9120BBD-87DB-2763-9ADF-9BADE4762F41}"/>
              </a:ext>
            </a:extLst>
          </p:cNvPr>
          <p:cNvSpPr>
            <a:spLocks noGrp="1"/>
          </p:cNvSpPr>
          <p:nvPr>
            <p:ph type="sldNum" sz="quarter" idx="4"/>
          </p:nvPr>
        </p:nvSpPr>
        <p:spPr/>
        <p:txBody>
          <a:bodyPr/>
          <a:lstStyle/>
          <a:p>
            <a:fld id="{2BF067CD-8E6B-4360-9AA8-C5DF2A48A6D1}" type="slidenum">
              <a:rPr lang="en-US" noProof="0" smtClean="0"/>
              <a:pPr/>
              <a:t>2</a:t>
            </a:fld>
            <a:endParaRPr lang="en-US" noProof="0"/>
          </a:p>
        </p:txBody>
      </p:sp>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20</a:t>
            </a:fld>
            <a:endParaRPr lang="en-US"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8792760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sz="quarter" idx="11"/>
          </p:nvPr>
        </p:nvSpPr>
        <p:spPr/>
        <p:txBody>
          <a:bodyPr/>
          <a:lstStyle/>
          <a:p>
            <a:r>
              <a:rPr lang="bg-BG" dirty="0"/>
              <a:t>Основни характеристики при форматирането</a:t>
            </a:r>
            <a:endParaRPr lang="en-US" dirty="0"/>
          </a:p>
        </p:txBody>
      </p:sp>
      <p:sp>
        <p:nvSpPr>
          <p:cNvPr id="7" name="Title 6"/>
          <p:cNvSpPr>
            <a:spLocks noGrp="1"/>
          </p:cNvSpPr>
          <p:nvPr>
            <p:ph type="title" sz="quarter" idx="10"/>
          </p:nvPr>
        </p:nvSpPr>
        <p:spPr/>
        <p:txBody>
          <a:bodyPr/>
          <a:lstStyle/>
          <a:p>
            <a:r>
              <a:rPr lang="bg-BG" dirty="0"/>
              <a:t>͏Форматиране на страница</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500" y="1449000"/>
            <a:ext cx="4185000" cy="2329858"/>
          </a:xfrm>
          <a:prstGeom prst="rect">
            <a:avLst/>
          </a:prstGeom>
        </p:spPr>
      </p:pic>
    </p:spTree>
    <p:extLst>
      <p:ext uri="{BB962C8B-B14F-4D97-AF65-F5344CB8AC3E}">
        <p14:creationId xmlns:p14="http://schemas.microsoft.com/office/powerpoint/2010/main" val="40411958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a:bodyPr>
          <a:lstStyle/>
          <a:p>
            <a:r>
              <a:rPr lang="ru-RU" dirty="0"/>
              <a:t>Голямо количество от </a:t>
            </a:r>
            <a:r>
              <a:rPr lang="ru-RU" b="1" dirty="0"/>
              <a:t>текстовите файлове </a:t>
            </a:r>
            <a:r>
              <a:rPr lang="ru-RU" dirty="0"/>
              <a:t>са създадени за </a:t>
            </a:r>
            <a:r>
              <a:rPr lang="ru-RU" b="1" dirty="0"/>
              <a:t>изпечатване</a:t>
            </a:r>
            <a:r>
              <a:rPr lang="ru-RU" dirty="0"/>
              <a:t> върху хартия</a:t>
            </a:r>
          </a:p>
          <a:p>
            <a:r>
              <a:rPr lang="bg-BG" dirty="0"/>
              <a:t>Текстовият файл се състои от</a:t>
            </a:r>
            <a:r>
              <a:rPr lang="bg-BG" b="1" dirty="0"/>
              <a:t> </a:t>
            </a:r>
            <a:r>
              <a:rPr lang="bg-BG" b="1" dirty="0">
                <a:solidFill>
                  <a:schemeClr val="bg1"/>
                </a:solidFill>
              </a:rPr>
              <a:t>страници</a:t>
            </a:r>
            <a:endParaRPr lang="bg-BG" b="1" dirty="0"/>
          </a:p>
          <a:p>
            <a:pPr lvl="1">
              <a:buClr>
                <a:schemeClr val="tx1"/>
              </a:buClr>
            </a:pPr>
            <a:r>
              <a:rPr lang="bg-BG" b="1" dirty="0">
                <a:solidFill>
                  <a:schemeClr val="bg1"/>
                </a:solidFill>
              </a:rPr>
              <a:t>Страница</a:t>
            </a:r>
            <a:r>
              <a:rPr lang="bg-BG" b="1" dirty="0"/>
              <a:t> </a:t>
            </a:r>
            <a:r>
              <a:rPr lang="bg-BG" dirty="0"/>
              <a:t>– </a:t>
            </a:r>
            <a:r>
              <a:rPr lang="bg-BG" b="1" dirty="0"/>
              <a:t>текст</a:t>
            </a:r>
            <a:r>
              <a:rPr lang="bg-BG" dirty="0"/>
              <a:t>, който може да се отпечата на </a:t>
            </a:r>
            <a:r>
              <a:rPr lang="bg-BG" b="1" dirty="0"/>
              <a:t>един лист хартия</a:t>
            </a:r>
          </a:p>
          <a:p>
            <a:r>
              <a:rPr lang="bg-BG" dirty="0"/>
              <a:t>Основни </a:t>
            </a:r>
            <a:r>
              <a:rPr lang="bg-BG" b="1" dirty="0"/>
              <a:t>характеристики</a:t>
            </a:r>
            <a:r>
              <a:rPr lang="bg-BG" dirty="0"/>
              <a:t> на </a:t>
            </a:r>
            <a:r>
              <a:rPr lang="bg-BG" b="1" dirty="0"/>
              <a:t>страница</a:t>
            </a:r>
            <a:r>
              <a:rPr lang="bg-BG" dirty="0"/>
              <a:t>:</a:t>
            </a:r>
          </a:p>
          <a:p>
            <a:pPr lvl="1"/>
            <a:r>
              <a:rPr lang="bg-BG" dirty="0"/>
              <a:t>Размер</a:t>
            </a:r>
          </a:p>
          <a:p>
            <a:pPr lvl="1"/>
            <a:r>
              <a:rPr lang="bg-BG" dirty="0"/>
              <a:t>Ориентация</a:t>
            </a:r>
          </a:p>
          <a:p>
            <a:pPr lvl="1"/>
            <a:r>
              <a:rPr lang="bg-BG" dirty="0"/>
              <a:t>Наборно поле</a:t>
            </a:r>
          </a:p>
          <a:p>
            <a:r>
              <a:rPr lang="bg-BG" dirty="0"/>
              <a:t>Те се задават от </a:t>
            </a:r>
            <a:r>
              <a:rPr lang="bg-BG" b="1" dirty="0"/>
              <a:t>панела </a:t>
            </a:r>
            <a:r>
              <a:rPr lang="en-US" b="1" dirty="0">
                <a:solidFill>
                  <a:schemeClr val="bg1"/>
                </a:solidFill>
              </a:rPr>
              <a:t>Page Setup</a:t>
            </a:r>
            <a:r>
              <a:rPr lang="en-US" dirty="0">
                <a:solidFill>
                  <a:schemeClr val="bg1"/>
                </a:solidFill>
              </a:rPr>
              <a:t> </a:t>
            </a:r>
            <a:r>
              <a:rPr lang="bg-BG" dirty="0"/>
              <a:t>в </a:t>
            </a:r>
            <a:r>
              <a:rPr lang="bg-BG" b="1" dirty="0"/>
              <a:t>менюто </a:t>
            </a:r>
            <a:r>
              <a:rPr lang="en-US" b="1" dirty="0">
                <a:solidFill>
                  <a:schemeClr val="bg1"/>
                </a:solidFill>
              </a:rPr>
              <a:t>Layout</a:t>
            </a:r>
          </a:p>
        </p:txBody>
      </p:sp>
      <p:sp>
        <p:nvSpPr>
          <p:cNvPr id="4" name="Title 3"/>
          <p:cNvSpPr>
            <a:spLocks noGrp="1"/>
          </p:cNvSpPr>
          <p:nvPr>
            <p:ph type="title"/>
          </p:nvPr>
        </p:nvSpPr>
        <p:spPr/>
        <p:txBody>
          <a:bodyPr/>
          <a:lstStyle/>
          <a:p>
            <a:r>
              <a:rPr lang="bg-BG" dirty="0"/>
              <a:t>͏Форматиране на страница</a:t>
            </a:r>
            <a:endParaRPr lang="en-US" dirty="0"/>
          </a:p>
        </p:txBody>
      </p:sp>
      <p:pic>
        <p:nvPicPr>
          <p:cNvPr id="6" name="Picture 5"/>
          <p:cNvPicPr>
            <a:picLocks noChangeAspect="1"/>
          </p:cNvPicPr>
          <p:nvPr/>
        </p:nvPicPr>
        <p:blipFill>
          <a:blip r:embed="rId2"/>
          <a:stretch>
            <a:fillRect/>
          </a:stretch>
        </p:blipFill>
        <p:spPr>
          <a:xfrm>
            <a:off x="6501000" y="4194000"/>
            <a:ext cx="4680000" cy="1670400"/>
          </a:xfrm>
          <a:prstGeom prst="rect">
            <a:avLst/>
          </a:prstGeom>
          <a:ln>
            <a:solidFill>
              <a:schemeClr val="bg2">
                <a:lumMod val="75000"/>
              </a:schemeClr>
            </a:solidFill>
          </a:ln>
        </p:spPr>
      </p:pic>
      <p:sp>
        <p:nvSpPr>
          <p:cNvPr id="2" name="Slide Number Placeholder 1">
            <a:extLst>
              <a:ext uri="{FF2B5EF4-FFF2-40B4-BE49-F238E27FC236}">
                <a16:creationId xmlns:a16="http://schemas.microsoft.com/office/drawing/2014/main" id="{50A943DD-D334-6A42-A821-7B0B9B46D51C}"/>
              </a:ext>
            </a:extLst>
          </p:cNvPr>
          <p:cNvSpPr>
            <a:spLocks noGrp="1"/>
          </p:cNvSpPr>
          <p:nvPr>
            <p:ph type="sldNum" sz="quarter" idx="5"/>
          </p:nvPr>
        </p:nvSpPr>
        <p:spPr/>
        <p:txBody>
          <a:body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28829554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5</a:t>
            </a:fld>
            <a:endParaRPr lang="en-US" noProof="0" dirty="0"/>
          </a:p>
        </p:txBody>
      </p:sp>
      <p:sp>
        <p:nvSpPr>
          <p:cNvPr id="3" name="Text Placeholder 2"/>
          <p:cNvSpPr>
            <a:spLocks noGrp="1"/>
          </p:cNvSpPr>
          <p:nvPr>
            <p:ph type="body" sz="quarter" idx="10"/>
          </p:nvPr>
        </p:nvSpPr>
        <p:spPr>
          <a:xfrm>
            <a:off x="190402" y="1196125"/>
            <a:ext cx="8515598" cy="5528766"/>
          </a:xfrm>
        </p:spPr>
        <p:txBody>
          <a:bodyPr>
            <a:normAutofit lnSpcReduction="10000"/>
          </a:bodyPr>
          <a:lstStyle/>
          <a:p>
            <a:r>
              <a:rPr lang="ru-RU" dirty="0"/>
              <a:t>По света са установени </a:t>
            </a:r>
            <a:r>
              <a:rPr lang="ru-RU" b="1" dirty="0"/>
              <a:t>стандартни размери </a:t>
            </a:r>
            <a:r>
              <a:rPr lang="ru-RU" dirty="0"/>
              <a:t>на </a:t>
            </a:r>
            <a:r>
              <a:rPr lang="ru-RU" b="1" dirty="0"/>
              <a:t>хартията</a:t>
            </a:r>
            <a:r>
              <a:rPr lang="ru-RU" dirty="0"/>
              <a:t>, известни още като </a:t>
            </a:r>
            <a:r>
              <a:rPr lang="ru-RU" b="1" dirty="0">
                <a:solidFill>
                  <a:schemeClr val="bg1"/>
                </a:solidFill>
              </a:rPr>
              <a:t>формати</a:t>
            </a:r>
          </a:p>
          <a:p>
            <a:r>
              <a:rPr lang="ru-RU" dirty="0"/>
              <a:t>В </a:t>
            </a:r>
            <a:r>
              <a:rPr lang="ru-RU" b="1" dirty="0"/>
              <a:t>Европа</a:t>
            </a:r>
            <a:r>
              <a:rPr lang="ru-RU" dirty="0"/>
              <a:t> най-често се използва </a:t>
            </a:r>
            <a:r>
              <a:rPr lang="ru-RU" b="1" dirty="0"/>
              <a:t>A4</a:t>
            </a:r>
          </a:p>
          <a:p>
            <a:pPr lvl="1"/>
            <a:r>
              <a:rPr lang="bg-BG" dirty="0"/>
              <a:t>Размери: 21 х 29.7 см.</a:t>
            </a:r>
          </a:p>
          <a:p>
            <a:r>
              <a:rPr lang="ru-RU" dirty="0"/>
              <a:t>В </a:t>
            </a:r>
            <a:r>
              <a:rPr lang="ru-RU" b="1" dirty="0"/>
              <a:t>Америка</a:t>
            </a:r>
            <a:r>
              <a:rPr lang="ru-RU" dirty="0"/>
              <a:t> най-популярният формат е </a:t>
            </a:r>
            <a:r>
              <a:rPr lang="ru-RU" b="1" dirty="0"/>
              <a:t>Letter</a:t>
            </a:r>
          </a:p>
          <a:p>
            <a:pPr lvl="1"/>
            <a:r>
              <a:rPr lang="ru-RU" dirty="0"/>
              <a:t>Размери: 22 х 28 см.</a:t>
            </a:r>
          </a:p>
          <a:p>
            <a:r>
              <a:rPr lang="ru-RU" dirty="0"/>
              <a:t>Размерът се задава от падащото </a:t>
            </a:r>
            <a:r>
              <a:rPr lang="ru-RU" b="1" dirty="0"/>
              <a:t>меню </a:t>
            </a:r>
            <a:r>
              <a:rPr lang="en-US" b="1" dirty="0">
                <a:solidFill>
                  <a:schemeClr val="bg1"/>
                </a:solidFill>
              </a:rPr>
              <a:t>Size</a:t>
            </a:r>
            <a:endParaRPr lang="ru-RU" b="1" dirty="0">
              <a:solidFill>
                <a:schemeClr val="bg1"/>
              </a:solidFill>
            </a:endParaRPr>
          </a:p>
          <a:p>
            <a:pPr lvl="1"/>
            <a:endParaRPr lang="en-US" dirty="0"/>
          </a:p>
        </p:txBody>
      </p:sp>
      <p:sp>
        <p:nvSpPr>
          <p:cNvPr id="4" name="Title 3"/>
          <p:cNvSpPr>
            <a:spLocks noGrp="1"/>
          </p:cNvSpPr>
          <p:nvPr>
            <p:ph type="title"/>
          </p:nvPr>
        </p:nvSpPr>
        <p:spPr/>
        <p:txBody>
          <a:bodyPr/>
          <a:lstStyle/>
          <a:p>
            <a:r>
              <a:rPr lang="bg-BG" dirty="0"/>
              <a:t>Размер</a:t>
            </a:r>
            <a:endParaRPr lang="en-US" dirty="0"/>
          </a:p>
        </p:txBody>
      </p:sp>
      <p:pic>
        <p:nvPicPr>
          <p:cNvPr id="5" name="Picture 4"/>
          <p:cNvPicPr>
            <a:picLocks noChangeAspect="1"/>
          </p:cNvPicPr>
          <p:nvPr/>
        </p:nvPicPr>
        <p:blipFill>
          <a:blip r:embed="rId2"/>
          <a:stretch>
            <a:fillRect/>
          </a:stretch>
        </p:blipFill>
        <p:spPr>
          <a:xfrm>
            <a:off x="8693499" y="1719000"/>
            <a:ext cx="2957030" cy="4032314"/>
          </a:xfrm>
          <a:prstGeom prst="rect">
            <a:avLst/>
          </a:prstGeom>
          <a:ln>
            <a:solidFill>
              <a:schemeClr val="bg2">
                <a:lumMod val="75000"/>
              </a:schemeClr>
            </a:solidFill>
          </a:ln>
        </p:spPr>
      </p:pic>
    </p:spTree>
    <p:extLst>
      <p:ext uri="{BB962C8B-B14F-4D97-AF65-F5344CB8AC3E}">
        <p14:creationId xmlns:p14="http://schemas.microsoft.com/office/powerpoint/2010/main" val="3939943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p:cNvSpPr>
            <a:spLocks noGrp="1"/>
          </p:cNvSpPr>
          <p:nvPr>
            <p:ph type="body" sz="quarter" idx="10"/>
          </p:nvPr>
        </p:nvSpPr>
        <p:spPr>
          <a:xfrm>
            <a:off x="190402" y="1196125"/>
            <a:ext cx="6490598" cy="5528766"/>
          </a:xfrm>
        </p:spPr>
        <p:txBody>
          <a:bodyPr/>
          <a:lstStyle/>
          <a:p>
            <a:r>
              <a:rPr lang="ru-RU" dirty="0"/>
              <a:t>͏</a:t>
            </a:r>
            <a:r>
              <a:rPr lang="ru-RU" b="1" dirty="0">
                <a:solidFill>
                  <a:schemeClr val="bg1"/>
                </a:solidFill>
              </a:rPr>
              <a:t>Ориентация</a:t>
            </a:r>
            <a:r>
              <a:rPr lang="ru-RU" dirty="0"/>
              <a:t> – </a:t>
            </a:r>
            <a:r>
              <a:rPr lang="ru-RU" b="1" dirty="0"/>
              <a:t>разположението</a:t>
            </a:r>
            <a:r>
              <a:rPr lang="ru-RU" dirty="0"/>
              <a:t> на страницата спрямо </a:t>
            </a:r>
            <a:r>
              <a:rPr lang="ru-RU" b="1" dirty="0"/>
              <a:t>хоризонтала</a:t>
            </a:r>
          </a:p>
          <a:p>
            <a:r>
              <a:rPr lang="ru-RU" dirty="0"/>
              <a:t>Тя може да бъде:</a:t>
            </a:r>
          </a:p>
          <a:p>
            <a:pPr lvl="1"/>
            <a:r>
              <a:rPr lang="en-US" b="1" dirty="0"/>
              <a:t>Landscape</a:t>
            </a:r>
            <a:r>
              <a:rPr lang="en-US" dirty="0"/>
              <a:t> </a:t>
            </a:r>
            <a:r>
              <a:rPr lang="bg-BG" dirty="0"/>
              <a:t>(пейзаж)</a:t>
            </a:r>
          </a:p>
          <a:p>
            <a:pPr lvl="1"/>
            <a:r>
              <a:rPr lang="en-US" b="1" dirty="0"/>
              <a:t>Portrait</a:t>
            </a:r>
            <a:r>
              <a:rPr lang="en-US" dirty="0"/>
              <a:t> </a:t>
            </a:r>
            <a:r>
              <a:rPr lang="bg-BG" dirty="0"/>
              <a:t>(портрет)</a:t>
            </a:r>
          </a:p>
          <a:p>
            <a:r>
              <a:rPr lang="bg-BG" dirty="0"/>
              <a:t>Ориентацията се</a:t>
            </a:r>
            <a:r>
              <a:rPr lang="en-US" dirty="0"/>
              <a:t> </a:t>
            </a:r>
            <a:r>
              <a:rPr lang="bg-BG" dirty="0"/>
              <a:t>задава от падащото </a:t>
            </a:r>
            <a:r>
              <a:rPr lang="bg-BG" b="1" dirty="0"/>
              <a:t>меню </a:t>
            </a:r>
            <a:r>
              <a:rPr lang="en-US" b="1" dirty="0">
                <a:solidFill>
                  <a:schemeClr val="bg1"/>
                </a:solidFill>
              </a:rPr>
              <a:t>Orientation</a:t>
            </a:r>
          </a:p>
        </p:txBody>
      </p:sp>
      <p:sp>
        <p:nvSpPr>
          <p:cNvPr id="4" name="Title 3"/>
          <p:cNvSpPr>
            <a:spLocks noGrp="1"/>
          </p:cNvSpPr>
          <p:nvPr>
            <p:ph type="title"/>
          </p:nvPr>
        </p:nvSpPr>
        <p:spPr/>
        <p:txBody>
          <a:bodyPr/>
          <a:lstStyle/>
          <a:p>
            <a:r>
              <a:rPr lang="bg-BG" dirty="0"/>
              <a:t>Ориентация</a:t>
            </a:r>
            <a:endParaRPr lang="en-US" dirty="0"/>
          </a:p>
        </p:txBody>
      </p:sp>
      <p:sp>
        <p:nvSpPr>
          <p:cNvPr id="6" name="Rectangle 5"/>
          <p:cNvSpPr/>
          <p:nvPr/>
        </p:nvSpPr>
        <p:spPr bwMode="auto">
          <a:xfrm>
            <a:off x="5421000" y="2478312"/>
            <a:ext cx="3420000" cy="1552955"/>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000" b="1" noProof="1">
              <a:solidFill>
                <a:srgbClr val="FFFFFF"/>
              </a:solidFill>
              <a:effectLst>
                <a:outerShdw blurRad="38100" dist="38100" dir="2700000" algn="tl">
                  <a:srgbClr val="000000">
                    <a:alpha val="43137"/>
                  </a:srgbClr>
                </a:outerShdw>
              </a:effectLst>
            </a:endParaRPr>
          </a:p>
        </p:txBody>
      </p:sp>
      <p:sp>
        <p:nvSpPr>
          <p:cNvPr id="8" name="TextBox 7"/>
          <p:cNvSpPr txBox="1"/>
          <p:nvPr/>
        </p:nvSpPr>
        <p:spPr>
          <a:xfrm>
            <a:off x="6016058" y="1760442"/>
            <a:ext cx="2229884"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dirty="0"/>
              <a:t>Пейзаж</a:t>
            </a:r>
            <a:endParaRPr lang="en-US" sz="2400" dirty="0"/>
          </a:p>
        </p:txBody>
      </p:sp>
      <p:sp>
        <p:nvSpPr>
          <p:cNvPr id="9" name="TextBox 8"/>
          <p:cNvSpPr txBox="1"/>
          <p:nvPr/>
        </p:nvSpPr>
        <p:spPr>
          <a:xfrm>
            <a:off x="9571739" y="1409626"/>
            <a:ext cx="2133701"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dirty="0"/>
              <a:t>Портрет</a:t>
            </a:r>
            <a:endParaRPr lang="en-US" sz="2400" dirty="0"/>
          </a:p>
        </p:txBody>
      </p:sp>
      <p:sp>
        <p:nvSpPr>
          <p:cNvPr id="10" name="Rectangle 9"/>
          <p:cNvSpPr/>
          <p:nvPr/>
        </p:nvSpPr>
        <p:spPr bwMode="auto">
          <a:xfrm>
            <a:off x="9641649" y="2131624"/>
            <a:ext cx="1993882" cy="2430000"/>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100" b="1" noProof="1">
              <a:solidFill>
                <a:srgbClr val="FFFFFF"/>
              </a:solidFill>
              <a:effectLst>
                <a:outerShdw blurRad="38100" dist="38100" dir="2700000" algn="tl">
                  <a:srgbClr val="000000">
                    <a:alpha val="43137"/>
                  </a:srgbClr>
                </a:outerShdw>
              </a:effectLst>
            </a:endParaRPr>
          </a:p>
        </p:txBody>
      </p:sp>
      <p:pic>
        <p:nvPicPr>
          <p:cNvPr id="11" name="Picture 10"/>
          <p:cNvPicPr>
            <a:picLocks noChangeAspect="1"/>
          </p:cNvPicPr>
          <p:nvPr/>
        </p:nvPicPr>
        <p:blipFill rotWithShape="1">
          <a:blip r:embed="rId3"/>
          <a:srcRect t="777" b="-1"/>
          <a:stretch/>
        </p:blipFill>
        <p:spPr>
          <a:xfrm>
            <a:off x="7121894" y="4216508"/>
            <a:ext cx="1899091" cy="2497492"/>
          </a:xfrm>
          <a:prstGeom prst="rect">
            <a:avLst/>
          </a:prstGeom>
          <a:ln>
            <a:solidFill>
              <a:schemeClr val="bg2">
                <a:lumMod val="75000"/>
              </a:schemeClr>
            </a:solidFill>
          </a:ln>
        </p:spPr>
      </p:pic>
    </p:spTree>
    <p:extLst>
      <p:ext uri="{BB962C8B-B14F-4D97-AF65-F5344CB8AC3E}">
        <p14:creationId xmlns:p14="http://schemas.microsoft.com/office/powerpoint/2010/main" val="34632946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3" name="Text Placeholder 2"/>
          <p:cNvSpPr>
            <a:spLocks noGrp="1"/>
          </p:cNvSpPr>
          <p:nvPr>
            <p:ph type="body" sz="quarter" idx="10"/>
          </p:nvPr>
        </p:nvSpPr>
        <p:spPr/>
        <p:txBody>
          <a:bodyPr>
            <a:normAutofit fontScale="92500" lnSpcReduction="20000"/>
          </a:bodyPr>
          <a:lstStyle/>
          <a:p>
            <a:r>
              <a:rPr lang="ru-RU" b="1" dirty="0"/>
              <a:t>͏</a:t>
            </a:r>
            <a:r>
              <a:rPr lang="ru-RU" b="1" dirty="0">
                <a:solidFill>
                  <a:schemeClr val="bg1"/>
                </a:solidFill>
              </a:rPr>
              <a:t>Наборно поле </a:t>
            </a:r>
            <a:r>
              <a:rPr lang="ru-RU" dirty="0"/>
              <a:t>– областта на страницата, където се разполага </a:t>
            </a:r>
            <a:r>
              <a:rPr lang="ru-RU" b="1" dirty="0"/>
              <a:t>текстовото съдържание </a:t>
            </a:r>
            <a:r>
              <a:rPr lang="ru-RU" dirty="0"/>
              <a:t>на документа</a:t>
            </a:r>
          </a:p>
          <a:p>
            <a:pPr lvl="1">
              <a:spcAft>
                <a:spcPts val="0"/>
              </a:spcAft>
            </a:pPr>
            <a:r>
              <a:rPr lang="ru-RU" dirty="0"/>
              <a:t>То се получава, като от размера на работния</a:t>
            </a:r>
          </a:p>
          <a:p>
            <a:pPr marL="442912" lvl="1" indent="0">
              <a:spcBef>
                <a:spcPts val="0"/>
              </a:spcBef>
              <a:buNone/>
            </a:pPr>
            <a:r>
              <a:rPr lang="ru-RU" dirty="0"/>
              <a:t> лист се извадят </a:t>
            </a:r>
            <a:r>
              <a:rPr lang="ru-RU" b="1" dirty="0"/>
              <a:t>белите полета</a:t>
            </a:r>
          </a:p>
          <a:p>
            <a:r>
              <a:rPr lang="ru-RU" dirty="0"/>
              <a:t>Те са:</a:t>
            </a:r>
          </a:p>
          <a:p>
            <a:pPr lvl="1"/>
            <a:r>
              <a:rPr lang="en-US" b="1" dirty="0"/>
              <a:t>Top</a:t>
            </a:r>
            <a:r>
              <a:rPr lang="en-US" dirty="0"/>
              <a:t> (</a:t>
            </a:r>
            <a:r>
              <a:rPr lang="bg-BG" dirty="0"/>
              <a:t>горно поле</a:t>
            </a:r>
            <a:r>
              <a:rPr lang="en-US" dirty="0"/>
              <a:t>)</a:t>
            </a:r>
            <a:endParaRPr lang="bg-BG" dirty="0"/>
          </a:p>
          <a:p>
            <a:pPr lvl="1"/>
            <a:r>
              <a:rPr lang="en-US" b="1" dirty="0"/>
              <a:t>Bottom</a:t>
            </a:r>
            <a:r>
              <a:rPr lang="en-US" dirty="0"/>
              <a:t> </a:t>
            </a:r>
            <a:r>
              <a:rPr lang="bg-BG" dirty="0"/>
              <a:t>(долно поле)</a:t>
            </a:r>
            <a:endParaRPr lang="en-US" dirty="0"/>
          </a:p>
          <a:p>
            <a:pPr lvl="1"/>
            <a:r>
              <a:rPr lang="en-US" b="1" dirty="0"/>
              <a:t>Left</a:t>
            </a:r>
            <a:r>
              <a:rPr lang="bg-BG" dirty="0"/>
              <a:t> (ляво поле)</a:t>
            </a:r>
            <a:endParaRPr lang="en-US" dirty="0"/>
          </a:p>
          <a:p>
            <a:pPr lvl="1"/>
            <a:r>
              <a:rPr lang="en-US" b="1" dirty="0"/>
              <a:t>Right</a:t>
            </a:r>
            <a:r>
              <a:rPr lang="bg-BG" dirty="0"/>
              <a:t> (дясно поле)</a:t>
            </a:r>
          </a:p>
          <a:p>
            <a:r>
              <a:rPr lang="bg-BG" dirty="0"/>
              <a:t>Размерът на полетата се задава от падащото </a:t>
            </a:r>
            <a:r>
              <a:rPr lang="bg-BG" b="1" dirty="0"/>
              <a:t>меню </a:t>
            </a:r>
            <a:r>
              <a:rPr lang="en-US" b="1" dirty="0">
                <a:solidFill>
                  <a:schemeClr val="bg1"/>
                </a:solidFill>
              </a:rPr>
              <a:t>Margins</a:t>
            </a:r>
          </a:p>
        </p:txBody>
      </p:sp>
      <p:sp>
        <p:nvSpPr>
          <p:cNvPr id="4" name="Title 3"/>
          <p:cNvSpPr>
            <a:spLocks noGrp="1"/>
          </p:cNvSpPr>
          <p:nvPr>
            <p:ph type="title"/>
          </p:nvPr>
        </p:nvSpPr>
        <p:spPr/>
        <p:txBody>
          <a:bodyPr/>
          <a:lstStyle/>
          <a:p>
            <a:r>
              <a:rPr lang="bg-BG" dirty="0"/>
              <a:t>Наборно поле</a:t>
            </a:r>
            <a:endParaRPr lang="en-US" dirty="0"/>
          </a:p>
        </p:txBody>
      </p:sp>
      <p:sp>
        <p:nvSpPr>
          <p:cNvPr id="6" name="Rectangle 5"/>
          <p:cNvSpPr>
            <a:spLocks/>
          </p:cNvSpPr>
          <p:nvPr/>
        </p:nvSpPr>
        <p:spPr bwMode="auto">
          <a:xfrm>
            <a:off x="5951870" y="2799000"/>
            <a:ext cx="2790000" cy="28800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800"/>
              </a:spcBef>
              <a:spcAft>
                <a:spcPts val="1800"/>
              </a:spcAft>
            </a:pPr>
            <a:endParaRPr lang="en-US" sz="1100" b="1" noProof="1">
              <a:solidFill>
                <a:srgbClr val="FFFFFF"/>
              </a:solidFill>
              <a:effectLst>
                <a:outerShdw blurRad="38100" dist="38100" dir="2700000" algn="tl">
                  <a:srgbClr val="000000">
                    <a:alpha val="43137"/>
                  </a:srgbClr>
                </a:outerShdw>
              </a:effectLst>
            </a:endParaRPr>
          </a:p>
        </p:txBody>
      </p:sp>
      <p:sp>
        <p:nvSpPr>
          <p:cNvPr id="7" name="Rectangle 6"/>
          <p:cNvSpPr/>
          <p:nvPr/>
        </p:nvSpPr>
        <p:spPr bwMode="auto">
          <a:xfrm>
            <a:off x="6356870" y="3159000"/>
            <a:ext cx="1980000" cy="21150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r>
              <a:rPr lang="en-US" sz="9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200" b="1" noProof="1">
              <a:solidFill>
                <a:srgbClr val="FFFFFF"/>
              </a:solidFill>
              <a:effectLst>
                <a:outerShdw blurRad="38100" dist="38100" dir="2700000" algn="tl">
                  <a:srgbClr val="000000">
                    <a:alpha val="43137"/>
                  </a:srgbClr>
                </a:outerShdw>
              </a:effectLst>
            </a:endParaRPr>
          </a:p>
        </p:txBody>
      </p:sp>
      <p:cxnSp>
        <p:nvCxnSpPr>
          <p:cNvPr id="11" name="Straight Arrow Connector 10"/>
          <p:cNvCxnSpPr>
            <a:endCxn id="7" idx="0"/>
          </p:cNvCxnSpPr>
          <p:nvPr/>
        </p:nvCxnSpPr>
        <p:spPr>
          <a:xfrm>
            <a:off x="7346870" y="2799000"/>
            <a:ext cx="0" cy="3600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6" idx="2"/>
          </p:cNvCxnSpPr>
          <p:nvPr/>
        </p:nvCxnSpPr>
        <p:spPr>
          <a:xfrm>
            <a:off x="7346870" y="5274000"/>
            <a:ext cx="0" cy="4050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3"/>
          </p:cNvCxnSpPr>
          <p:nvPr/>
        </p:nvCxnSpPr>
        <p:spPr>
          <a:xfrm>
            <a:off x="8336870" y="4239000"/>
            <a:ext cx="4050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951870" y="4230400"/>
            <a:ext cx="4050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rotWithShape="1">
          <a:blip r:embed="rId3"/>
          <a:srcRect t="946" b="1744"/>
          <a:stretch/>
        </p:blipFill>
        <p:spPr>
          <a:xfrm>
            <a:off x="9326870" y="1702677"/>
            <a:ext cx="2169130" cy="3908824"/>
          </a:xfrm>
          <a:prstGeom prst="rect">
            <a:avLst/>
          </a:prstGeom>
          <a:ln>
            <a:solidFill>
              <a:schemeClr val="bg2">
                <a:lumMod val="75000"/>
              </a:schemeClr>
            </a:solidFill>
          </a:ln>
        </p:spPr>
      </p:pic>
    </p:spTree>
    <p:extLst>
      <p:ext uri="{BB962C8B-B14F-4D97-AF65-F5344CB8AC3E}">
        <p14:creationId xmlns:p14="http://schemas.microsoft.com/office/powerpoint/2010/main" val="1977303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8</a:t>
            </a:fld>
            <a:endParaRPr lang="en-US" noProof="0" dirty="0"/>
          </a:p>
        </p:txBody>
      </p:sp>
      <p:sp>
        <p:nvSpPr>
          <p:cNvPr id="4" name="Title 3"/>
          <p:cNvSpPr>
            <a:spLocks noGrp="1"/>
          </p:cNvSpPr>
          <p:nvPr>
            <p:ph type="title"/>
          </p:nvPr>
        </p:nvSpPr>
        <p:spPr/>
        <p:txBody>
          <a:bodyPr/>
          <a:lstStyle/>
          <a:p>
            <a:r>
              <a:rPr lang="en-US" dirty="0"/>
              <a:t>Page Setup</a:t>
            </a:r>
          </a:p>
        </p:txBody>
      </p:sp>
      <p:pic>
        <p:nvPicPr>
          <p:cNvPr id="5" name="Picture 4"/>
          <p:cNvPicPr>
            <a:picLocks noChangeAspect="1"/>
          </p:cNvPicPr>
          <p:nvPr/>
        </p:nvPicPr>
        <p:blipFill>
          <a:blip r:embed="rId2"/>
          <a:stretch>
            <a:fillRect/>
          </a:stretch>
        </p:blipFill>
        <p:spPr>
          <a:xfrm>
            <a:off x="381000" y="1269000"/>
            <a:ext cx="4779229" cy="1710000"/>
          </a:xfrm>
          <a:prstGeom prst="rect">
            <a:avLst/>
          </a:prstGeom>
          <a:ln>
            <a:solidFill>
              <a:schemeClr val="bg2">
                <a:lumMod val="75000"/>
              </a:schemeClr>
            </a:solidFill>
          </a:ln>
        </p:spPr>
      </p:pic>
      <p:pic>
        <p:nvPicPr>
          <p:cNvPr id="6" name="Picture 5"/>
          <p:cNvPicPr>
            <a:picLocks noChangeAspect="1"/>
          </p:cNvPicPr>
          <p:nvPr/>
        </p:nvPicPr>
        <p:blipFill>
          <a:blip r:embed="rId3"/>
          <a:stretch>
            <a:fillRect/>
          </a:stretch>
        </p:blipFill>
        <p:spPr>
          <a:xfrm>
            <a:off x="6501000" y="1461927"/>
            <a:ext cx="4210638" cy="5210902"/>
          </a:xfrm>
          <a:prstGeom prst="rect">
            <a:avLst/>
          </a:prstGeom>
          <a:ln>
            <a:solidFill>
              <a:schemeClr val="bg2">
                <a:lumMod val="75000"/>
              </a:schemeClr>
            </a:solidFill>
          </a:ln>
        </p:spPr>
      </p:pic>
      <p:sp>
        <p:nvSpPr>
          <p:cNvPr id="7" name="Rounded Rectangular Callout 6"/>
          <p:cNvSpPr/>
          <p:nvPr/>
        </p:nvSpPr>
        <p:spPr bwMode="auto">
          <a:xfrm>
            <a:off x="291000" y="3268020"/>
            <a:ext cx="3825000" cy="1555980"/>
          </a:xfrm>
          <a:prstGeom prst="wedgeRoundRectCallout">
            <a:avLst>
              <a:gd name="adj1" fmla="val 69166"/>
              <a:gd name="adj2" fmla="val -7061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тази стрелка може да отворите прозореца </a:t>
            </a:r>
            <a:r>
              <a:rPr lang="en-US" sz="2800" b="1" dirty="0">
                <a:solidFill>
                  <a:schemeClr val="bg1">
                    <a:lumMod val="60000"/>
                    <a:lumOff val="40000"/>
                  </a:schemeClr>
                </a:solidFill>
                <a:effectLst>
                  <a:outerShdw blurRad="38100" dist="38100" dir="2700000" algn="tl">
                    <a:srgbClr val="000000">
                      <a:alpha val="43137"/>
                    </a:srgbClr>
                  </a:outerShdw>
                </a:effectLst>
              </a:rPr>
              <a:t>Page Setup</a:t>
            </a:r>
          </a:p>
        </p:txBody>
      </p:sp>
      <p:cxnSp>
        <p:nvCxnSpPr>
          <p:cNvPr id="9" name="Straight Arrow Connector 8"/>
          <p:cNvCxnSpPr/>
          <p:nvPr/>
        </p:nvCxnSpPr>
        <p:spPr>
          <a:xfrm>
            <a:off x="5227729" y="2844000"/>
            <a:ext cx="1205771" cy="540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0" name="Rounded Rectangular Callout 9"/>
          <p:cNvSpPr/>
          <p:nvPr/>
        </p:nvSpPr>
        <p:spPr bwMode="auto">
          <a:xfrm>
            <a:off x="9343149" y="3344044"/>
            <a:ext cx="2610000" cy="1017000"/>
          </a:xfrm>
          <a:prstGeom prst="wedgeRoundRectCallout">
            <a:avLst>
              <a:gd name="adj1" fmla="val -42815"/>
              <a:gd name="adj2" fmla="val -9969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Размер на </a:t>
            </a:r>
            <a:r>
              <a:rPr lang="bg-BG" sz="2800" b="1" dirty="0">
                <a:solidFill>
                  <a:schemeClr val="accent1">
                    <a:lumMod val="60000"/>
                    <a:lumOff val="40000"/>
                  </a:schemeClr>
                </a:solidFill>
                <a:effectLst>
                  <a:outerShdw blurRad="38100" dist="38100" dir="2700000" algn="tl">
                    <a:srgbClr val="000000">
                      <a:alpha val="43137"/>
                    </a:srgbClr>
                  </a:outerShdw>
                </a:effectLst>
              </a:rPr>
              <a:t>белите полета</a:t>
            </a:r>
            <a:endParaRPr lang="en-US" sz="2800" b="1" dirty="0">
              <a:solidFill>
                <a:schemeClr val="accent1">
                  <a:lumMod val="60000"/>
                  <a:lumOff val="40000"/>
                </a:schemeClr>
              </a:solidFill>
              <a:effectLst>
                <a:outerShdw blurRad="38100" dist="38100" dir="2700000" algn="tl">
                  <a:srgbClr val="000000">
                    <a:alpha val="43137"/>
                  </a:srgbClr>
                </a:outerShdw>
              </a:effectLst>
            </a:endParaRPr>
          </a:p>
        </p:txBody>
      </p:sp>
      <p:sp>
        <p:nvSpPr>
          <p:cNvPr id="11" name="Rectangle 10"/>
          <p:cNvSpPr/>
          <p:nvPr/>
        </p:nvSpPr>
        <p:spPr bwMode="auto">
          <a:xfrm>
            <a:off x="6591000" y="2058973"/>
            <a:ext cx="4050000" cy="703523"/>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2" name="Rectangle 11"/>
          <p:cNvSpPr/>
          <p:nvPr/>
        </p:nvSpPr>
        <p:spPr bwMode="auto">
          <a:xfrm>
            <a:off x="6598149" y="3007780"/>
            <a:ext cx="1387851" cy="871220"/>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Rounded Rectangular Callout 12"/>
          <p:cNvSpPr/>
          <p:nvPr/>
        </p:nvSpPr>
        <p:spPr bwMode="auto">
          <a:xfrm>
            <a:off x="4237850" y="4019012"/>
            <a:ext cx="2195650" cy="684064"/>
          </a:xfrm>
          <a:prstGeom prst="wedgeRoundRectCallout">
            <a:avLst>
              <a:gd name="adj1" fmla="val 52317"/>
              <a:gd name="adj2" fmla="val -892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Ориентация</a:t>
            </a:r>
            <a:endParaRPr lang="en-US" sz="2800" b="1" dirty="0">
              <a:solidFill>
                <a:srgbClr val="FFFFFF"/>
              </a:solidFill>
              <a:effectLst>
                <a:outerShdw blurRad="38100" dist="38100" dir="2700000" algn="tl">
                  <a:srgbClr val="000000">
                    <a:alpha val="43137"/>
                  </a:srgbClr>
                </a:outerShdw>
              </a:effectLst>
            </a:endParaRPr>
          </a:p>
        </p:txBody>
      </p:sp>
      <p:sp>
        <p:nvSpPr>
          <p:cNvPr id="14" name="Rounded Rectangular Callout 13"/>
          <p:cNvSpPr/>
          <p:nvPr/>
        </p:nvSpPr>
        <p:spPr bwMode="auto">
          <a:xfrm>
            <a:off x="831000" y="5374620"/>
            <a:ext cx="5387030" cy="1379849"/>
          </a:xfrm>
          <a:prstGeom prst="wedgeRoundRectCallout">
            <a:avLst>
              <a:gd name="adj1" fmla="val 68670"/>
              <a:gd name="adj2" fmla="val 846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Изберете </a:t>
            </a:r>
            <a:r>
              <a:rPr lang="bg-BG" sz="2800" b="1" dirty="0">
                <a:solidFill>
                  <a:schemeClr val="accent1">
                    <a:lumMod val="60000"/>
                    <a:lumOff val="40000"/>
                  </a:schemeClr>
                </a:solidFill>
                <a:effectLst>
                  <a:outerShdw blurRad="38100" dist="38100" dir="2700000" algn="tl">
                    <a:srgbClr val="000000">
                      <a:alpha val="43137"/>
                    </a:srgbClr>
                  </a:outerShdw>
                </a:effectLst>
              </a:rPr>
              <a:t>за кои страници </a:t>
            </a:r>
            <a:r>
              <a:rPr lang="bg-BG" sz="2800" b="1" dirty="0">
                <a:solidFill>
                  <a:srgbClr val="FFFFFF"/>
                </a:solidFill>
                <a:effectLst>
                  <a:outerShdw blurRad="38100" dist="38100" dir="2700000" algn="tl">
                    <a:srgbClr val="000000">
                      <a:alpha val="43137"/>
                    </a:srgbClr>
                  </a:outerShdw>
                </a:effectLst>
              </a:rPr>
              <a:t>да се отнасят </a:t>
            </a:r>
            <a:r>
              <a:rPr lang="bg-BG" sz="2800" b="1" dirty="0">
                <a:solidFill>
                  <a:schemeClr val="accent1">
                    <a:lumMod val="60000"/>
                    <a:lumOff val="40000"/>
                  </a:schemeClr>
                </a:solidFill>
                <a:effectLst>
                  <a:outerShdw blurRad="38100" dist="38100" dir="2700000" algn="tl">
                    <a:srgbClr val="000000">
                      <a:alpha val="43137"/>
                    </a:srgbClr>
                  </a:outerShdw>
                </a:effectLst>
              </a:rPr>
              <a:t>параметрите</a:t>
            </a:r>
            <a:r>
              <a:rPr lang="bg-BG" sz="2800" b="1" dirty="0">
                <a:solidFill>
                  <a:srgbClr val="FFFFFF"/>
                </a:solidFill>
                <a:effectLst>
                  <a:outerShdw blurRad="38100" dist="38100" dir="2700000" algn="tl">
                    <a:srgbClr val="000000">
                      <a:alpha val="43137"/>
                    </a:srgbClr>
                  </a:outerShdw>
                </a:effectLst>
              </a:rPr>
              <a:t>, които сте задали</a:t>
            </a: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360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sz="quarter" idx="10"/>
          </p:nvPr>
        </p:nvSpPr>
        <p:spPr>
          <a:xfrm>
            <a:off x="615109" y="5180916"/>
            <a:ext cx="10961783" cy="768084"/>
          </a:xfrm>
        </p:spPr>
        <p:txBody>
          <a:bodyPr/>
          <a:lstStyle/>
          <a:p>
            <a:r>
              <a:rPr lang="bg-BG" dirty="0"/>
              <a:t>Номериране на страница</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300" y="1314000"/>
            <a:ext cx="2753400" cy="2753400"/>
          </a:xfrm>
          <a:prstGeom prst="rect">
            <a:avLst/>
          </a:prstGeom>
        </p:spPr>
      </p:pic>
    </p:spTree>
    <p:extLst>
      <p:ext uri="{BB962C8B-B14F-4D97-AF65-F5344CB8AC3E}">
        <p14:creationId xmlns:p14="http://schemas.microsoft.com/office/powerpoint/2010/main" val="9808577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5031</TotalTime>
  <Words>1178</Words>
  <Application>Microsoft Macintosh PowerPoint</Application>
  <PresentationFormat>Widescreen</PresentationFormat>
  <Paragraphs>141</Paragraphs>
  <Slides>20</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Consolas</vt:lpstr>
      <vt:lpstr>Wingdings</vt:lpstr>
      <vt:lpstr>SoftUni</vt:lpstr>
      <vt:lpstr>Форматиране на страница и отпечатване на текстов документ</vt:lpstr>
      <vt:lpstr>Съдържание</vt:lpstr>
      <vt:lpstr>͏Форматиране на страница</vt:lpstr>
      <vt:lpstr>͏Форматиране на страница</vt:lpstr>
      <vt:lpstr>Размер</vt:lpstr>
      <vt:lpstr>Ориентация</vt:lpstr>
      <vt:lpstr>Наборно поле</vt:lpstr>
      <vt:lpstr>Page Setup</vt:lpstr>
      <vt:lpstr>Номериране на страница</vt:lpstr>
      <vt:lpstr>Номериране на страници</vt:lpstr>
      <vt:lpstr>Разположение на номерацията</vt:lpstr>
      <vt:lpstr>Форматиране на номерацията</vt:lpstr>
      <vt:lpstr>Отпечатване на документ</vt:lpstr>
      <vt:lpstr>Отпечатване на документ</vt:lpstr>
      <vt:lpstr>Отпечатване на документ</vt:lpstr>
      <vt:lpstr>Настройки на принтирането</vt:lpstr>
      <vt:lpstr>Print</vt:lpstr>
      <vt:lpstr>Какво научихме днес?</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Форматиране на страница и отпечатване на текстов документ</dc:title>
  <dc:subject>КМИТ - 6 клас</dc:subject>
  <dc:creator>BG-IT-Edu</dc:creator>
  <cp:keywords>programming; training; course</cp:keywords>
  <dc:description>Open Programming and IT Courseware for IT Teachers (BG-IT-Edu): https://github.com/BG-IT-Edu
With the kind support of SoftUni: https://softuni.bg</dc:description>
  <cp:lastModifiedBy>Александрина Ю. Механджийска</cp:lastModifiedBy>
  <cp:revision>710</cp:revision>
  <dcterms:created xsi:type="dcterms:W3CDTF">2018-05-23T13:08:44Z</dcterms:created>
  <dcterms:modified xsi:type="dcterms:W3CDTF">2024-06-07T13:43:22Z</dcterms:modified>
  <cp:category/>
</cp:coreProperties>
</file>