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97" r:id="rId2"/>
    <p:sldId id="298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7FDE0CE-3720-45B5-B6E9-62275E4B5BE2}">
          <p14:sldIdLst>
            <p14:sldId id="297"/>
            <p14:sldId id="298"/>
          </p14:sldIdLst>
        </p14:section>
        <p14:section name="Многомерни масиви" id="{34C1CCA5-C067-4EE8-9C0D-8D3B8436599F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Назъбени масиви" id="{0E7E0E7A-86C1-4A11-BCB1-E9D8675BC036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</p14:sldIdLst>
        </p14:section>
        <p14:section name="Обобщение" id="{426121B8-8251-4A61-99D2-D56866A46DD5}">
          <p14:sldIdLst>
            <p14:sldId id="325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264B76-2763-C751-BF29-95FFC9C44AC2}" v="2309" dt="2023-01-18T20:06:23.281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0" autoAdjust="0"/>
    <p:restoredTop sz="95215" autoAdjust="0"/>
  </p:normalViewPr>
  <p:slideViewPr>
    <p:cSldViewPr showGuides="1">
      <p:cViewPr varScale="1">
        <p:scale>
          <a:sx n="119" d="100"/>
          <a:sy n="119" d="100"/>
        </p:scale>
        <p:origin x="200" y="90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19.08.23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8/19/23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611983-E9FE-49F0-B09D-96B60D3DC0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2487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D598CF0-1BB5-4E45-907A-6A37407AC6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103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7A88574-A863-4D63-8168-6F1B489641C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2523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70770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BE9DF41-23C9-45FA-9D04-3E940441CF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8742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1DDF1CF-E2FB-4AC0-ACF5-267D04B440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669918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B4BA1E6-2C58-49AB-A356-874744D5A8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26670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5010F51-CABD-4860-831D-C0A9CB0810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80016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2" TargetMode="Externa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3" TargetMode="Externa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4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5" TargetMode="Externa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Pascal's_triangle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6#6" TargetMode="Externa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70897" y="1314000"/>
            <a:ext cx="10959592" cy="692162"/>
          </a:xfrm>
        </p:spPr>
        <p:txBody>
          <a:bodyPr>
            <a:normAutofit/>
          </a:bodyPr>
          <a:lstStyle/>
          <a:p>
            <a:r>
              <a:rPr lang="en-US" sz="3550" dirty="0">
                <a:cs typeface="Calibri"/>
              </a:rPr>
              <a:t>Обработка на матрици и на назъбени </a:t>
            </a:r>
            <a:r>
              <a:rPr lang="bg-BG" sz="3550" dirty="0">
                <a:cs typeface="Calibri"/>
              </a:rPr>
              <a:t>масиви</a:t>
            </a:r>
            <a:endParaRPr lang="en-US" sz="355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750" dirty="0">
                <a:ea typeface="+mj-lt"/>
                <a:cs typeface="+mj-lt"/>
              </a:rPr>
              <a:t>Многомерни масиви</a:t>
            </a:r>
            <a:endParaRPr lang="bg-BG" dirty="0"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dirty="0"/>
              <a:t>Софтуерен университет</a:t>
            </a:r>
            <a:endParaRPr lang="en-US" sz="195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 dirty="0"/>
              <a:t>СофтУни</a:t>
            </a:r>
            <a:endParaRPr lang="en-US" sz="2750" b="0" dirty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47472"/>
            <a:ext cx="3260656" cy="437098"/>
          </a:xfrm>
        </p:spPr>
        <p:txBody>
          <a:bodyPr/>
          <a:lstStyle/>
          <a:p>
            <a:r>
              <a:rPr lang="en-US" sz="2350" dirty="0"/>
              <a:t>Преподавателски екип</a:t>
            </a:r>
            <a:endParaRPr lang="en-US" sz="2350" b="0" dirty="0">
              <a:ea typeface="+mn-lt"/>
              <a:cs typeface="+mn-lt"/>
            </a:endParaRPr>
          </a:p>
        </p:txBody>
      </p:sp>
      <p:pic>
        <p:nvPicPr>
          <p:cNvPr id="23" name="Picture 4" descr="Image result for 3d cube 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79128">
            <a:off x="4674218" y="2103231"/>
            <a:ext cx="2843566" cy="323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17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на елементите </a:t>
            </a:r>
            <a:r>
              <a:rPr lang="bg-BG" sz="3950" dirty="0"/>
              <a:t>в</a:t>
            </a:r>
            <a:r>
              <a:rPr lang="en-US" sz="3950" dirty="0"/>
              <a:t> </a:t>
            </a:r>
            <a:r>
              <a:rPr lang="bg-BG" sz="3950" dirty="0"/>
              <a:t>матрица</a:t>
            </a:r>
            <a:endParaRPr lang="en-US" sz="3950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127448" y="4526333"/>
            <a:ext cx="316147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7, 1, 3, 3, 2, 1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1, 3, 9, 8, 5, 6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4, 6, 7, 9, 1, 0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201327" y="4744368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76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518808" y="516743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7D2E5C09-8360-4DEA-A5A6-E7C09AD58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1795" y="4559749"/>
            <a:ext cx="201877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1, 2, 3, 1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1, 2, 2, 4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2, 2, 2, 2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C78E728-4C80-4C1E-A090-52B864B2D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4732" y="4745067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D05B5DF9-2BE9-4947-98E5-13EC1035F465}"/>
              </a:ext>
            </a:extLst>
          </p:cNvPr>
          <p:cNvSpPr/>
          <p:nvPr/>
        </p:nvSpPr>
        <p:spPr>
          <a:xfrm>
            <a:off x="8779110" y="5167435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043D228-540D-4EC1-B7FE-5E13E7A1F7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EBF4B6F-9539-4B9F-A5ED-4D9037A2099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Прочетете матрицата от конзолата</a:t>
            </a:r>
            <a:endParaRPr lang="bg-BG" sz="3350" dirty="0">
              <a:cs typeface="Calibri"/>
            </a:endParaRPr>
          </a:p>
          <a:p>
            <a:pPr marL="456565" indent="-456565"/>
            <a:r>
              <a:rPr lang="en-US" sz="3600" dirty="0"/>
              <a:t>Отпечатайте броя на </a:t>
            </a:r>
            <a:r>
              <a:rPr lang="bg-BG" sz="3600" dirty="0"/>
              <a:t>редовете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/>
              <a:t>Отпечатайте броя на колоните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сумата на всички елементи</a:t>
            </a:r>
            <a:r>
              <a:rPr lang="en-US" sz="3600" dirty="0">
                <a:cs typeface="Calibri"/>
              </a:rPr>
              <a:t> в матрицата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25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01527" y="1411664"/>
            <a:ext cx="1125309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int[] sizes = Console.ReadLine().Split(",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   .Select(int.Parse).ToArray();</a:t>
            </a:r>
            <a:endParaRPr lang="bg-BG" sz="2400" noProof="1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int[,] matrix = new int[sizes[0], sizes[1]];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for (int row = 0; row &lt; matrix.GetLength(0); row++)</a:t>
            </a:r>
            <a:r>
              <a:rPr lang="bg-BG" sz="2400" noProof="1"/>
              <a:t> 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int[] colElements = </a:t>
            </a:r>
            <a:r>
              <a:rPr lang="en-GB" sz="2400" noProof="1"/>
              <a:t>Console.ReadLine()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.Split(", 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.Select(int.Parse)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noProof="1"/>
              <a:t>	.ToArray();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matrix[row, col] = colElements[col];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Сума на елементите </a:t>
            </a:r>
            <a:r>
              <a:rPr lang="bg-BG" sz="3950" dirty="0">
                <a:ea typeface="+mj-lt"/>
                <a:cs typeface="+mj-lt"/>
              </a:rPr>
              <a:t>в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bg-BG" sz="3950" dirty="0">
                <a:ea typeface="+mj-lt"/>
                <a:cs typeface="+mj-lt"/>
              </a:rPr>
              <a:t>матрица</a:t>
            </a:r>
            <a:r>
              <a:rPr lang="en-US" sz="3950" dirty="0"/>
              <a:t> (1)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680177" y="5549218"/>
            <a:ext cx="4074042" cy="1048134"/>
          </a:xfrm>
          <a:prstGeom prst="wedgeRoundRectCallout">
            <a:avLst>
              <a:gd name="adj1" fmla="val -58466"/>
              <a:gd name="adj2" fmla="val -440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Взимаме 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първото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 измрение (</a:t>
            </a:r>
            <a:r>
              <a:rPr lang="en-US" sz="2350" b="1" dirty="0">
                <a:solidFill>
                  <a:srgbClr val="FFFFFF"/>
                </a:solidFill>
              </a:rPr>
              <a:t>колони)</a:t>
            </a:r>
            <a:endParaRPr lang="bg-BG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3"/>
          <p:cNvSpPr>
            <a:spLocks noChangeArrowheads="1"/>
          </p:cNvSpPr>
          <p:nvPr/>
        </p:nvSpPr>
        <p:spPr bwMode="auto">
          <a:xfrm>
            <a:off x="7529673" y="3473193"/>
            <a:ext cx="4236327" cy="896308"/>
          </a:xfrm>
          <a:prstGeom prst="wedgeRoundRectCallout">
            <a:avLst>
              <a:gd name="adj1" fmla="val -63621"/>
              <a:gd name="adj2" fmla="val -605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Взимаме 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дължината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 на </a:t>
            </a:r>
            <a:b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</a:b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нулевото </a:t>
            </a:r>
            <a:r>
              <a:rPr lang="bg-BG" sz="2350" b="1" dirty="0">
                <a:solidFill>
                  <a:schemeClr val="bg2"/>
                </a:solidFill>
                <a:ea typeface="+mn-lt"/>
                <a:cs typeface="+mn-lt"/>
              </a:rPr>
              <a:t>измерение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 </a:t>
            </a:r>
            <a:r>
              <a:rPr lang="en-US" sz="2350" b="1" dirty="0">
                <a:solidFill>
                  <a:srgbClr val="FFFFFF"/>
                </a:solidFill>
                <a:ea typeface="+mn-lt"/>
                <a:cs typeface="+mn-lt"/>
              </a:rPr>
              <a:t>(</a:t>
            </a:r>
            <a:r>
              <a:rPr lang="bg-BG" sz="2350" b="1" dirty="0">
                <a:solidFill>
                  <a:srgbClr val="FFFFFF"/>
                </a:solidFill>
                <a:ea typeface="+mn-lt"/>
                <a:cs typeface="+mn-lt"/>
              </a:rPr>
              <a:t>редове</a:t>
            </a:r>
            <a:r>
              <a:rPr lang="en-US" sz="2350" b="1" dirty="0">
                <a:solidFill>
                  <a:srgbClr val="FFFFFF"/>
                </a:solidFill>
              </a:rPr>
              <a:t>)</a:t>
            </a:r>
            <a:endParaRPr lang="en-US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0ED8A82-C6E3-4052-8D2A-57FF72351D5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03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елементите </a:t>
            </a:r>
            <a:r>
              <a:rPr lang="bg-BG" sz="3950" dirty="0">
                <a:ea typeface="+mj-lt"/>
                <a:cs typeface="+mj-lt"/>
              </a:rPr>
              <a:t>в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bg-BG" sz="3950" dirty="0">
                <a:ea typeface="+mj-lt"/>
                <a:cs typeface="+mj-lt"/>
              </a:rPr>
              <a:t>матрица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5398" y="1781234"/>
            <a:ext cx="10801202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int sum = 0;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for (int row = 0; row &lt; matrix.GetLength(0); row++)</a:t>
            </a:r>
            <a:r>
              <a:rPr lang="bg-BG" sz="2800" noProof="1"/>
              <a:t> </a:t>
            </a:r>
            <a:endParaRPr lang="en-GB" sz="28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for (int col = 0; col &lt; matrix.GetLength(1); col++)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    sum += matrix[row, col];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Console.WriteLine(matrix.GetLength(0));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Console.WriteLine(matrix.GetLength(1));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noProof="1"/>
              <a:t>Console.WriteLine(sum);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840373-FE19-45E1-8DF5-25758118711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418E0-8C08-4839-B00A-08A6EF1B32DF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https://judge.softuni.org/Contests/Practice/Index/4156#2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052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Сума на колоните на матрица</a:t>
            </a:r>
            <a:endParaRPr lang="en-US" sz="3950" dirty="0">
              <a:cs typeface="Calibri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861042" y="4235513"/>
            <a:ext cx="2171134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7 1 3 3 2 1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1 3 9 8 5 6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4 6 7 9 1 0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4802315" y="3866277"/>
            <a:ext cx="609441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20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4188706" y="4871390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167C2DEF-5F86-4897-9F12-1257BE49C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8370" y="4235513"/>
            <a:ext cx="1223050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3, 3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FC03C8B-AFB0-43B1-8A39-78F23458E2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1559" y="4420130"/>
            <a:ext cx="609441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18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86209EA-B5AE-4AC6-9159-EC3D81B4440F}"/>
              </a:ext>
            </a:extLst>
          </p:cNvPr>
          <p:cNvSpPr/>
          <p:nvPr/>
        </p:nvSpPr>
        <p:spPr>
          <a:xfrm>
            <a:off x="7977949" y="4871390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31B71530-F4D7-4F7B-B4B6-E34A750C3B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8B5A77-9547-4C69-903A-1E5D558ABC11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Прочетете размерите на матрицата</a:t>
            </a:r>
            <a:endParaRPr lang="bg-BG" dirty="0"/>
          </a:p>
          <a:p>
            <a:pPr marL="456565" indent="-456565"/>
            <a:r>
              <a:rPr lang="en-US" sz="3600" dirty="0">
                <a:ea typeface="+mn-lt"/>
                <a:cs typeface="+mn-lt"/>
              </a:rPr>
              <a:t>Прочетете матрицата</a:t>
            </a:r>
            <a:endParaRPr lang="en-US" sz="3600" dirty="0">
              <a:cs typeface="Calibri"/>
            </a:endParaRPr>
          </a:p>
          <a:p>
            <a:pPr marL="456565" indent="-456565"/>
            <a:r>
              <a:rPr lang="en-US" sz="3600" dirty="0">
                <a:cs typeface="Calibri"/>
              </a:rPr>
              <a:t>Отпечатайте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сумата на числата</a:t>
            </a:r>
            <a:r>
              <a:rPr lang="en-US" sz="3600" dirty="0">
                <a:cs typeface="Calibri"/>
              </a:rPr>
              <a:t> във всяка колона</a:t>
            </a:r>
          </a:p>
        </p:txBody>
      </p:sp>
    </p:spTree>
    <p:extLst>
      <p:ext uri="{BB962C8B-B14F-4D97-AF65-F5344CB8AC3E}">
        <p14:creationId xmlns:p14="http://schemas.microsoft.com/office/powerpoint/2010/main" val="152045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1" grpId="0" animBg="1"/>
      <p:bldP spid="13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Сума на колоните на матрица</a:t>
            </a:r>
            <a:r>
              <a:rPr lang="en-US" sz="3950" dirty="0"/>
              <a:t> (1)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56989" y="1244948"/>
            <a:ext cx="8678023" cy="54964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var sizes = Console.ReadLine().Split(", ")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>
                <a:solidFill>
                  <a:schemeClr val="bg1"/>
                </a:solidFill>
              </a:rPr>
              <a:t>int[,]</a:t>
            </a:r>
            <a:r>
              <a:rPr lang="en-US" sz="2400" noProof="1"/>
              <a:t> matrix = new int[sizes[0], sizes[1]];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for (int r = 0; r &lt; matrix.</a:t>
            </a:r>
            <a:r>
              <a:rPr lang="en-US" sz="2400" noProof="1">
                <a:solidFill>
                  <a:schemeClr val="bg1"/>
                </a:solidFill>
              </a:rPr>
              <a:t>GetLength(0)</a:t>
            </a:r>
            <a:r>
              <a:rPr lang="en-US" sz="2400" noProof="1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var col = Console.ReadLine().Split()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 .Select(int.Parse).ToArray();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for (int c = 0; c &lt; matrix.</a:t>
            </a:r>
            <a:r>
              <a:rPr lang="en-US" sz="2400" noProof="1">
                <a:solidFill>
                  <a:schemeClr val="bg1"/>
                </a:solidFill>
              </a:rPr>
              <a:t>GetLength(1)</a:t>
            </a:r>
            <a:r>
              <a:rPr lang="en-US" sz="2400" noProof="1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  matrix</a:t>
            </a:r>
            <a:r>
              <a:rPr lang="en-US" sz="2400" noProof="1">
                <a:solidFill>
                  <a:schemeClr val="bg1"/>
                </a:solidFill>
              </a:rPr>
              <a:t>[r, c]</a:t>
            </a:r>
            <a:r>
              <a:rPr lang="en-US" sz="2400" noProof="1"/>
              <a:t> = col[c];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noProof="1"/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C7F4800-2D4D-47BE-8856-49A9B043552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5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Сума на колоните на матрица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63140" y="1484784"/>
            <a:ext cx="9665720" cy="4154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nb-NO" sz="2398" dirty="0"/>
              <a:t>for (int c = 0; c &lt; matrix.</a:t>
            </a:r>
            <a:r>
              <a:rPr lang="nb-NO" sz="2398" dirty="0">
                <a:solidFill>
                  <a:schemeClr val="bg1"/>
                </a:solidFill>
              </a:rPr>
              <a:t>GetLength(1)</a:t>
            </a:r>
            <a:r>
              <a:rPr lang="nb-NO" sz="2398" dirty="0"/>
              <a:t>; c++)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int sum = 0;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for (int r = 0; r &lt; matrix.</a:t>
            </a:r>
            <a:r>
              <a:rPr lang="pt-BR" sz="2398" dirty="0">
                <a:solidFill>
                  <a:schemeClr val="bg1"/>
                </a:solidFill>
              </a:rPr>
              <a:t>GetLength(0)</a:t>
            </a:r>
            <a:r>
              <a:rPr lang="pt-BR" sz="2398" dirty="0"/>
              <a:t>; r++)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pt-BR" sz="2398" dirty="0"/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  sum += matrix</a:t>
            </a:r>
            <a:r>
              <a:rPr lang="en-GB" sz="2398" dirty="0">
                <a:solidFill>
                  <a:schemeClr val="bg1"/>
                </a:solidFill>
              </a:rPr>
              <a:t>[r, c]</a:t>
            </a:r>
            <a:r>
              <a:rPr lang="en-GB" sz="2398" dirty="0"/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  Console.WriteLine(sum);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398" dirty="0"/>
              <a:t>}</a:t>
            </a:r>
            <a:endParaRPr lang="en-US" noProof="1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5F39765-CDC6-4D46-8968-2F781B69F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0B437-A8F7-4795-801D-892D60B1E37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https://judge.softuni.org/Contests/Practice/Index/4156#3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694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Квадрат с най-голяма сума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371000" y="4640513"/>
            <a:ext cx="3770918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{7, 1, 3, 3, 2, 1},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{1, 3, 9, 8, 5, 6},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{4, 6, 7, 9, 1, 0} </a:t>
            </a:r>
            <a:br>
              <a:rPr lang="en-US" sz="23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5994251" y="5015161"/>
            <a:ext cx="76180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9 8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7 9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33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74556B66-36FE-484C-B5B9-D8BD438A1A91}"/>
              </a:ext>
            </a:extLst>
          </p:cNvPr>
          <p:cNvSpPr/>
          <p:nvPr/>
        </p:nvSpPr>
        <p:spPr>
          <a:xfrm>
            <a:off x="5339544" y="5461007"/>
            <a:ext cx="457081" cy="29749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A362B93-DF55-42B5-89E0-BA8579D5104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21E5AE2-D044-4D82-8FE2-46C87BC0A989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/>
              <a:t>Намерете </a:t>
            </a:r>
            <a:r>
              <a:rPr lang="en-US" sz="3600" b="1" dirty="0">
                <a:solidFill>
                  <a:schemeClr val="bg1"/>
                </a:solidFill>
              </a:rPr>
              <a:t>квадрата </a:t>
            </a:r>
            <a:r>
              <a:rPr lang="en-US" sz="3600" dirty="0">
                <a:solidFill>
                  <a:srgbClr val="234465"/>
                </a:solidFill>
              </a:rPr>
              <a:t>с най-голяма сума</a:t>
            </a:r>
            <a:r>
              <a:rPr lang="bg-BG" sz="3600" dirty="0">
                <a:solidFill>
                  <a:srgbClr val="234465"/>
                </a:solidFill>
              </a:rPr>
              <a:t> в матрица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с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размери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 2x2</a:t>
            </a:r>
            <a:endParaRPr lang="bg-BG" sz="3350" dirty="0">
              <a:solidFill>
                <a:schemeClr val="bg1"/>
              </a:solidFill>
              <a:ea typeface="+mn-lt"/>
              <a:cs typeface="+mn-lt"/>
            </a:endParaRPr>
          </a:p>
          <a:p>
            <a:pPr marL="1065530" lvl="1" indent="-456565"/>
            <a:r>
              <a:rPr lang="en-US" sz="3400" dirty="0"/>
              <a:t>Прочетете матрицата от конзолата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>
                <a:ea typeface="+mn-lt"/>
                <a:cs typeface="+mn-lt"/>
              </a:rPr>
              <a:t>Намерете </a:t>
            </a:r>
            <a:r>
              <a:rPr lang="en-US" sz="3400" b="1" dirty="0">
                <a:solidFill>
                  <a:schemeClr val="bg1"/>
                </a:solidFill>
              </a:rPr>
              <a:t>най-голямата сума </a:t>
            </a:r>
            <a:r>
              <a:rPr lang="en-US" sz="3400" dirty="0"/>
              <a:t>с </a:t>
            </a:r>
            <a:r>
              <a:rPr lang="bg-BG" sz="3400" dirty="0"/>
              <a:t>размери</a:t>
            </a:r>
            <a:r>
              <a:rPr lang="en-US" sz="3400" dirty="0"/>
              <a:t> 2x2</a:t>
            </a:r>
            <a:endParaRPr lang="en-US" sz="3400" dirty="0">
              <a:cs typeface="Calibri"/>
            </a:endParaRPr>
          </a:p>
          <a:p>
            <a:pPr marL="1065530" lvl="1" indent="-456565"/>
            <a:r>
              <a:rPr lang="en-US" sz="3400" dirty="0"/>
              <a:t>Отпечатайте квадрата и сумата му</a:t>
            </a:r>
            <a:endParaRPr lang="en-US" sz="34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5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Квадрат с най-голяма сума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67337" y="1224000"/>
            <a:ext cx="10346107" cy="5026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50" noProof="1">
                <a:solidFill>
                  <a:schemeClr val="accent2"/>
                </a:solidFill>
                <a:latin typeface="Consolas"/>
              </a:rPr>
              <a:t>//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 TODO: </a:t>
            </a:r>
            <a:r>
              <a:rPr lang="bg-BG" sz="2350" noProof="1">
                <a:solidFill>
                  <a:schemeClr val="accent2"/>
                </a:solidFill>
                <a:latin typeface="Consolas"/>
              </a:rPr>
              <a:t>Прочетете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входа от конзолата</a:t>
            </a:r>
            <a:endParaRPr lang="en-US" sz="2350" i="1" noProof="1">
              <a:solidFill>
                <a:schemeClr val="accent2"/>
              </a:solidFill>
              <a:latin typeface="Consolas"/>
            </a:endParaRP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for (int row = 0; row &lt; matrix.GetLength(0) - 1; row++)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 for (int col = 0; col &lt; matrix.GetLength(1) - 1; col++) {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 var newSquareSum = matrix[row,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matrix[row, col + 1] +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                       matrix[row + 1, col + 1];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   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 </a:t>
            </a:r>
            <a:r>
              <a:rPr lang="bg-BG" sz="2350" i="1" noProof="1">
                <a:solidFill>
                  <a:schemeClr val="accent2"/>
                </a:solidFill>
                <a:latin typeface="Consolas"/>
              </a:rPr>
              <a:t>Проверете </a:t>
            </a:r>
            <a:r>
              <a:rPr lang="en-US" sz="2350" i="1" noProof="1">
                <a:solidFill>
                  <a:schemeClr val="accent2"/>
                </a:solidFill>
                <a:latin typeface="Consolas"/>
              </a:rPr>
              <a:t>дали сумата е по-голама</a:t>
            </a:r>
          </a:p>
          <a:p>
            <a:pPr>
              <a:spcBef>
                <a:spcPts val="0"/>
              </a:spcBef>
            </a:pPr>
            <a:r>
              <a:rPr lang="en-US" sz="2350" noProof="1">
                <a:latin typeface="Consolas"/>
              </a:rPr>
              <a:t>  }</a:t>
            </a:r>
            <a:endParaRPr lang="en-US" dirty="0"/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latin typeface="Consolas"/>
              </a:rPr>
              <a:t>}</a:t>
            </a:r>
          </a:p>
          <a:p>
            <a:pPr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noProof="1">
                <a:solidFill>
                  <a:schemeClr val="accent2"/>
                </a:solidFill>
                <a:latin typeface="Consolas"/>
              </a:rPr>
              <a:t>// TODO: </a:t>
            </a:r>
            <a:r>
              <a:rPr lang="bg-BG" sz="2350" noProof="1">
                <a:solidFill>
                  <a:schemeClr val="accent2"/>
                </a:solidFill>
                <a:latin typeface="Consolas"/>
              </a:rPr>
              <a:t>Отпечатайте </a:t>
            </a:r>
            <a:r>
              <a:rPr lang="en-US" sz="2350" noProof="1">
                <a:solidFill>
                  <a:schemeClr val="accent2"/>
                </a:solidFill>
                <a:latin typeface="Consolas"/>
              </a:rPr>
              <a:t>квадрата и сумата му</a:t>
            </a:r>
            <a:r>
              <a:rPr lang="en-US" sz="2350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	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0A3FCB-4A90-443C-B802-82C04BF557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AFB6-A987-4EE7-90AE-EC951FBEBD13}"/>
              </a:ext>
            </a:extLst>
          </p:cNvPr>
          <p:cNvSpPr txBox="1"/>
          <p:nvPr/>
        </p:nvSpPr>
        <p:spPr>
          <a:xfrm>
            <a:off x="801479" y="6358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</a:t>
            </a:r>
            <a:r>
              <a:rPr lang="bg-BG" sz="1950" dirty="0">
                <a:ea typeface="+mn-lt"/>
                <a:cs typeface="+mn-lt"/>
              </a:rPr>
              <a:t>си </a:t>
            </a:r>
            <a:r>
              <a:rPr lang="en-US" sz="1950" dirty="0">
                <a:ea typeface="+mn-lt"/>
                <a:cs typeface="+mn-lt"/>
              </a:rPr>
              <a:t>в Judge</a:t>
            </a:r>
            <a:r>
              <a:rPr lang="en-US" sz="1950" dirty="0"/>
              <a:t>: </a:t>
            </a:r>
            <a:r>
              <a:rPr lang="en-US" sz="1950" dirty="0">
                <a:hlinkClick r:id="rId2"/>
              </a:rPr>
              <a:t>https://judge.softuni.org/Contests/Practice/Index/4156#4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3649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2ECE79B-CB25-402D-B64B-3819FB649913}"/>
              </a:ext>
            </a:extLst>
          </p:cNvPr>
          <p:cNvGrpSpPr/>
          <p:nvPr/>
        </p:nvGrpSpPr>
        <p:grpSpPr>
          <a:xfrm>
            <a:off x="4724758" y="1878840"/>
            <a:ext cx="2938027" cy="1507528"/>
            <a:chOff x="4722812" y="1878435"/>
            <a:chExt cx="2938792" cy="1507921"/>
          </a:xfrm>
        </p:grpSpPr>
        <p:pic>
          <p:nvPicPr>
            <p:cNvPr id="28" name="Picture 1" descr="C:\Trash\array.png">
              <a:extLst>
                <a:ext uri="{FF2B5EF4-FFF2-40B4-BE49-F238E27FC236}">
                  <a16:creationId xmlns:a16="http://schemas.microsoft.com/office/drawing/2014/main" id="{33C086ED-0AA7-493D-B798-0BE07E1AB5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1878435"/>
              <a:ext cx="1747891" cy="533658"/>
            </a:xfrm>
            <a:prstGeom prst="rect">
              <a:avLst/>
            </a:prstGeom>
          </p:spPr>
        </p:pic>
        <p:pic>
          <p:nvPicPr>
            <p:cNvPr id="29" name="Picture 1" descr="C:\Trash\array.png">
              <a:extLst>
                <a:ext uri="{FF2B5EF4-FFF2-40B4-BE49-F238E27FC236}">
                  <a16:creationId xmlns:a16="http://schemas.microsoft.com/office/drawing/2014/main" id="{45D650B7-A8F5-432E-9CC8-1A3725121C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2812" y="2367893"/>
              <a:ext cx="2307271" cy="533658"/>
            </a:xfrm>
            <a:prstGeom prst="rect">
              <a:avLst/>
            </a:prstGeom>
          </p:spPr>
        </p:pic>
        <p:pic>
          <p:nvPicPr>
            <p:cNvPr id="32" name="Picture 1" descr="C:\Trash\array.png">
              <a:extLst>
                <a:ext uri="{FF2B5EF4-FFF2-40B4-BE49-F238E27FC236}">
                  <a16:creationId xmlns:a16="http://schemas.microsoft.com/office/drawing/2014/main" id="{9B17AA04-D4AA-435C-B5EC-15E3D794929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25203" y="2852698"/>
              <a:ext cx="2936401" cy="533658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2EA55B3F-657E-445A-9EF6-27CE1F35985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en-US" sz="4400" b="0" dirty="0">
                <a:ea typeface="+mj-lt"/>
                <a:cs typeface="+mj-lt"/>
              </a:rPr>
              <a:t>Определение и използване</a:t>
            </a: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C1FFDE73-71BE-4996-A56F-1FC37746503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Назъбен</a:t>
            </a:r>
            <a:r>
              <a:rPr lang="bg-BG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 масив</a:t>
            </a:r>
            <a:r>
              <a:rPr lang="bg-BG" sz="5350" dirty="0">
                <a:solidFill>
                  <a:srgbClr val="234465"/>
                </a:solidFill>
                <a:latin typeface="Calibri" panose="020F0502020204030204"/>
                <a:cs typeface="Arial"/>
              </a:rPr>
              <a:t>и</a:t>
            </a:r>
            <a:endParaRPr lang="bg-BG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4903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1831205" y="977122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rgbClr val="234465"/>
              </a:buClr>
            </a:pPr>
            <a:r>
              <a:rPr lang="en-US" sz="3350" b="1" dirty="0">
                <a:solidFill>
                  <a:schemeClr val="bg1"/>
                </a:solidFill>
              </a:rPr>
              <a:t>Назъбен масив </a:t>
            </a:r>
            <a:r>
              <a:rPr lang="bg-BG" sz="3350" dirty="0"/>
              <a:t>==</a:t>
            </a:r>
            <a:r>
              <a:rPr lang="en-US" sz="3350" dirty="0"/>
              <a:t> </a:t>
            </a:r>
            <a:r>
              <a:rPr lang="bg-BG" sz="3350" dirty="0"/>
              <a:t>многомерен</a:t>
            </a:r>
            <a:r>
              <a:rPr lang="en-US" sz="3350" dirty="0"/>
              <a:t> масив</a:t>
            </a:r>
            <a:r>
              <a:rPr lang="bg-BG" sz="3350" dirty="0"/>
              <a:t>, н</a:t>
            </a:r>
            <a:r>
              <a:rPr lang="en-US" sz="3150" dirty="0"/>
              <a:t>о всяко измерение има </a:t>
            </a:r>
            <a:r>
              <a:rPr lang="en-US" sz="3150" b="1" dirty="0">
                <a:solidFill>
                  <a:schemeClr val="bg1"/>
                </a:solidFill>
              </a:rPr>
              <a:t>различна дължина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>
                <a:solidFill>
                  <a:schemeClr val="tx1">
                    <a:lumMod val="75000"/>
                  </a:schemeClr>
                </a:solidFill>
                <a:ea typeface="+mn-lt"/>
                <a:cs typeface="+mn-lt"/>
              </a:rPr>
              <a:t>Назъбеният масив е </a:t>
            </a:r>
            <a:r>
              <a:rPr lang="en-US" sz="3150" b="1" dirty="0">
                <a:solidFill>
                  <a:schemeClr val="bg1"/>
                </a:solidFill>
              </a:rPr>
              <a:t>масив от масиви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r>
              <a:rPr lang="en-US" sz="3150" dirty="0"/>
              <a:t>Всеки масив има </a:t>
            </a:r>
            <a:r>
              <a:rPr lang="en-US" sz="3150" b="1" dirty="0">
                <a:solidFill>
                  <a:schemeClr val="bg1"/>
                </a:solidFill>
              </a:rPr>
              <a:t>различна дължина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34465"/>
              </a:buClr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600"/>
              </a:spcBef>
              <a:spcAft>
                <a:spcPts val="200"/>
              </a:spcAft>
              <a:buClr>
                <a:srgbClr val="234465"/>
              </a:buClr>
            </a:pPr>
            <a:r>
              <a:rPr lang="en-US" sz="3150" b="1" dirty="0">
                <a:solidFill>
                  <a:schemeClr val="bg1"/>
                </a:solidFill>
                <a:cs typeface="Calibri"/>
              </a:rPr>
              <a:t>Достъп </a:t>
            </a:r>
            <a:r>
              <a:rPr lang="en-US" sz="3150" dirty="0">
                <a:ea typeface="+mn-lt"/>
                <a:cs typeface="+mn-lt"/>
              </a:rPr>
              <a:t>до елемент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rgbClr val="234465"/>
              </a:buClr>
            </a:pPr>
            <a:endParaRPr lang="en-US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назъбен масив</a:t>
            </a:r>
            <a:r>
              <a:rPr lang="bg-BG" sz="3950" dirty="0"/>
              <a:t>?</a:t>
            </a:r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766000" y="3359255"/>
            <a:ext cx="5368394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int[][] jagged = new int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[3][]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jagged[0] = new int[3];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jagged[1] = new int[2];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1F5EEB1-1A4B-41B6-BFA2-94ADAF15C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6000" y="5364485"/>
            <a:ext cx="536839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element = jagged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[0][0]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2D66C723-6911-4A8B-B68F-F2E91B3D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66668" y="6036180"/>
            <a:ext cx="2086098" cy="754486"/>
          </a:xfrm>
          <a:prstGeom prst="wedgeRoundRectCallout">
            <a:avLst>
              <a:gd name="adj1" fmla="val 38895"/>
              <a:gd name="adj2" fmla="val -773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редицата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23">
            <a:extLst>
              <a:ext uri="{FF2B5EF4-FFF2-40B4-BE49-F238E27FC236}">
                <a16:creationId xmlns:a16="http://schemas.microsoft.com/office/drawing/2014/main" id="{D799F1EB-BDD7-460C-928D-3EA8EB2461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6000" y="4644000"/>
            <a:ext cx="1845000" cy="769213"/>
          </a:xfrm>
          <a:prstGeom prst="wedgeRoundRectCallout">
            <a:avLst>
              <a:gd name="adj1" fmla="val -73582"/>
              <a:gd name="adj2" fmla="val 5106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</a:t>
            </a:r>
            <a:r>
              <a:rPr lang="en-US" sz="2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колоната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30C94C6F-3370-4ECF-9A8D-25ACA7DCF44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55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en-GB" sz="3550" b="1" dirty="0">
                <a:solidFill>
                  <a:schemeClr val="bg1"/>
                </a:solidFill>
              </a:rPr>
              <a:t>Многомерни масиви</a:t>
            </a:r>
            <a:endParaRPr lang="en-GB" sz="35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Създаване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Достъп до елементи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/>
              <a:t>Четене и отпечатване</a:t>
            </a:r>
            <a:endParaRPr lang="en-GB" sz="3350" dirty="0">
              <a:cs typeface="Calibri"/>
            </a:endParaRPr>
          </a:p>
          <a:p>
            <a:pPr marL="513715" indent="-513715">
              <a:lnSpc>
                <a:spcPct val="100000"/>
              </a:lnSpc>
              <a:buClr>
                <a:schemeClr val="tx1"/>
              </a:buClr>
            </a:pPr>
            <a:r>
              <a:rPr lang="bg-BG" sz="3550" dirty="0">
                <a:solidFill>
                  <a:schemeClr val="bg1"/>
                </a:solidFill>
              </a:rPr>
              <a:t>͏</a:t>
            </a:r>
            <a:r>
              <a:rPr lang="en-US" sz="3550" b="1" dirty="0">
                <a:solidFill>
                  <a:schemeClr val="bg1"/>
                </a:solidFill>
              </a:rPr>
              <a:t>Назъбени </a:t>
            </a:r>
            <a:r>
              <a:rPr lang="bg-BG" sz="3550" b="1" dirty="0">
                <a:solidFill>
                  <a:schemeClr val="bg1"/>
                </a:solidFill>
              </a:rPr>
              <a:t>масиви</a:t>
            </a:r>
            <a:r>
              <a:rPr lang="en-US" sz="3550" b="1" dirty="0">
                <a:solidFill>
                  <a:schemeClr val="bg1"/>
                </a:solidFill>
              </a:rPr>
              <a:t> </a:t>
            </a:r>
            <a:r>
              <a:rPr lang="en-US" sz="3550" dirty="0"/>
              <a:t>(</a:t>
            </a:r>
            <a:r>
              <a:rPr lang="bg-BG" sz="3550" dirty="0"/>
              <a:t>м</a:t>
            </a:r>
            <a:r>
              <a:rPr lang="en-US" sz="3550" dirty="0"/>
              <a:t>асив от масиви)</a:t>
            </a:r>
            <a:endParaRPr lang="en-US" sz="35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Създаване</a:t>
            </a:r>
            <a:endParaRPr lang="en-GB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Достъп до елементи</a:t>
            </a:r>
          </a:p>
          <a:p>
            <a:pPr lvl="1" indent="-360045">
              <a:lnSpc>
                <a:spcPct val="100000"/>
              </a:lnSpc>
            </a:pPr>
            <a:r>
              <a:rPr lang="en-GB" sz="3350" dirty="0">
                <a:ea typeface="+mn-lt"/>
                <a:cs typeface="+mn-lt"/>
              </a:rPr>
              <a:t>Четене и отпечатване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5399379-683C-44D9-AFDC-E9CE730EF82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430072" y="1559690"/>
            <a:ext cx="11317236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jagged = new int[5][];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jagged.Length; row++)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string[] inputNumbers = Console.ReadLine().Split(' ');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 = new int[inputNumbers.Length];</a:t>
            </a:r>
          </a:p>
          <a:p>
            <a:endParaRPr lang="en-US" sz="1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jagged[row].Lenght; col++)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jagged[row][col] = int.Parse(inputNumbers[col]);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28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Запълване на назъбен масив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482CD7-0201-4617-878A-CDF4F37F5E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0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6D050D-E39B-4832-965A-F47A19FC3A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GB" sz="3400" b="1" dirty="0">
                <a:solidFill>
                  <a:schemeClr val="bg1"/>
                </a:solidFill>
              </a:rPr>
              <a:t>-цикъл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endParaRPr lang="en-GB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400" b="1" dirty="0">
                <a:solidFill>
                  <a:schemeClr val="bg1"/>
                </a:solidFill>
              </a:rPr>
              <a:t>-цикъл</a:t>
            </a:r>
            <a:endParaRPr lang="en-GB" sz="34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B22CC7-102D-46D7-AB8A-C9B7030B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Отпечатване на </a:t>
            </a:r>
            <a:r>
              <a:rPr lang="en-US" sz="3950" dirty="0">
                <a:ea typeface="+mj-lt"/>
                <a:cs typeface="+mj-lt"/>
              </a:rPr>
              <a:t>назъбен масив</a:t>
            </a:r>
            <a:r>
              <a:rPr lang="en-US" sz="3950" dirty="0"/>
              <a:t> – Пример</a:t>
            </a:r>
            <a:endParaRPr lang="en-GB" sz="3950" dirty="0">
              <a:cs typeface="Calibri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236908F-E1CD-40F7-A75F-41503EEED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1805513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matrix[row].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matrix[row][col]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Console.WriteLine();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5A88DB-A146-4803-AAFF-495A514BA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322" y="4487404"/>
            <a:ext cx="9102086" cy="19384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int[][] 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ReadMatrix();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int[] row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in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Console.WriteLine(string.Join(" ", row));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76701D47-726C-46E1-94FC-2F694EF2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94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D4BD25A-49B3-4AF8-985E-0900D46C7A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11930042" cy="5528766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На първия ред получавате броя на </a:t>
            </a:r>
            <a:r>
              <a:rPr lang="bg-BG" sz="3400" dirty="0"/>
              <a:t>редовете</a:t>
            </a:r>
            <a:r>
              <a:rPr lang="en-GB" sz="3400" dirty="0"/>
              <a:t>: </a:t>
            </a:r>
            <a:r>
              <a:rPr lang="en-GB" sz="3400" b="1" dirty="0"/>
              <a:t>n</a:t>
            </a:r>
            <a:endParaRPr lang="bg-BG" dirty="0"/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На следващите </a:t>
            </a:r>
            <a:r>
              <a:rPr lang="en-GB" sz="3400" b="1" dirty="0"/>
              <a:t>n</a:t>
            </a:r>
            <a:r>
              <a:rPr lang="en-GB" sz="3400" dirty="0"/>
              <a:t> редове получавате елементите</a:t>
            </a:r>
            <a:br>
              <a:rPr lang="bg-BG" sz="3400" dirty="0"/>
            </a:br>
            <a:r>
              <a:rPr lang="en-GB" sz="3400" dirty="0"/>
              <a:t>за </a:t>
            </a:r>
            <a:r>
              <a:rPr lang="bg-BG" sz="3400" dirty="0"/>
              <a:t>всеки</a:t>
            </a:r>
            <a:r>
              <a:rPr lang="en-GB" sz="3400" dirty="0"/>
              <a:t> </a:t>
            </a:r>
            <a:r>
              <a:rPr lang="bg-BG" sz="3400" dirty="0"/>
              <a:t>ред</a:t>
            </a:r>
            <a:endParaRPr lang="en-GB" sz="34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Докато получите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en-GB" sz="3400" dirty="0"/>
              <a:t>", четете командите</a:t>
            </a:r>
            <a:r>
              <a:rPr lang="bg-BG" sz="3400" dirty="0"/>
              <a:t>:</a:t>
            </a:r>
            <a:endParaRPr lang="en-GB" sz="34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Add</a:t>
            </a:r>
            <a:r>
              <a:rPr lang="en-GB" sz="32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  <a:r>
              <a:rPr lang="bg-BG" sz="3200" dirty="0">
                <a:solidFill>
                  <a:schemeClr val="bg1"/>
                </a:solidFill>
                <a:latin typeface="Consolas"/>
              </a:rPr>
              <a:t> 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lvl="1" indent="-360045">
              <a:lnSpc>
                <a:spcPct val="100000"/>
              </a:lnSpc>
              <a:spcBef>
                <a:spcPts val="1200"/>
              </a:spcBef>
            </a:pPr>
            <a:r>
              <a:rPr lang="en-GB" sz="3200" dirty="0"/>
              <a:t>Subtract 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ред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колона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 {</a:t>
            </a:r>
            <a:r>
              <a:rPr lang="en-GB" sz="3200" b="1" dirty="0">
                <a:solidFill>
                  <a:schemeClr val="bg1"/>
                </a:solidFill>
                <a:latin typeface="Consolas"/>
              </a:rPr>
              <a:t>стойност</a:t>
            </a:r>
            <a:r>
              <a:rPr lang="en-GB" sz="3200" dirty="0">
                <a:solidFill>
                  <a:schemeClr val="bg1"/>
                </a:solidFill>
                <a:latin typeface="Consolas"/>
              </a:rPr>
              <a:t>}</a:t>
            </a: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>
                <a:solidFill>
                  <a:srgbClr val="234465"/>
                </a:solidFill>
              </a:rPr>
              <a:t>Ако </a:t>
            </a:r>
            <a:r>
              <a:rPr lang="bg-BG" sz="3400" dirty="0">
                <a:solidFill>
                  <a:srgbClr val="234465"/>
                </a:solidFill>
              </a:rPr>
              <a:t>коо</a:t>
            </a:r>
            <a:r>
              <a:rPr lang="en-GB" sz="3400" dirty="0">
                <a:solidFill>
                  <a:srgbClr val="234465"/>
                </a:solidFill>
              </a:rPr>
              <a:t>рдинатите са </a:t>
            </a:r>
            <a:r>
              <a:rPr lang="en-GB" sz="3400" b="1" dirty="0">
                <a:solidFill>
                  <a:srgbClr val="234465"/>
                </a:solidFill>
              </a:rPr>
              <a:t>невалидни</a:t>
            </a:r>
            <a:r>
              <a:rPr lang="bg-BG" sz="3400" dirty="0">
                <a:solidFill>
                  <a:srgbClr val="234465"/>
                </a:solidFill>
              </a:rPr>
              <a:t>, </a:t>
            </a:r>
            <a:r>
              <a:rPr lang="en-GB" sz="3400" dirty="0">
                <a:solidFill>
                  <a:srgbClr val="234465"/>
                </a:solidFill>
                <a:ea typeface="+mn-lt"/>
                <a:cs typeface="+mn-lt"/>
              </a:rPr>
              <a:t>отпечатайте</a:t>
            </a:r>
            <a:r>
              <a:rPr lang="en-GB" sz="3400" dirty="0">
                <a:solidFill>
                  <a:srgbClr val="234465"/>
                </a:solidFill>
              </a:rPr>
              <a:t>: </a:t>
            </a:r>
            <a:r>
              <a:rPr lang="en-GB" sz="3400" dirty="0">
                <a:solidFill>
                  <a:schemeClr val="bg1"/>
                </a:solidFill>
              </a:rPr>
              <a:t>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Invalid coordinates</a:t>
            </a:r>
            <a:r>
              <a:rPr lang="en-GB" sz="3400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endParaRPr lang="en-GB" sz="3400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GB" sz="3400" dirty="0"/>
              <a:t>Когато получите "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END</a:t>
            </a:r>
            <a:r>
              <a:rPr lang="bg-BG" sz="3400" dirty="0"/>
              <a:t>",</a:t>
            </a:r>
            <a:r>
              <a:rPr lang="en-GB" sz="3400" dirty="0"/>
              <a:t> отпечатайте назъбения масив</a:t>
            </a:r>
            <a:endParaRPr lang="en-GB" sz="3400" dirty="0"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86C0692-EF38-4EB9-A136-51B3C648A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Модефикация на назъбен масив</a:t>
            </a:r>
            <a:endParaRPr lang="en-GB" sz="3950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1A797030-1AA8-49B3-81AB-87F3121E2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6000" y="2619000"/>
            <a:ext cx="271815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1 2 3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4 5 6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7 8 9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Add 0 0 5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Subtract 1 1 2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94E4502-19C2-436D-B519-E76B49426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0491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77360" y="1484785"/>
            <a:ext cx="10392293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int rowSize = int.Parse(Console.ReadLine());</a:t>
            </a:r>
          </a:p>
          <a:p>
            <a:r>
              <a:rPr lang="en-US" sz="2600" b="1" noProof="1">
                <a:solidFill>
                  <a:schemeClr val="bg1"/>
                </a:solidFill>
                <a:latin typeface="Consolas"/>
              </a:rPr>
              <a:t>int[][]</a:t>
            </a:r>
            <a:r>
              <a:rPr lang="en-US" sz="2600" b="1" noProof="1">
                <a:latin typeface="Consolas"/>
              </a:rPr>
              <a:t> matrix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new int[rowSize][]</a:t>
            </a:r>
            <a:r>
              <a:rPr lang="en-US" sz="2600" b="1" noProof="1">
                <a:latin typeface="Consolas"/>
              </a:rPr>
              <a:t>;</a:t>
            </a:r>
          </a:p>
          <a:p>
            <a:endParaRPr lang="en-US" sz="2600" b="1" noProof="1">
              <a:latin typeface="Consolas" panose="020B0609020204030204" pitchFamily="49" charset="0"/>
            </a:endParaRPr>
          </a:p>
          <a:p>
            <a:r>
              <a:rPr lang="en-US" sz="2600" b="1" noProof="1">
                <a:latin typeface="Consolas"/>
              </a:rPr>
              <a:t>for (int r = 0; r &lt; rowSize; r++)</a:t>
            </a:r>
          </a:p>
          <a:p>
            <a:r>
              <a:rPr lang="en-US" sz="2600" b="1" noProof="1">
                <a:latin typeface="Consolas"/>
              </a:rPr>
              <a:t>{</a:t>
            </a:r>
          </a:p>
          <a:p>
            <a:r>
              <a:rPr lang="en-US" sz="2600" b="1" noProof="1">
                <a:latin typeface="Consolas"/>
              </a:rPr>
              <a:t>  int[] col = Console.ReadLine()</a:t>
            </a:r>
          </a:p>
          <a:p>
            <a:r>
              <a:rPr lang="en-US" sz="2600" b="1" noProof="1">
                <a:latin typeface="Consolas"/>
              </a:rPr>
              <a:t>                     .Split()</a:t>
            </a:r>
          </a:p>
          <a:p>
            <a:r>
              <a:rPr lang="en-US" sz="2600" b="1" noProof="1">
                <a:latin typeface="Consolas"/>
              </a:rPr>
              <a:t>                     .Select(int.Parse)</a:t>
            </a:r>
          </a:p>
          <a:p>
            <a:r>
              <a:rPr lang="en-US" sz="2600" b="1" noProof="1">
                <a:latin typeface="Consolas"/>
              </a:rPr>
              <a:t>                     .ToArray();</a:t>
            </a:r>
          </a:p>
          <a:p>
            <a:r>
              <a:rPr lang="en-US" sz="2600" b="1" noProof="1">
                <a:latin typeface="Consolas"/>
              </a:rPr>
              <a:t>  matrix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[r]</a:t>
            </a:r>
            <a:r>
              <a:rPr lang="en-US" sz="2600" b="1" noProof="1">
                <a:latin typeface="Consolas"/>
              </a:rPr>
              <a:t> =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col</a:t>
            </a:r>
            <a:r>
              <a:rPr lang="en-US" sz="2600" b="1" noProof="1">
                <a:latin typeface="Consolas"/>
              </a:rPr>
              <a:t>;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П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родължаваме на следващия слайд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Модефикация на назъбен масив</a:t>
            </a:r>
            <a:r>
              <a:rPr lang="en-US" sz="3950" dirty="0"/>
              <a:t> (1)</a:t>
            </a:r>
            <a:endParaRPr lang="en-US" sz="3950" dirty="0">
              <a:cs typeface="Calibri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9CB9EAB-312D-41B1-A3CD-1095530FAE7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18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87384" y="1134000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600" b="1" noProof="1">
                <a:latin typeface="Consolas"/>
              </a:rPr>
              <a:t>string line;</a:t>
            </a:r>
          </a:p>
          <a:p>
            <a:r>
              <a:rPr lang="en-US" sz="2600" b="1" noProof="1">
                <a:latin typeface="Consolas"/>
              </a:rPr>
              <a:t>while ((line = Console.ReadLine()) != "END") {</a:t>
            </a:r>
          </a:p>
          <a:p>
            <a:r>
              <a:rPr lang="en-US" sz="2600" b="1" noProof="1">
                <a:latin typeface="Consolas"/>
              </a:rPr>
              <a:t>  string[] tokens = line.Split();</a:t>
            </a:r>
          </a:p>
          <a:p>
            <a:r>
              <a:rPr lang="en-US" sz="2600" b="1" noProof="1">
                <a:latin typeface="Consolas"/>
              </a:rPr>
              <a:t>  string command = tokens[0];</a:t>
            </a:r>
          </a:p>
          <a:p>
            <a:r>
              <a:rPr lang="en-US" sz="2600" b="1" noProof="1">
                <a:latin typeface="Consolas"/>
              </a:rPr>
              <a:t>  int row = int.Parse(tokens[1]);</a:t>
            </a:r>
          </a:p>
          <a:p>
            <a:r>
              <a:rPr lang="en-US" sz="2600" b="1" noProof="1">
                <a:latin typeface="Consolas"/>
              </a:rPr>
              <a:t>  int col = int.Parse(tokens[2]);</a:t>
            </a:r>
          </a:p>
          <a:p>
            <a:r>
              <a:rPr lang="en-US" sz="2600" b="1" noProof="1">
                <a:latin typeface="Consolas"/>
              </a:rPr>
              <a:t>  int value = int.Parse(tokens[3]);</a:t>
            </a:r>
          </a:p>
          <a:p>
            <a:r>
              <a:rPr lang="en-US" sz="2600" b="1" noProof="1">
                <a:latin typeface="Consolas"/>
              </a:rPr>
              <a:t>  if (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&lt; 0</a:t>
            </a:r>
            <a:r>
              <a:rPr lang="en-US" sz="2600" b="1" noProof="1">
                <a:latin typeface="Consolas"/>
              </a:rPr>
              <a:t> ||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row &gt;= matrix.Length</a:t>
            </a:r>
            <a:r>
              <a:rPr lang="en-US" sz="2600" b="1" noProof="1">
                <a:latin typeface="Consolas"/>
              </a:rPr>
              <a:t> || … )</a:t>
            </a:r>
          </a:p>
          <a:p>
            <a:r>
              <a:rPr lang="en-US" sz="2600" b="1" noProof="1">
                <a:latin typeface="Consolas"/>
              </a:rPr>
              <a:t>    { Console.WriteLine("Invalid coordinates"); }</a:t>
            </a:r>
          </a:p>
          <a:p>
            <a:r>
              <a:rPr lang="en-US" sz="2600" b="1" noProof="1">
                <a:latin typeface="Consolas"/>
              </a:rPr>
              <a:t>  else</a:t>
            </a:r>
          </a:p>
          <a:p>
            <a:r>
              <a:rPr lang="en-US" sz="2600" b="1" noProof="1">
                <a:latin typeface="Consolas"/>
              </a:rPr>
              <a:t>    {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Напишете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командите</a:t>
            </a:r>
            <a:r>
              <a:rPr lang="en-US" sz="2600" b="1" noProof="1">
                <a:latin typeface="Consolas"/>
              </a:rPr>
              <a:t> }</a:t>
            </a:r>
          </a:p>
          <a:p>
            <a:r>
              <a:rPr lang="en-US" sz="2600" b="1" noProof="1">
                <a:latin typeface="Consolas"/>
              </a:rPr>
              <a:t>}</a:t>
            </a:r>
          </a:p>
          <a:p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US" sz="2600" b="1" noProof="1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/>
              </a:rPr>
              <a:t>Отпечатайте </a:t>
            </a:r>
            <a:r>
              <a:rPr lang="en-US" sz="2600" b="1" i="1" noProof="1">
                <a:solidFill>
                  <a:schemeClr val="accent2"/>
                </a:solidFill>
                <a:latin typeface="Consolas"/>
              </a:rPr>
              <a:t>матрицата</a:t>
            </a:r>
            <a:endParaRPr lang="en-US" sz="2600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Модефикация на назъбен масив</a:t>
            </a:r>
            <a:r>
              <a:rPr lang="en-US" sz="3950" dirty="0"/>
              <a:t> (2)</a:t>
            </a:r>
            <a:endParaRPr lang="bg-BG" dirty="0"/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06403315-4B3A-47DC-91B4-7112A5E5E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0520" y="3043106"/>
            <a:ext cx="2570173" cy="833063"/>
          </a:xfrm>
          <a:prstGeom prst="wedgeRoundRectCallout">
            <a:avLst>
              <a:gd name="adj1" fmla="val -62328"/>
              <a:gd name="adj2" fmla="val 552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>
                <a:solidFill>
                  <a:srgbClr val="FFFFFF"/>
                </a:solidFill>
              </a:rPr>
              <a:t>Проверяваме за колоната</a:t>
            </a:r>
            <a:endParaRPr lang="en-GB" sz="2350" b="1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0F4926-C7B2-4264-B298-F012D361CB9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5FE161-09E5-456E-8236-2984E6D3BCF7}"/>
              </a:ext>
            </a:extLst>
          </p:cNvPr>
          <p:cNvSpPr txBox="1"/>
          <p:nvPr/>
        </p:nvSpPr>
        <p:spPr>
          <a:xfrm>
            <a:off x="801479" y="6403994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в Judge: </a:t>
            </a:r>
            <a:r>
              <a:rPr lang="en-US" sz="1950" dirty="0">
                <a:hlinkClick r:id="rId2"/>
              </a:rPr>
              <a:t>https://judge.softuni.org/Contests/Practice/Index/4156#5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8617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1549D77-9514-47EC-BEF5-93290E3B5C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350" dirty="0"/>
              <a:t>Напишете програма, която </a:t>
            </a:r>
            <a:r>
              <a:rPr lang="bg-BG" sz="3350" dirty="0"/>
              <a:t>отпечатва</a:t>
            </a: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триъгълника на Паскал</a:t>
            </a:r>
            <a:endParaRPr lang="en-GB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DCDFDD0-16D8-4C4C-9F7A-E598ABA6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Tриъгълника на Паскал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73E3D2B-9963-405E-A538-8B536ED3B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143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F1E9547-10BA-4F0D-8A47-561D43681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5887" y="2667200"/>
            <a:ext cx="1472816" cy="15692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8243EB4B-3592-4FC7-9046-4A2F20B2B31F}"/>
              </a:ext>
            </a:extLst>
          </p:cNvPr>
          <p:cNvSpPr/>
          <p:nvPr/>
        </p:nvSpPr>
        <p:spPr>
          <a:xfrm>
            <a:off x="5234404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255F5CF7-6599-415B-B31D-08C85E7B8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167" y="3192774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5471CBA2-0E79-4006-99A4-07045DE0DE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912" y="2286299"/>
            <a:ext cx="2375723" cy="23077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1 2 1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1 3 3 1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1 4 6 4 1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1 5 10 10 5 1</a:t>
            </a:r>
          </a:p>
        </p:txBody>
      </p:sp>
      <p:sp>
        <p:nvSpPr>
          <p:cNvPr id="16" name="Right Arrow 11">
            <a:extLst>
              <a:ext uri="{FF2B5EF4-FFF2-40B4-BE49-F238E27FC236}">
                <a16:creationId xmlns:a16="http://schemas.microsoft.com/office/drawing/2014/main" id="{4853D094-307C-49EC-9243-6724CD2A2B5A}"/>
              </a:ext>
            </a:extLst>
          </p:cNvPr>
          <p:cNvSpPr/>
          <p:nvPr/>
        </p:nvSpPr>
        <p:spPr>
          <a:xfrm>
            <a:off x="1297540" y="328255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1F852B4F-D3F5-4222-BFA5-98C4836B1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4212" y="3221055"/>
            <a:ext cx="3809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1EE8E5B4-C2BE-4794-840F-B15BF4956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8957" y="3024771"/>
            <a:ext cx="80133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</a:t>
            </a:r>
          </a:p>
          <a:p>
            <a:r>
              <a:rPr lang="en-US" sz="2399" b="1" noProof="1">
                <a:latin typeface="Consolas" panose="020B0609020204030204" pitchFamily="49" charset="0"/>
                <a:cs typeface="Consolas" panose="020B0609020204030204" pitchFamily="49" charset="0"/>
              </a:rPr>
              <a:t>1 1</a:t>
            </a:r>
          </a:p>
        </p:txBody>
      </p:sp>
      <p:sp>
        <p:nvSpPr>
          <p:cNvPr id="22" name="Right Arrow 11">
            <a:extLst>
              <a:ext uri="{FF2B5EF4-FFF2-40B4-BE49-F238E27FC236}">
                <a16:creationId xmlns:a16="http://schemas.microsoft.com/office/drawing/2014/main" id="{BA50F2A6-00CF-4B21-8EB6-CA4FC9E57C57}"/>
              </a:ext>
            </a:extLst>
          </p:cNvPr>
          <p:cNvSpPr/>
          <p:nvPr/>
        </p:nvSpPr>
        <p:spPr>
          <a:xfrm>
            <a:off x="8267473" y="3312934"/>
            <a:ext cx="380901" cy="27778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BAE42BC1-0A81-41E4-BEEB-752CB7EC3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647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44500" y="1160295"/>
            <a:ext cx="11008529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height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long[][] </a:t>
            </a:r>
            <a:r>
              <a:rPr lang="en-US" sz="2800" b="1" noProof="1">
                <a:latin typeface="Consolas"/>
                <a:cs typeface="Consolas" pitchFamily="49" charset="0"/>
              </a:rPr>
              <a:t>triangle =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new long[height</a:t>
            </a:r>
            <a:r>
              <a:rPr lang="en-US" sz="2800" b="1" noProof="1">
                <a:latin typeface="Consolas"/>
                <a:cs typeface="Consolas" pitchFamily="49" charset="0"/>
              </a:rPr>
              <a:t>][];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int currentWidth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for (long row = 0; row &lt; height;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triangle[row] = new long[currentWidth]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/>
                <a:cs typeface="Consolas" pitchFamily="49" charset="0"/>
              </a:rPr>
              <a:t>  long[] currentRow = triangle[row];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currentRow[0]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currentRow[currentRow.Length - 1] = 1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noProof="1">
                <a:latin typeface="Consolas"/>
                <a:cs typeface="Consolas" pitchFamily="49" charset="0"/>
              </a:rPr>
              <a:t>currentWidth++;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8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Запълнете </a:t>
            </a: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елементите на </a:t>
            </a:r>
            <a:r>
              <a:rPr lang="bg-BG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всеки</a:t>
            </a: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ред</a:t>
            </a:r>
            <a: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</a:t>
            </a:r>
            <a:br>
              <a:rPr lang="en-US" sz="28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</a:br>
            <a:r>
              <a:rPr lang="en-US" sz="2800" b="1" noProof="1">
                <a:latin typeface="Consolas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Решение: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/>
              <a:t>Tриъгълника на Паскал (1)</a:t>
            </a:r>
            <a:endParaRPr lang="en-US" sz="3950" dirty="0"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00404DE-DB8B-429C-B2DD-476BFA6F51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8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57776" y="1420019"/>
            <a:ext cx="11296842" cy="47089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if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 (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currentRow.Length &gt; 2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 </a:t>
            </a:r>
            <a:r>
              <a:rPr lang="en-US" sz="2500" b="1" noProof="1">
                <a:latin typeface="Consolas"/>
                <a:cs typeface="Consolas" pitchFamily="49" charset="0"/>
              </a:rPr>
              <a:t>for (int i = 1; i &lt; currentRow.Length - 1;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long[] previousRow = triangle[row - 1]</a:t>
            </a: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solidFill>
                  <a:schemeClr val="tx1">
                    <a:lumMod val="75000"/>
                  </a:schemeClr>
                </a:solidFill>
                <a:latin typeface="Consolas"/>
                <a:cs typeface="Consolas" pitchFamily="49" charset="0"/>
              </a:rPr>
              <a:t>    </a:t>
            </a:r>
            <a:r>
              <a:rPr lang="en-US" sz="2500" b="1" noProof="1">
                <a:latin typeface="Consolas"/>
                <a:cs typeface="Consolas" pitchFamily="49" charset="0"/>
              </a:rPr>
              <a:t>long prevoiousRowSum = previousRow[i] + previousRow[i - 1];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   currentRow[i] = prevoiousRowSum;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</a:t>
            </a:r>
            <a:r>
              <a:rPr lang="en-US" sz="2500" b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TODO:</a:t>
            </a: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 </a:t>
            </a:r>
            <a:r>
              <a:rPr lang="bg-BG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Отпечатайте </a:t>
            </a:r>
            <a:r>
              <a:rPr lang="en-US" sz="250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триъгълника</a:t>
            </a:r>
            <a:endParaRPr lang="en-US" sz="25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foreach (long[] row in triangle)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/>
                <a:cs typeface="Consolas" pitchFamily="49" charset="0"/>
              </a:rPr>
              <a:t>  Console.WriteLine(string.Join(" ", row));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 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/>
              <a:t>Tриъгълника на Паскал (2)</a:t>
            </a:r>
            <a:endParaRPr lang="bg-BG" sz="3950" dirty="0"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4C7123-74B3-485D-8679-CD4B15C9E5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1B140-8B1E-49CB-8BF1-32EFD7E38DB5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https://judge.softuni.org/Contests/Practice/Index/4156#6</a:t>
            </a:r>
            <a:endParaRPr lang="en-US" sz="195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728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 vert="horz" lIns="108000" tIns="36000" rIns="108000" bIns="36000" rtlCol="0" anchor="t"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US" sz="3350" dirty="0">
                <a:cs typeface="Calibri"/>
              </a:rPr>
              <a:t>За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90200" y="1752523"/>
            <a:ext cx="11266918" cy="4675412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Многомерен масив</a:t>
            </a:r>
            <a:endParaRPr lang="en-US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Има 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повече от едно </a:t>
            </a:r>
            <a:r>
              <a:rPr lang="en-US" sz="3350" dirty="0">
                <a:solidFill>
                  <a:schemeClr val="bg2"/>
                </a:solidFill>
              </a:rPr>
              <a:t>измерение</a:t>
            </a:r>
            <a:endParaRPr lang="en-US" sz="3350" b="1" dirty="0">
              <a:solidFill>
                <a:schemeClr val="bg2"/>
              </a:solidFill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Масив от второ измерение е като таблица от </a:t>
            </a:r>
            <a:r>
              <a:rPr lang="en-US" sz="33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редици</a:t>
            </a:r>
            <a:r>
              <a:rPr lang="en-US" sz="3350" dirty="0">
                <a:solidFill>
                  <a:schemeClr val="bg2"/>
                </a:solidFill>
              </a:rPr>
              <a:t> и 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endParaRPr lang="en-US" sz="33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US" sz="35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Назъбен масив</a:t>
            </a:r>
            <a:endParaRPr lang="en-US" sz="355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Масив от масиви</a:t>
            </a:r>
            <a:endParaRPr lang="en-US" sz="335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lnSpc>
                <a:spcPct val="100000"/>
              </a:lnSpc>
              <a:buClr>
                <a:schemeClr val="bg2"/>
              </a:buClr>
            </a:pPr>
            <a:r>
              <a:rPr lang="en-US" sz="3350" dirty="0">
                <a:solidFill>
                  <a:schemeClr val="bg2"/>
                </a:solidFill>
              </a:rPr>
              <a:t>Всеки </a:t>
            </a:r>
            <a:r>
              <a:rPr lang="en-US" sz="33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 сам по себе </a:t>
            </a:r>
            <a:r>
              <a:rPr lang="en-US" sz="3350" dirty="0">
                <a:solidFill>
                  <a:schemeClr val="bg2"/>
                </a:solidFill>
              </a:rPr>
              <a:t>си е масив</a:t>
            </a:r>
            <a:endParaRPr lang="en-US" sz="33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76FB6D-2D0D-45DA-8E18-1FA8F946C2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758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05494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3d cube 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9" y="1143595"/>
            <a:ext cx="2751280" cy="3132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4">
            <a:extLst>
              <a:ext uri="{FF2B5EF4-FFF2-40B4-BE49-F238E27FC236}">
                <a16:creationId xmlns:a16="http://schemas.microsoft.com/office/drawing/2014/main" id="{DF156ECD-CE4E-46D4-9F38-1EFDF7799AB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589000"/>
            <a:ext cx="10961783" cy="768084"/>
          </a:xfrm>
        </p:spPr>
        <p:txBody>
          <a:bodyPr/>
          <a:lstStyle/>
          <a:p>
            <a:r>
              <a:rPr lang="en-US" sz="4400" b="0" dirty="0">
                <a:cs typeface="Arial"/>
              </a:rPr>
              <a:t>Определение и използване</a:t>
            </a:r>
            <a:endParaRPr lang="bg-BG" sz="4400" b="0" dirty="0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E6C3B402-3EE4-4300-959C-9DD0F3DBBAFE}"/>
              </a:ext>
            </a:extLst>
          </p:cNvPr>
          <p:cNvSpPr txBox="1">
            <a:spLocks/>
          </p:cNvSpPr>
          <p:nvPr/>
        </p:nvSpPr>
        <p:spPr>
          <a:xfrm>
            <a:off x="614949" y="4689000"/>
            <a:ext cx="10958928" cy="780383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Autofit/>
          </a:bodyPr>
          <a:lstStyle>
            <a:lvl1pPr algn="ctr" defTabSz="1218438" rtl="0" eaLnBrk="1" hangingPunct="1">
              <a:spcBef>
                <a:spcPct val="0"/>
              </a:spcBef>
              <a:buNone/>
              <a:defRPr lang="en-US" sz="5396" b="1" kern="1200" baseline="0">
                <a:solidFill>
                  <a:srgbClr val="32737E"/>
                </a:solidFill>
                <a:latin typeface="+mj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sz="5350" dirty="0">
                <a:solidFill>
                  <a:srgbClr val="234465"/>
                </a:solidFill>
                <a:latin typeface="Calibri" panose="020F0502020204030204"/>
                <a:cs typeface="Calibri"/>
              </a:rPr>
              <a:t>Многомерни масиви</a:t>
            </a:r>
          </a:p>
        </p:txBody>
      </p:sp>
    </p:spTree>
    <p:extLst>
      <p:ext uri="{BB962C8B-B14F-4D97-AF65-F5344CB8AC3E}">
        <p14:creationId xmlns:p14="http://schemas.microsoft.com/office/powerpoint/2010/main" val="2032565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6880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34">
            <a:extLst>
              <a:ext uri="{FF2B5EF4-FFF2-40B4-BE49-F238E27FC236}">
                <a16:creationId xmlns:a16="http://schemas.microsoft.com/office/drawing/2014/main" id="{EB714165-403D-4C77-AB21-81217711A6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8015478"/>
              </p:ext>
            </p:extLst>
          </p:nvPr>
        </p:nvGraphicFramePr>
        <p:xfrm>
          <a:off x="2245894" y="4491789"/>
          <a:ext cx="7863585" cy="2145739"/>
        </p:xfrm>
        <a:graphic>
          <a:graphicData uri="http://schemas.openxmlformats.org/drawingml/2006/table">
            <a:tbl>
              <a:tblPr/>
              <a:tblGrid>
                <a:gridCol w="9026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867334220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2074526016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042967301"/>
                    </a:ext>
                  </a:extLst>
                </a:gridCol>
                <a:gridCol w="1392184">
                  <a:extLst>
                    <a:ext uri="{9D8B030D-6E8A-4147-A177-3AD203B41FA5}">
                      <a16:colId xmlns:a16="http://schemas.microsoft.com/office/drawing/2014/main" val="4178697039"/>
                    </a:ext>
                  </a:extLst>
                </a:gridCol>
              </a:tblGrid>
              <a:tr h="587544">
                <a:tc rowSpan="4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Колона</a:t>
                      </a:r>
                      <a:endParaRPr kumimoji="1" lang="bg-BG" dirty="0"/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595">
                <a:tc vMerge="1"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[0][0]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[0][4]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[1][0]</a:t>
                      </a:r>
                      <a:endParaRPr kumimoji="0" lang="en-US" sz="2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[1][4]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695">
                <a:tc vMerge="1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vert="wordArtVert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[2][0]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[2][1]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[2][2]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[2][3]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[2][4]</a:t>
                      </a: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2949"/>
                  </a:ext>
                </a:extLst>
              </a:tr>
            </a:tbl>
          </a:graphicData>
        </a:graphic>
      </p:graphicFrame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2082520" y="908645"/>
            <a:ext cx="9953479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US" sz="3400" dirty="0">
                <a:ea typeface="+mn-lt"/>
                <a:cs typeface="+mn-lt"/>
              </a:rPr>
              <a:t>Масивът е систематично подреждане на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подобни обекти</a:t>
            </a:r>
            <a:endParaRPr lang="en-US" sz="3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Многомерните масиви </a:t>
            </a:r>
            <a:r>
              <a:rPr lang="en-US" sz="3400" dirty="0"/>
              <a:t>имат повече от едно измерение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200" dirty="0"/>
              <a:t>Най-често използваните многомерни масиви са </a:t>
            </a:r>
            <a:r>
              <a:rPr lang="bg-BG" sz="3200" dirty="0"/>
              <a:t>с</a:t>
            </a:r>
            <a:r>
              <a:rPr lang="en-US" sz="3200" dirty="0"/>
              <a:t> </a:t>
            </a:r>
            <a:r>
              <a:rPr lang="bg-BG" sz="3200" b="1" dirty="0">
                <a:solidFill>
                  <a:schemeClr val="bg1"/>
                </a:solidFill>
              </a:rPr>
              <a:t>две </a:t>
            </a:r>
            <a:r>
              <a:rPr lang="en-US" sz="3200" b="1" dirty="0">
                <a:solidFill>
                  <a:schemeClr val="bg1"/>
                </a:solidFill>
              </a:rPr>
              <a:t>измерения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многомерен масив?</a:t>
            </a:r>
            <a:endParaRPr lang="bg-BG" sz="3950" dirty="0"/>
          </a:p>
        </p:txBody>
      </p:sp>
      <p:sp>
        <p:nvSpPr>
          <p:cNvPr id="30" name="AutoShape 23"/>
          <p:cNvSpPr>
            <a:spLocks noChangeArrowheads="1"/>
          </p:cNvSpPr>
          <p:nvPr/>
        </p:nvSpPr>
        <p:spPr bwMode="auto">
          <a:xfrm>
            <a:off x="8361626" y="3915556"/>
            <a:ext cx="1634914" cy="796906"/>
          </a:xfrm>
          <a:prstGeom prst="wedgeRoundRectCallout">
            <a:avLst>
              <a:gd name="adj1" fmla="val -326"/>
              <a:gd name="adj2" fmla="val 112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реда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31" name="AutoShape 23"/>
          <p:cNvSpPr>
            <a:spLocks noChangeArrowheads="1"/>
          </p:cNvSpPr>
          <p:nvPr/>
        </p:nvSpPr>
        <p:spPr bwMode="auto">
          <a:xfrm>
            <a:off x="10118263" y="4312686"/>
            <a:ext cx="1766595" cy="877118"/>
          </a:xfrm>
          <a:prstGeom prst="wedgeRoundRectCallout">
            <a:avLst>
              <a:gd name="adj1" fmla="val -67633"/>
              <a:gd name="adj2" fmla="val 557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dirty="0">
                <a:solidFill>
                  <a:srgbClr val="FFFFFF"/>
                </a:solidFill>
              </a:rPr>
              <a:t>Индекс на колоната</a:t>
            </a:r>
            <a:endParaRPr lang="bg-BG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7E6CDB2-3AA4-48D6-B3E3-F5B27102C6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78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Използваме ключовата дума </a:t>
            </a:r>
            <a:r>
              <a:rPr lang="bg-BG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bg-BG" sz="36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Трябва да се определи </a:t>
            </a:r>
            <a:r>
              <a:rPr lang="bg-BG" sz="3600" b="1" dirty="0">
                <a:solidFill>
                  <a:schemeClr val="bg1"/>
                </a:solidFill>
              </a:rPr>
              <a:t>размера</a:t>
            </a:r>
            <a:r>
              <a:rPr lang="bg-BG" sz="3600" dirty="0"/>
              <a:t> на всяко измерение</a:t>
            </a: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endParaRPr lang="bg-BG" sz="3600" dirty="0">
              <a:cs typeface="Calibri"/>
            </a:endParaRPr>
          </a:p>
          <a:p>
            <a:pPr marL="394653" indent="-456565">
              <a:lnSpc>
                <a:spcPct val="100000"/>
              </a:lnSpc>
              <a:spcAft>
                <a:spcPts val="500"/>
              </a:spcAft>
              <a:buClr>
                <a:srgbClr val="234465"/>
              </a:buClr>
            </a:pPr>
            <a:r>
              <a:rPr lang="bg-BG" sz="3600" dirty="0"/>
              <a:t>Този синтаксис се използва </a:t>
            </a:r>
            <a:r>
              <a:rPr lang="bg-BG" sz="3600" b="1" dirty="0">
                <a:solidFill>
                  <a:schemeClr val="bg1"/>
                </a:solidFill>
              </a:rPr>
              <a:t>само в C#</a:t>
            </a:r>
            <a:endParaRPr lang="bg-BG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Създаване на многомерен масив (1)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786000" y="2741505"/>
            <a:ext cx="7694195" cy="1632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intMatrix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int[3, 4]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floatMatrix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float[8, 2]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string[,,] 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stringCube = new</a:t>
            </a:r>
            <a:r>
              <a:rPr lang="en-US" sz="2397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7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string[5, 5, 5]</a:t>
            </a:r>
            <a:r>
              <a:rPr lang="en-US" sz="2397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656223D-61A1-4019-823C-4356B693B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822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B2935AF-4954-4F5F-85B9-2880DD5BFF48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61828" cy="5660400"/>
          </a:xfrm>
          <a:prstGeom prst="rect">
            <a:avLst/>
          </a:prstGeom>
        </p:spPr>
        <p:txBody>
          <a:bodyPr lIns="91440" tIns="45720" rIns="91440" bIns="45720" anchor="t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en-US" sz="3600" dirty="0"/>
              <a:t>Създаване </a:t>
            </a:r>
            <a:r>
              <a:rPr lang="bg-BG" sz="3600" dirty="0"/>
              <a:t>със</a:t>
            </a:r>
            <a:r>
              <a:rPr lang="en-US" sz="3600" dirty="0"/>
              <a:t> стойности:</a:t>
            </a:r>
            <a:endParaRPr lang="bg-BG" dirty="0"/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3600" dirty="0"/>
          </a:p>
          <a:p>
            <a:pPr marL="0" indent="0">
              <a:lnSpc>
                <a:spcPct val="100000"/>
              </a:lnSpc>
              <a:buClr>
                <a:srgbClr val="234465"/>
              </a:buClr>
              <a:buFont typeface="Wingdings" panose="05000000000000000000" pitchFamily="2" charset="2"/>
              <a:buNone/>
            </a:pPr>
            <a:endParaRPr lang="en-US" sz="1400" dirty="0"/>
          </a:p>
          <a:p>
            <a:pPr marL="456565" indent="-456565">
              <a:lnSpc>
                <a:spcPct val="100000"/>
              </a:lnSpc>
              <a:spcBef>
                <a:spcPts val="2500"/>
              </a:spcBef>
              <a:buClr>
                <a:srgbClr val="234465"/>
              </a:buClr>
            </a:pPr>
            <a:r>
              <a:rPr lang="en-US" sz="3600" dirty="0"/>
              <a:t>Многомерните масиви представляват </a:t>
            </a:r>
            <a:r>
              <a:rPr lang="en-US" sz="3600" b="1" dirty="0">
                <a:solidFill>
                  <a:schemeClr val="bg1"/>
                </a:solidFill>
              </a:rPr>
              <a:t>редове със стойности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Редовете</a:t>
            </a:r>
            <a:r>
              <a:rPr lang="bg-BG" sz="3600" dirty="0"/>
              <a:t> </a:t>
            </a:r>
            <a:r>
              <a:rPr lang="en-US" sz="3600" dirty="0"/>
              <a:t>са </a:t>
            </a:r>
            <a:r>
              <a:rPr lang="en-US" sz="3600" b="1" dirty="0">
                <a:solidFill>
                  <a:schemeClr val="bg1"/>
                </a:solidFill>
              </a:rPr>
              <a:t>първото</a:t>
            </a:r>
            <a:r>
              <a:rPr lang="en-US" sz="3600" dirty="0"/>
              <a:t> измерение, а </a:t>
            </a:r>
            <a:r>
              <a:rPr lang="en-US" sz="3600" b="1" dirty="0">
                <a:solidFill>
                  <a:schemeClr val="bg1"/>
                </a:solidFill>
              </a:rPr>
              <a:t>колоните</a:t>
            </a:r>
            <a:r>
              <a:rPr lang="en-US" sz="3600" dirty="0"/>
              <a:t> са </a:t>
            </a:r>
            <a:r>
              <a:rPr lang="en-US" sz="3600" b="1" dirty="0">
                <a:solidFill>
                  <a:schemeClr val="bg1"/>
                </a:solidFill>
              </a:rPr>
              <a:t>второто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buClr>
                <a:srgbClr val="234465"/>
              </a:buClr>
              <a:buNone/>
            </a:pPr>
            <a:r>
              <a:rPr lang="en-US" sz="3600" dirty="0"/>
              <a:t>   </a:t>
            </a:r>
            <a:endParaRPr lang="en-US" sz="3600" dirty="0">
              <a:cs typeface="Calibri"/>
            </a:endParaRP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6E7B8AB1-0E9C-4372-A4BA-BD20DDE8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Създаване на многомерен масив 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4330180C-3890-40BD-B97A-FC80FCC2448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0723C585-DED7-456A-9450-377B372BA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992491"/>
            <a:ext cx="7696199" cy="21565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solidFill>
                  <a:schemeClr val="bg1"/>
                </a:solidFill>
                <a:latin typeface="Consolas"/>
                <a:cs typeface="Consolas" pitchFamily="49" charset="0"/>
              </a:rPr>
              <a:t>int[,] </a:t>
            </a:r>
            <a:r>
              <a:rPr lang="en-US" sz="2350" b="1" noProof="1">
                <a:latin typeface="Consolas"/>
                <a:cs typeface="Consolas" pitchFamily="49" charset="0"/>
              </a:rPr>
              <a:t>matrix = {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{1, 2, 3, 4},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0 стойности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    {5, 6, 7, 8} 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  <a:cs typeface="Consolas" pitchFamily="49" charset="0"/>
              </a:rPr>
              <a:t>// ред 1 стойности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  <a:cs typeface="Consolas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662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8E8882DA-E4E5-4CA1-A652-B2DAC388EB82}"/>
              </a:ext>
            </a:extLst>
          </p:cNvPr>
          <p:cNvSpPr txBox="1">
            <a:spLocks/>
          </p:cNvSpPr>
          <p:nvPr/>
        </p:nvSpPr>
        <p:spPr>
          <a:xfrm>
            <a:off x="191990" y="1196707"/>
            <a:ext cx="11804946" cy="5660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Aft>
                <a:spcPts val="2000"/>
              </a:spcAft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Взимане </a:t>
            </a:r>
            <a:r>
              <a:rPr lang="en-US" sz="3600" dirty="0">
                <a:solidFill>
                  <a:srgbClr val="234465"/>
                </a:solidFill>
              </a:rPr>
              <a:t>на стойност</a:t>
            </a:r>
            <a:r>
              <a:rPr lang="bg-BG" sz="3600" dirty="0">
                <a:solidFill>
                  <a:srgbClr val="234465"/>
                </a:solidFill>
              </a:rPr>
              <a:t>т</a:t>
            </a:r>
            <a:r>
              <a:rPr lang="en-US" sz="3600" dirty="0">
                <a:solidFill>
                  <a:srgbClr val="234465"/>
                </a:solidFill>
              </a:rPr>
              <a:t>а на елемента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234465"/>
              </a:buClr>
            </a:pPr>
            <a:endParaRPr lang="en-US" sz="3600" dirty="0"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>
                <a:solidFill>
                  <a:srgbClr val="234465"/>
                </a:solidFill>
              </a:rPr>
              <a:t>на</a:t>
            </a:r>
            <a:r>
              <a:rPr lang="en-US" sz="3600" dirty="0"/>
              <a:t> стойност на елемента:</a:t>
            </a:r>
            <a:endParaRPr lang="en-US" sz="3600" dirty="0">
              <a:cs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C8B0E4-E55D-4F9D-880E-5216AB6A5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dirty="0">
                <a:cs typeface="Calibri"/>
              </a:rPr>
              <a:t>Достъп до елементи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AFBCF5-E7BA-4618-AA31-763E72C5DE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8" y="1974655"/>
            <a:ext cx="9451081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int[,]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array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{{1, 2}, {3, 4}}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 element11 = array[1, 1];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element11 = 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C12D15-D38F-473D-A378-701BA7681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4917" y="4078615"/>
            <a:ext cx="11058113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int[,] array = new int[3, 4];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(int row = 0; row &lt;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array.GetLength(0);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(int col = 0; col &lt; array.GetLength(1);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array[row, col] = row + col;</a:t>
            </a:r>
          </a:p>
        </p:txBody>
      </p:sp>
      <p:sp>
        <p:nvSpPr>
          <p:cNvPr id="19" name="AutoShape 23">
            <a:extLst>
              <a:ext uri="{FF2B5EF4-FFF2-40B4-BE49-F238E27FC236}">
                <a16:creationId xmlns:a16="http://schemas.microsoft.com/office/drawing/2014/main" id="{F2E7E13C-0812-4325-AEF4-5B20E2F2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6000" y="3478336"/>
            <a:ext cx="2713608" cy="908989"/>
          </a:xfrm>
          <a:prstGeom prst="wedgeRoundRectCallout">
            <a:avLst>
              <a:gd name="adj1" fmla="val -60407"/>
              <a:gd name="adj2" fmla="val 51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50" b="1" dirty="0">
                <a:solidFill>
                  <a:srgbClr val="FFFFFF"/>
                </a:solidFill>
                <a:cs typeface="Calibri"/>
              </a:rPr>
              <a:t>Връща </a:t>
            </a:r>
            <a:r>
              <a:rPr lang="en-GB" sz="235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дължината</a:t>
            </a:r>
            <a:r>
              <a:rPr lang="en-GB" sz="2350" b="1" dirty="0">
                <a:solidFill>
                  <a:srgbClr val="FFFFFF"/>
                </a:solidFill>
                <a:cs typeface="Calibri"/>
              </a:rPr>
              <a:t> на измерението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6491BAD6-FAA4-43F9-B468-F644CC3447D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242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AE25FAB6-994E-476E-9B75-7AAF94AC6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/>
              <a:t>Отпечатване на матрица – </a:t>
            </a:r>
            <a:r>
              <a:rPr lang="bg-BG" sz="3950" dirty="0"/>
              <a:t>Пример</a:t>
            </a:r>
            <a:r>
              <a:rPr lang="en-US" sz="3950" dirty="0"/>
              <a:t> (1)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501630AA-B726-4896-9008-B7B4E04A5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300" y="1361743"/>
            <a:ext cx="10662223" cy="52937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int[,]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matrix = 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  { 5, 2, 3, 1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1, 9, 2, 4 },</a:t>
            </a:r>
          </a:p>
          <a:p>
            <a:pPr lvl="6"/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{ 9, 8, 6, 11 }  }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 (int row = 0; row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GetLength(0)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row++)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for (int col = 0; col &lt; matrix.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GetLength(1)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; col++)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  Console.Write("{0} ",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matrix[row, col]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D2C0F3-DFB6-4755-A7C7-7D10F70F1F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66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Чрез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350" b="1" dirty="0">
                <a:solidFill>
                  <a:schemeClr val="bg1"/>
                </a:solidFill>
              </a:rPr>
              <a:t>-цикъл</a:t>
            </a:r>
            <a:r>
              <a:rPr lang="en-GB" sz="3350" dirty="0"/>
              <a:t> минаваме през всички елементи на матрицата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Отпечатване на матрица – </a:t>
            </a:r>
            <a:r>
              <a:rPr lang="bg-BG" sz="3950" dirty="0">
                <a:ea typeface="+mj-lt"/>
                <a:cs typeface="+mj-lt"/>
              </a:rPr>
              <a:t>Пример</a:t>
            </a:r>
            <a:r>
              <a:rPr lang="en-US" sz="3950" dirty="0">
                <a:ea typeface="+mj-lt"/>
                <a:cs typeface="+mj-lt"/>
              </a:rPr>
              <a:t> (2)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E3321A3C-4A5A-4C7A-8E33-50ABBB80F4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2413572"/>
            <a:ext cx="5912847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int[,] matrix = 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5, 2, 3, 1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1, 9, 2, 4 },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{ 9, 8, 6, 9 }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US" sz="2600" b="1" noProof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foreach 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element 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in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matrix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  Console.WriteLine(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element</a:t>
            </a:r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US" sz="2600" b="1" noProof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1E5F48-D0E2-4E8D-A641-AE97660CC7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34" y="2314393"/>
            <a:ext cx="3961368" cy="396136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7864C8D-A3EE-4877-ACC0-DBF0E7E758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12481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</TotalTime>
  <Words>2583</Words>
  <Application>Microsoft Macintosh PowerPoint</Application>
  <PresentationFormat>Widescreen</PresentationFormat>
  <Paragraphs>410</Paragraphs>
  <Slides>30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Многомерни масиви</vt:lpstr>
      <vt:lpstr>Съдържание</vt:lpstr>
      <vt:lpstr>Определение и използване</vt:lpstr>
      <vt:lpstr>Какво е многомерен масив?</vt:lpstr>
      <vt:lpstr>Създаване на многомерен масив (1)</vt:lpstr>
      <vt:lpstr>Създаване на многомерен масив (2)</vt:lpstr>
      <vt:lpstr>Достъп до елементи</vt:lpstr>
      <vt:lpstr>Отпечатване на матрица – Пример (1)</vt:lpstr>
      <vt:lpstr>Отпечатване на матрица – Пример (2)</vt:lpstr>
      <vt:lpstr>Задача: Сума на елементите в матрица</vt:lpstr>
      <vt:lpstr>Решение: Сума на елементите в матрица (1)</vt:lpstr>
      <vt:lpstr>Решение: Сума на елементите в матрица (2)</vt:lpstr>
      <vt:lpstr>Задача: Сума на колоните на матрица</vt:lpstr>
      <vt:lpstr>Решение: Сума на колоните на матрица (1)</vt:lpstr>
      <vt:lpstr>Решение: Сума на колоните на матрица (2)</vt:lpstr>
      <vt:lpstr>Задача: Квадрат с най-голяма сума</vt:lpstr>
      <vt:lpstr>Решение: Квадрат с най-голяма сума</vt:lpstr>
      <vt:lpstr>Определение и използване</vt:lpstr>
      <vt:lpstr>Какво е назъбен масив?</vt:lpstr>
      <vt:lpstr>Запълване на назъбен масив</vt:lpstr>
      <vt:lpstr>Отпечатване на назъбен масив – Пример</vt:lpstr>
      <vt:lpstr>Задача: Модефикация на назъбен масив</vt:lpstr>
      <vt:lpstr>Решение: Модефикация на назъбен масив (1)</vt:lpstr>
      <vt:lpstr>Решение: Модефикация на назъбен масив (2)</vt:lpstr>
      <vt:lpstr>Задача: Tриъгълника на Паскал</vt:lpstr>
      <vt:lpstr>Решение:  Tриъгълника на Паскал (1)</vt:lpstr>
      <vt:lpstr>Решение:  Tриъгълника на Паскал (2)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Multidimensional Arrays</dc:title>
  <dc:subject>Intro to NodeJS</dc:subject>
  <dc:creator>Software University</dc:creator>
  <cp:keywords>programming;education;software engineering;software development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587</cp:revision>
  <dcterms:created xsi:type="dcterms:W3CDTF">2018-05-23T13:08:44Z</dcterms:created>
  <dcterms:modified xsi:type="dcterms:W3CDTF">2023-08-19T07:35:08Z</dcterms:modified>
  <cp:category>© SoftUni – https://softuni.org</cp:category>
</cp:coreProperties>
</file>