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2" r:id="rId15"/>
    <p:sldId id="668" r:id="rId16"/>
    <p:sldId id="670" r:id="rId17"/>
    <p:sldId id="674" r:id="rId18"/>
    <p:sldId id="678" r:id="rId19"/>
    <p:sldId id="680" r:id="rId20"/>
    <p:sldId id="682" r:id="rId21"/>
    <p:sldId id="679" r:id="rId22"/>
    <p:sldId id="681" r:id="rId23"/>
    <p:sldId id="633" r:id="rId24"/>
    <p:sldId id="504" r:id="rId25"/>
    <p:sldId id="5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2"/>
            <p14:sldId id="668"/>
            <p14:sldId id="670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78"/>
            <p14:sldId id="680"/>
            <p14:sldId id="682"/>
            <p14:sldId id="679"/>
            <p14:sldId id="68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4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Юнит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Юнит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200" dirty="0"/>
              <a:t>Отделна </a:t>
            </a:r>
            <a:r>
              <a:rPr lang="bg-BG" sz="3200" b="1" dirty="0"/>
              <a:t>функция</a:t>
            </a:r>
            <a:r>
              <a:rPr lang="bg-BG" sz="3200" dirty="0"/>
              <a:t>, </a:t>
            </a:r>
            <a:r>
              <a:rPr lang="bg-BG" sz="3200" b="1" dirty="0"/>
              <a:t>метод</a:t>
            </a:r>
            <a:r>
              <a:rPr lang="bg-BG" sz="3200" dirty="0"/>
              <a:t>, </a:t>
            </a:r>
            <a:r>
              <a:rPr lang="bg-BG" sz="3200" b="1" dirty="0"/>
              <a:t>модул</a:t>
            </a:r>
            <a:r>
              <a:rPr lang="bg-BG" sz="3200" dirty="0"/>
              <a:t>, </a:t>
            </a:r>
            <a:r>
              <a:rPr lang="bg-BG" sz="3200" b="1" dirty="0"/>
              <a:t>обект</a:t>
            </a:r>
            <a:r>
              <a:rPr lang="bg-BG" sz="32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задава </a:t>
            </a:r>
            <a:r>
              <a:rPr lang="bg-BG" altLang="en-US" sz="3000" b="1" dirty="0"/>
              <a:t>въпрос</a:t>
            </a:r>
            <a:r>
              <a:rPr lang="en-US" altLang="en-US" sz="3000" dirty="0"/>
              <a:t>: "</a:t>
            </a:r>
            <a:r>
              <a:rPr lang="bg-BG" altLang="en-US" sz="3000" b="1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3000" dirty="0"/>
              <a:t>?"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en-US" altLang="en-US" sz="3000" dirty="0"/>
              <a:t>"</a:t>
            </a:r>
            <a:r>
              <a:rPr lang="bg-BG" altLang="en-US" sz="3000" b="1" dirty="0">
                <a:solidFill>
                  <a:schemeClr val="bg1"/>
                </a:solidFill>
              </a:rPr>
              <a:t>години</a:t>
            </a:r>
            <a:r>
              <a:rPr lang="en-US" altLang="en-US" sz="3000" dirty="0"/>
              <a:t>" </a:t>
            </a:r>
            <a:endParaRPr lang="bg-BG" altLang="en-US" sz="3000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годините</a:t>
            </a:r>
            <a:r>
              <a:rPr lang="en-US" altLang="en-US" sz="2800" dirty="0"/>
              <a:t> </a:t>
            </a:r>
            <a:r>
              <a:rPr lang="bg-BG" altLang="en-US" sz="2800" dirty="0"/>
              <a:t>са </a:t>
            </a:r>
            <a:r>
              <a:rPr lang="en-US" altLang="en-US" sz="2800" b="1" dirty="0">
                <a:solidFill>
                  <a:schemeClr val="bg1"/>
                </a:solidFill>
              </a:rPr>
              <a:t>&gt;= 18</a:t>
            </a:r>
            <a:r>
              <a:rPr lang="bg-BG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757798" y="1507101"/>
            <a:ext cx="2095265" cy="20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2"/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07" y="4410279"/>
            <a:ext cx="2237030" cy="18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Фокусира се върху </a:t>
            </a:r>
            <a:r>
              <a:rPr lang="bg-BG" sz="32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3200" dirty="0"/>
              <a:t>Нейното </a:t>
            </a:r>
            <a:r>
              <a:rPr lang="bg-BG" sz="3200" b="1" dirty="0">
                <a:solidFill>
                  <a:schemeClr val="bg1"/>
                </a:solidFill>
              </a:rPr>
              <a:t>поведение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какво прави системата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dirty="0"/>
              <a:t>Нейните </a:t>
            </a:r>
            <a:r>
              <a:rPr lang="bg-BG" sz="3200" b="1" dirty="0">
                <a:solidFill>
                  <a:schemeClr val="bg1"/>
                </a:solidFill>
              </a:rPr>
              <a:t>възможности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 се справя системата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Извършва се само от </a:t>
            </a:r>
            <a:r>
              <a:rPr lang="en-US" sz="3200" b="1" dirty="0">
                <a:solidFill>
                  <a:schemeClr val="bg1"/>
                </a:solidFill>
              </a:rPr>
              <a:t>QA </a:t>
            </a:r>
            <a:r>
              <a:rPr lang="bg-BG" sz="3200" b="1" dirty="0">
                <a:solidFill>
                  <a:schemeClr val="bg1"/>
                </a:solidFill>
              </a:rPr>
              <a:t>специалисти</a:t>
            </a:r>
            <a:endParaRPr lang="en-US" sz="3200" b="1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- попълване на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</a:t>
            </a:r>
            <a:r>
              <a:rPr lang="bg-BG" alt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endParaRPr lang="en-US" alt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въведените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bg-BG" altLang="en-US" sz="3000" b="1" dirty="0">
                <a:solidFill>
                  <a:schemeClr val="bg1"/>
                </a:solidFill>
              </a:rPr>
              <a:t>данни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данните отговарят на </a:t>
            </a:r>
            <a:r>
              <a:rPr lang="bg-BG" altLang="en-US" sz="2800" b="1" dirty="0"/>
              <a:t>потребител</a:t>
            </a:r>
            <a:r>
              <a:rPr lang="bg-BG" altLang="en-US" sz="2800" dirty="0"/>
              <a:t> в </a:t>
            </a:r>
            <a:r>
              <a:rPr lang="bg-BG" altLang="en-US" sz="2800" b="1" dirty="0"/>
              <a:t>БД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US" altLang="en-US" sz="2800" dirty="0"/>
              <a:t>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508" y="1196125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r>
              <a:rPr lang="bg-BG" sz="3000" dirty="0"/>
              <a:t>, 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  <a:p>
            <a:pPr lvl="1"/>
            <a:endParaRPr lang="bg-BG" sz="3000" dirty="0"/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4225C7-3915-A885-F889-87228282D8BA}"/>
              </a:ext>
            </a:extLst>
          </p:cNvPr>
          <p:cNvGrpSpPr/>
          <p:nvPr/>
        </p:nvGrpSpPr>
        <p:grpSpPr>
          <a:xfrm>
            <a:off x="8937485" y="1351477"/>
            <a:ext cx="3047030" cy="2970000"/>
            <a:chOff x="8862000" y="1314000"/>
            <a:chExt cx="3330000" cy="333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68F4AA-C0A2-7F0C-2AE9-B02ACB5FE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96330D-77BF-9F48-7645-CA38D952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Тестване на Здравна информационна система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FDF33-CE58-8752-AF23-ACEC409A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E9C9-2346-820F-4300-6EF1E1A4B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Въвеждане на </a:t>
            </a:r>
            <a:r>
              <a:rPr lang="bg-BG" sz="3000" b="1" dirty="0">
                <a:solidFill>
                  <a:schemeClr val="bg1"/>
                </a:solidFill>
              </a:rPr>
              <a:t>невалидно потребителско име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невалидна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парола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2B428-42AF-F1D7-D78C-DBB970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F8AFA-2D83-7334-7559-0E50D0F1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054" y="1743005"/>
            <a:ext cx="2514600" cy="24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6CC3-8FE9-8601-4F9D-CB1B15DE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24" y="2910036"/>
            <a:ext cx="4765829" cy="24919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6AA-B863-DDEF-14A0-9D86929E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54" y="4202392"/>
            <a:ext cx="2514600" cy="24761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AEF174-40E5-8B7D-07A4-564D513E7960}"/>
              </a:ext>
            </a:extLst>
          </p:cNvPr>
          <p:cNvSpPr/>
          <p:nvPr/>
        </p:nvSpPr>
        <p:spPr>
          <a:xfrm>
            <a:off x="4527062" y="366100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5632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4DB6F-FF7C-BC35-F11D-61354CB61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0552-E07C-49F4-26FF-1B46104C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Регистрация</a:t>
            </a:r>
            <a:r>
              <a:rPr lang="bg-BG" dirty="0"/>
              <a:t> при </a:t>
            </a:r>
            <a:r>
              <a:rPr lang="bg-BG" b="1" dirty="0">
                <a:solidFill>
                  <a:schemeClr val="bg1"/>
                </a:solidFill>
              </a:rPr>
              <a:t>съществуващ админ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F8422-F5C8-3E30-CC07-79BF242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257C-9C0B-0DBB-60AA-2FCCDDDD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51" y="2496979"/>
            <a:ext cx="3355400" cy="33040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6A640-2A7B-A8A1-7934-D11EFDC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49" y="2789412"/>
            <a:ext cx="5132581" cy="23421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F8012785-605E-6758-0412-64EF04F98E81}"/>
              </a:ext>
            </a:extLst>
          </p:cNvPr>
          <p:cNvSpPr/>
          <p:nvPr/>
        </p:nvSpPr>
        <p:spPr>
          <a:xfrm>
            <a:off x="4517500" y="3654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0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информационна система</a:t>
            </a:r>
          </a:p>
          <a:p>
            <a:pPr lvl="1"/>
            <a:r>
              <a:rPr lang="bg-BG" sz="3200" b="1" dirty="0"/>
              <a:t>Цел </a:t>
            </a:r>
            <a:r>
              <a:rPr lang="bg-BG" sz="3200" dirty="0"/>
              <a:t>на</a:t>
            </a:r>
            <a:r>
              <a:rPr lang="bg-BG" sz="3200" b="1" dirty="0"/>
              <a:t> тестването</a:t>
            </a:r>
            <a:r>
              <a:rPr lang="bg-BG" sz="3200" dirty="0"/>
              <a:t> и </a:t>
            </a:r>
            <a:r>
              <a:rPr lang="bg-BG" sz="3200" b="1" dirty="0"/>
              <a:t>типове тестване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Видове </a:t>
            </a:r>
            <a:r>
              <a:rPr lang="bg-BG" sz="3400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Юнит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Интеграционно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Системно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Приемно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dirty="0"/>
              <a:t>​Тестване на </a:t>
            </a:r>
            <a:r>
              <a:rPr lang="bg-BG" b="1" dirty="0"/>
              <a:t>Здравна информационна система</a:t>
            </a:r>
          </a:p>
          <a:p>
            <a:pPr lvl="1"/>
            <a:r>
              <a:rPr lang="bg-BG" sz="3200" dirty="0"/>
              <a:t>Тестване на </a:t>
            </a:r>
            <a:r>
              <a:rPr lang="bg-BG" sz="3200" b="1" dirty="0">
                <a:solidFill>
                  <a:schemeClr val="bg1"/>
                </a:solidFill>
              </a:rPr>
              <a:t>входна форма</a:t>
            </a:r>
            <a:r>
              <a:rPr lang="bg-BG" sz="3200" dirty="0"/>
              <a:t>, тестване на </a:t>
            </a:r>
            <a:r>
              <a:rPr lang="bg-BG" sz="32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2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0418-3DFD-6248-BC26-8D7AD2A1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B10F-C327-5F1D-563F-ABB4832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празно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0275D-4A0B-ECA0-466F-9614332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844A-2771-3425-B4BF-DC892FBE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1CA5-B0C0-D6F6-68BD-4380686F0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4"/>
          <a:stretch/>
        </p:blipFill>
        <p:spPr>
          <a:xfrm>
            <a:off x="6318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64DD3B1-AB92-4356-90E9-550A6BBDE248}"/>
              </a:ext>
            </a:extLst>
          </p:cNvPr>
          <p:cNvSpPr/>
          <p:nvPr/>
        </p:nvSpPr>
        <p:spPr>
          <a:xfrm>
            <a:off x="4828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5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83F77-E350-4492-88E8-DC5C19F73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C265-C97E-E92D-FD07-906747EC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вече </a:t>
            </a:r>
            <a:r>
              <a:rPr lang="bg-BG" b="1" dirty="0">
                <a:solidFill>
                  <a:schemeClr val="bg1"/>
                </a:solidFill>
              </a:rPr>
              <a:t>съществуващо ЕГН </a:t>
            </a:r>
            <a:r>
              <a:rPr lang="bg-BG" dirty="0"/>
              <a:t>в </a:t>
            </a:r>
            <a:r>
              <a:rPr lang="bg-BG" b="1" dirty="0"/>
              <a:t>БД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F1E15-46A5-19C9-F531-15419CD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C2D1-5B62-7106-AEBF-C5677B97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2" y="2168998"/>
            <a:ext cx="4590000" cy="3289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A7E8-64E8-43A3-DAA9-0AF584D0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52" y="2437105"/>
            <a:ext cx="4284047" cy="2752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BA3790E-7311-7444-7138-CC2FBF68B838}"/>
              </a:ext>
            </a:extLst>
          </p:cNvPr>
          <p:cNvSpPr/>
          <p:nvPr/>
        </p:nvSpPr>
        <p:spPr>
          <a:xfrm>
            <a:off x="5192477" y="3318506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0DEDB-3B4E-8039-754D-7AF5F1D8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945D-7F6D-43FF-E1E7-48511056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Редактиране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невалиден телефон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C310-BC60-6507-3829-006185AE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BG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349EC-003C-BD68-0FB2-4CCFD9DF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2" y="2070311"/>
            <a:ext cx="4995000" cy="35427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F3CC2-341D-B95B-BC44-2EC7501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2415676"/>
            <a:ext cx="4109500" cy="2815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78535E-51EA-3A5C-A2B3-EDE35E205BE0}"/>
              </a:ext>
            </a:extLst>
          </p:cNvPr>
          <p:cNvSpPr/>
          <p:nvPr/>
        </p:nvSpPr>
        <p:spPr>
          <a:xfrm>
            <a:off x="5579501" y="3328398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7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61528</TotalTime>
  <Words>1047</Words>
  <Application>Microsoft Macintosh PowerPoint</Application>
  <PresentationFormat>Widescreen</PresentationFormat>
  <Paragraphs>162</Paragraphs>
  <Slides>25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Интеграционно тестване (Integration Testing)</vt:lpstr>
      <vt:lpstr>Системно тестване (System Testing)</vt:lpstr>
      <vt:lpstr>Приемно тестване (Acceptance Testing)</vt:lpstr>
      <vt:lpstr>Тестване на Здравна информационна система</vt:lpstr>
      <vt:lpstr>Тестване на входна форма (1)</vt:lpstr>
      <vt:lpstr>Тестване на входна форма (2)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519</cp:revision>
  <dcterms:created xsi:type="dcterms:W3CDTF">2018-05-23T13:08:44Z</dcterms:created>
  <dcterms:modified xsi:type="dcterms:W3CDTF">2025-01-03T08:37:27Z</dcterms:modified>
  <cp:category/>
</cp:coreProperties>
</file>