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59" r:id="rId35"/>
    <p:sldId id="6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34F230F-4D90-43FB-92BE-54D12F829CB5}">
          <p14:sldIdLst>
            <p14:sldId id="503"/>
            <p14:sldId id="276"/>
          </p14:sldIdLst>
        </p14:section>
        <p14:section name="Прости алгоритми за сортиране" id="{A5CD2D4F-158F-4288-96F2-73B58E77A413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" id="{1DF14879-D508-4867-91EE-7C1BE224C85C}">
          <p14:sldIdLst>
            <p14:sldId id="632"/>
            <p14:sldId id="631"/>
            <p14:sldId id="634"/>
          </p14:sldIdLst>
        </p14:section>
        <p14:section name="Bubble" id="{DE86DDEF-8198-422A-8662-695FA66C098F}">
          <p14:sldIdLst>
            <p14:sldId id="509"/>
            <p14:sldId id="547"/>
          </p14:sldIdLst>
        </p14:section>
        <p14:section name="Insertion" id="{3CF8EEBE-7D36-48F7-9A04-138A5BE4F266}">
          <p14:sldIdLst>
            <p14:sldId id="570"/>
            <p14:sldId id="614"/>
          </p14:sldIdLst>
        </p14:section>
        <p14:section name="Сложни алгоритми за сортиране" id="{0BB071EA-B568-47EE-936C-E4529D5A2987}">
          <p14:sldIdLst>
            <p14:sldId id="576"/>
          </p14:sldIdLst>
        </p14:section>
        <p14:section name="QuickSort" id="{A97C155C-35AF-428C-8E99-E767F99B9568}">
          <p14:sldIdLst>
            <p14:sldId id="579"/>
            <p14:sldId id="628"/>
          </p14:sldIdLst>
        </p14:section>
        <p14:section name="MergeSort" id="{87162447-3547-4356-9D4C-3973A2C9FBAC}">
          <p14:sldIdLst>
            <p14:sldId id="577"/>
            <p14:sldId id="578"/>
            <p14:sldId id="582"/>
          </p14:sldIdLst>
        </p14:section>
        <p14:section name="Избиране на алгоритъм за сортиране" id="{CBF8E1BB-90A9-4C1E-90EF-19A6CA5E68F0}">
          <p14:sldIdLst>
            <p14:sldId id="629"/>
            <p14:sldId id="630"/>
          </p14:sldIdLst>
        </p14:section>
        <p14:section name="Алгоритми за сортиране" id="{09593201-5C06-4EC1-A8C7-DD0B83249B6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22732D20-D578-4DFE-B4F1-4A85F429F9DB}">
          <p14:sldIdLst>
            <p14:sldId id="642"/>
            <p14:sldId id="643"/>
            <p14:sldId id="644"/>
          </p14:sldIdLst>
        </p14:section>
        <p14:section name="Обобщение" id="{D5DD894C-6175-49D0-9CE4-8CA9D4616195}">
          <p14:sldIdLst>
            <p14:sldId id="349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90" d="100"/>
          <a:sy n="90" d="100"/>
        </p:scale>
        <p:origin x="30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7494DF1-9CC9-4B20-A229-C8CC8131B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11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8BB4D8-15C9-4DBC-BC4D-233649F73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6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2B7A6B-9304-4CA1-9D0D-FEFC9FFEF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4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60A410-ED0A-4D25-AB91-7D037B97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D902-80A0-49A6-8525-091756587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68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0281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258837"/>
            <a:ext cx="11080750" cy="730538"/>
          </a:xfrm>
        </p:spPr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04" y="2130177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Размяна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Swap: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E057AC-9B9C-4198-B0E0-64062DF0A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2184" y="999634"/>
            <a:ext cx="7161424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Bubble sort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неефективен алгоритъм</a:t>
            </a:r>
            <a:endParaRPr lang="en-US" sz="33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399" dirty="0"/>
              <a:t>Размяна на съседни елементи, когато не са подредени</a:t>
            </a:r>
            <a:endParaRPr lang="en-US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99" dirty="0"/>
              <a:t>Памет</a:t>
            </a:r>
            <a:r>
              <a:rPr lang="en-US" sz="2999" dirty="0"/>
              <a:t>: </a:t>
            </a:r>
            <a:r>
              <a:rPr lang="en-US" sz="2999" b="1" dirty="0">
                <a:solidFill>
                  <a:schemeClr val="bg1"/>
                </a:solidFill>
              </a:rPr>
              <a:t>O(1)</a:t>
            </a:r>
            <a:r>
              <a:rPr lang="en-US" sz="2999" dirty="0"/>
              <a:t>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dirty="0"/>
              <a:t>Време</a:t>
            </a:r>
            <a:r>
              <a:rPr lang="en-US" sz="2999" dirty="0"/>
              <a:t>: </a:t>
            </a:r>
            <a:r>
              <a:rPr lang="en-US" sz="2999" b="1" dirty="0">
                <a:solidFill>
                  <a:schemeClr val="bg1"/>
                </a:solidFill>
              </a:rPr>
              <a:t>O(n</a:t>
            </a:r>
            <a:r>
              <a:rPr lang="en-US" sz="2999" b="1" baseline="30000" dirty="0">
                <a:solidFill>
                  <a:schemeClr val="bg1"/>
                </a:solidFill>
              </a:rPr>
              <a:t>2</a:t>
            </a:r>
            <a:r>
              <a:rPr lang="en-US" sz="2999" b="1" dirty="0">
                <a:solidFill>
                  <a:schemeClr val="bg1"/>
                </a:solidFill>
              </a:rPr>
              <a:t>)</a:t>
            </a:r>
            <a:r>
              <a:rPr lang="en-US" sz="2999" dirty="0"/>
              <a:t>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dirty="0"/>
              <a:t>Стабилност</a:t>
            </a:r>
            <a:r>
              <a:rPr lang="en-US" sz="2999" dirty="0"/>
              <a:t>: </a:t>
            </a:r>
            <a:r>
              <a:rPr lang="bg-BG" sz="2999" b="1" dirty="0">
                <a:solidFill>
                  <a:schemeClr val="bg1"/>
                </a:solidFill>
              </a:rPr>
              <a:t>Да</a:t>
            </a: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99" dirty="0"/>
              <a:t>Метод</a:t>
            </a:r>
            <a:r>
              <a:rPr lang="en-US" sz="2999" dirty="0"/>
              <a:t>: </a:t>
            </a:r>
            <a:r>
              <a:rPr lang="bg-BG" sz="2999" dirty="0"/>
              <a:t>Размяна</a:t>
            </a:r>
            <a:endParaRPr lang="en-US" sz="29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dirty="0"/>
              <a:t>Можете да видите визуализацията</a:t>
            </a:r>
            <a:r>
              <a:rPr lang="en-US" sz="2999" dirty="0"/>
              <a:t>: </a:t>
            </a:r>
            <a:r>
              <a:rPr lang="en-US" sz="2999" u="sng" dirty="0">
                <a:hlinkClick r:id="rId3"/>
              </a:rPr>
              <a:t>https://visualgo.net/en/sorting</a:t>
            </a:r>
            <a:r>
              <a:rPr lang="en-US" sz="2999" dirty="0"/>
              <a:t> </a:t>
            </a:r>
            <a:r>
              <a:rPr lang="en-US" sz="2999" dirty="0">
                <a:sym typeface="Wingdings" panose="05000000000000000000" pitchFamily="2" charset="2"/>
              </a:rPr>
              <a:t></a:t>
            </a:r>
            <a:r>
              <a:rPr lang="en-US" sz="2999" dirty="0"/>
              <a:t> choose </a:t>
            </a:r>
            <a:r>
              <a:rPr lang="en-US" sz="2999" b="1" dirty="0"/>
              <a:t>Bubble sort</a:t>
            </a:r>
            <a:r>
              <a:rPr lang="en-US" sz="2999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1" y="606126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16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5FCF8E7-8A6B-414A-8DCC-AC2E24E44E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</a:t>
            </a:r>
            <a:r>
              <a:rPr lang="bg-BG" dirty="0"/>
              <a:t>: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var nums = new[]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5FACFB-EE04-4F74-B41F-E7CA9F80D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неефективен</a:t>
            </a:r>
            <a:endParaRPr lang="en-US" sz="3399" dirty="0"/>
          </a:p>
          <a:p>
            <a:pPr lvl="1"/>
            <a:r>
              <a:rPr lang="bg-BG" sz="3199" dirty="0"/>
              <a:t>Премества първия несортиран </a:t>
            </a:r>
            <a:br>
              <a:rPr lang="bg-BG" sz="3199" dirty="0"/>
            </a:br>
            <a:r>
              <a:rPr lang="bg-BG" sz="3199" dirty="0"/>
              <a:t>елемент отляво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bg-BG" sz="3199" dirty="0"/>
              <a:t>Стабилност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/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2BA3FEF-3AB6-4353-9901-AC7BC451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2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: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var nums = new[]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var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750B10-3EF5-4C74-9E37-70419ECCE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QuickSort</a:t>
            </a:r>
            <a:r>
              <a:rPr lang="bg-BG" dirty="0"/>
              <a:t> и</a:t>
            </a:r>
            <a:r>
              <a:rPr lang="en-US" dirty="0"/>
              <a:t> MergeSort</a:t>
            </a:r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12" y="907196"/>
            <a:ext cx="3262975" cy="32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599" b="1" noProof="1">
                <a:solidFill>
                  <a:schemeClr val="bg1"/>
                </a:solidFill>
              </a:rPr>
              <a:t>QuickSort</a:t>
            </a:r>
            <a:r>
              <a:rPr lang="en-US" sz="3599" dirty="0"/>
              <a:t> – </a:t>
            </a:r>
            <a:r>
              <a:rPr lang="bg-BG" sz="3599" dirty="0"/>
              <a:t>ефективен сортиращ алгоритъм</a:t>
            </a:r>
            <a:endParaRPr lang="en-US" sz="3599" dirty="0"/>
          </a:p>
          <a:p>
            <a:pPr lvl="1">
              <a:buClr>
                <a:schemeClr val="tx1"/>
              </a:buClr>
            </a:pPr>
            <a:r>
              <a:rPr lang="bg-BG" sz="3199" dirty="0"/>
              <a:t>Избира </a:t>
            </a:r>
            <a:r>
              <a:rPr lang="bg-BG" sz="3199" b="1" dirty="0">
                <a:solidFill>
                  <a:schemeClr val="bg1"/>
                </a:solidFill>
              </a:rPr>
              <a:t>пивот</a:t>
            </a:r>
            <a:r>
              <a:rPr lang="en-US" sz="3199" dirty="0"/>
              <a:t>; </a:t>
            </a:r>
            <a:r>
              <a:rPr lang="bg-BG" sz="3199" dirty="0"/>
              <a:t>премества малките елементи отляво и големите елементи отдясно; сортира отляво и отдясно</a:t>
            </a: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O(log(n)) </a:t>
            </a:r>
            <a:r>
              <a:rPr lang="bg-BG" sz="3199" dirty="0"/>
              <a:t>пространство в стека </a:t>
            </a:r>
            <a:r>
              <a:rPr lang="en-US" sz="3199" dirty="0"/>
              <a:t>(</a:t>
            </a:r>
            <a:r>
              <a:rPr lang="bg-BG" sz="3199" dirty="0"/>
              <a:t>рекурсивно</a:t>
            </a:r>
            <a:r>
              <a:rPr lang="en-US" sz="3199" dirty="0"/>
              <a:t>),</a:t>
            </a:r>
            <a:br>
              <a:rPr lang="en-US" sz="3199" dirty="0"/>
            </a:b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Стабилност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Зависи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Разделяне на дялове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/>
              <a:t>Quick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00" y="6394570"/>
            <a:ext cx="7464857" cy="5218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ECDCF6B-FED9-4470-94ED-0CED468AB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6A8D7C-E1B9-4E5D-AB7B-942E6201A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2090" y="962819"/>
            <a:ext cx="9942410" cy="5545145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ефективен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dirty="0"/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merge-sort)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един списък</a:t>
            </a:r>
            <a:endParaRPr lang="en-US" dirty="0"/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ru-RU" sz="3499" dirty="0"/>
              <a:t>Висока паралелизуемост на няколко ядра </a:t>
            </a:r>
            <a:r>
              <a:rPr lang="en-US" sz="3499" dirty="0">
                <a:sym typeface="Wingdings" panose="05000000000000000000" pitchFamily="2" charset="2"/>
              </a:rPr>
              <a:t> </a:t>
            </a:r>
            <a:r>
              <a:rPr lang="bg-BG" sz="3499" dirty="0"/>
              <a:t>до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/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6103495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0CD39C-7605-4386-A822-22E4E72355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F8BC5C0-8C57-4ABE-9A50-633B4B89E2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Избиране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Интерполационното 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 marL="667829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84D6BF-3954-49C4-93A4-936FB5CB27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12834"/>
              </p:ext>
            </p:extLst>
          </p:nvPr>
        </p:nvGraphicFramePr>
        <p:xfrm>
          <a:off x="0" y="1472198"/>
          <a:ext cx="12176899" cy="32911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1419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302314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72877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954795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433517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401261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Име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Най-добър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Средноаритметичен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Най-лош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Памет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Стабилност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Метод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Избиране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dirty="0"/>
                        <a:t>Размяна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179E74F7-E34B-4401-A5A0-DF83D5345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D348E-935B-4206-BAC3-FAD319F827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Вградени и специални алгоритми</a:t>
            </a:r>
            <a:endParaRPr lang="en-US" dirty="0"/>
          </a:p>
        </p:txBody>
      </p:sp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Insertion </a:t>
            </a:r>
            <a:r>
              <a:rPr lang="bg-BG" dirty="0"/>
              <a:t>за малки масиви 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QuickSort</a:t>
            </a:r>
            <a:r>
              <a:rPr lang="en-US" dirty="0"/>
              <a:t> </a:t>
            </a:r>
            <a:r>
              <a:rPr lang="bg-BG" dirty="0"/>
              <a:t>за големи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вградените методи за сортиране </a:t>
            </a:r>
            <a:r>
              <a:rPr lang="bg-BG" dirty="0"/>
              <a:t>от</a:t>
            </a:r>
            <a:r>
              <a:rPr lang="en-US" dirty="0"/>
              <a:t> C# / .NET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Други вградени методи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</a:t>
            </a:r>
            <a:br>
              <a:rPr lang="bg-BG" dirty="0"/>
            </a:br>
            <a:r>
              <a:rPr lang="bg-BG" dirty="0"/>
              <a:t>в специален 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Примерно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91" y="2584677"/>
            <a:ext cx="3346439" cy="27516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261A65-7917-40F6-9340-18B9FE765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0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Линейно</a:t>
            </a:r>
            <a:r>
              <a:rPr lang="en-GB" dirty="0"/>
              <a:t>, </a:t>
            </a:r>
            <a:r>
              <a:rPr lang="bg-BG" dirty="0"/>
              <a:t>двоично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 </a:t>
            </a:r>
            <a:r>
              <a:rPr lang="en-GB" dirty="0"/>
              <a:t> </a:t>
            </a:r>
            <a:r>
              <a:rPr lang="bg-BG" dirty="0"/>
              <a:t>търсене</a:t>
            </a:r>
            <a:endParaRPr lang="en-US" dirty="0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823" y="1494504"/>
            <a:ext cx="2414354" cy="2414354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Търсещи алгоритми </a:t>
            </a:r>
            <a:r>
              <a:rPr lang="en-US" dirty="0"/>
              <a:t>== </a:t>
            </a:r>
            <a:r>
              <a:rPr lang="bg-BG" dirty="0"/>
              <a:t>алгоритъм за намиране на елемент с определени свойства 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2"/>
            <a:r>
              <a:rPr lang="ru-RU" dirty="0"/>
              <a:t>Опитайте се да използвате частични знания за дадена структура</a:t>
            </a:r>
            <a:endParaRPr lang="en-US" dirty="0"/>
          </a:p>
          <a:p>
            <a:pPr lvl="1"/>
            <a:r>
              <a:rPr lang="bg-BG" dirty="0"/>
              <a:t>За подструктура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максималния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5" y="88368"/>
            <a:ext cx="9503571" cy="882424"/>
          </a:xfrm>
        </p:spPr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178" y="468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E1C1DB0-6576-4BDD-9AF7-16EAC60B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556" y="1128614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200" dirty="0"/>
              <a:t> намира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r>
              <a:rPr lang="bg-BG" sz="3200" dirty="0"/>
              <a:t> в списък</a:t>
            </a:r>
            <a:endParaRPr lang="en-US" sz="3200" dirty="0"/>
          </a:p>
          <a:p>
            <a:pPr lvl="1"/>
            <a:r>
              <a:rPr lang="bg-BG" sz="2800" dirty="0"/>
              <a:t>Проверява всеки един от елементите</a:t>
            </a:r>
            <a:endParaRPr lang="en-US" sz="2800" dirty="0"/>
          </a:p>
          <a:p>
            <a:pPr lvl="1"/>
            <a:r>
              <a:rPr lang="ru-RU" sz="2800" dirty="0"/>
              <a:t>Един по един, в последователност</a:t>
            </a:r>
          </a:p>
          <a:p>
            <a:pPr lvl="1"/>
            <a:r>
              <a:rPr lang="bg-BG" sz="2800" dirty="0"/>
              <a:t>Докато не е намерен желания елемент</a:t>
            </a:r>
            <a:endParaRPr lang="en-US" sz="2800" dirty="0"/>
          </a:p>
          <a:p>
            <a:r>
              <a:rPr lang="bg-BG" sz="3200" dirty="0"/>
              <a:t>Най-лоша, средноаретмична и най-добра</a:t>
            </a:r>
            <a:r>
              <a:rPr lang="en-US" sz="3200" dirty="0"/>
              <a:t> </a:t>
            </a:r>
            <a:r>
              <a:rPr lang="bg-BG" sz="3200" dirty="0"/>
              <a:t>производителност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bg-BG" sz="3200" dirty="0"/>
              <a:t>Можете да видите </a:t>
            </a:r>
            <a:r>
              <a:rPr lang="bg-BG" sz="3200" b="1" dirty="0">
                <a:solidFill>
                  <a:schemeClr val="bg1"/>
                </a:solidFill>
                <a:hlinkClick r:id="rId2"/>
              </a:rPr>
              <a:t>визуализацията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  <a:p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2000" y="5288340"/>
            <a:ext cx="693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За всеки елемент в списъка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b="1" noProof="1">
                <a:latin typeface="Consolas" pitchFamily="49" charset="0"/>
                <a:cs typeface="Consolas" pitchFamily="49" charset="0"/>
              </a:rPr>
              <a:t>ако този елемент има желаната стойност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връща мястото на стойността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връща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нищо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4C7563-70FE-445C-8EFD-87FD023BD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7031" y="1075377"/>
            <a:ext cx="9133969" cy="4769053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199" dirty="0"/>
              <a:t>намира на елемент </a:t>
            </a:r>
            <a:r>
              <a:rPr lang="ru-RU" sz="3199" dirty="0"/>
              <a:t>в рамките на подредена структура от данни</a:t>
            </a: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dirty="0"/>
              <a:t>През всяка стъпка</a:t>
            </a:r>
            <a:r>
              <a:rPr lang="en-US" sz="3199" dirty="0"/>
              <a:t>,</a:t>
            </a:r>
            <a:r>
              <a:rPr lang="bg-BG" sz="3199" dirty="0"/>
              <a:t> сравнява входа със средния елемент</a:t>
            </a:r>
            <a:endParaRPr lang="en-US" sz="3199" dirty="0"/>
          </a:p>
          <a:p>
            <a:pPr lvl="1" latinLnBrk="1">
              <a:buClr>
                <a:schemeClr val="tx1"/>
              </a:buClr>
            </a:pPr>
            <a:r>
              <a:rPr lang="bg-BG" sz="2999" dirty="0"/>
              <a:t>Алгоритъмът се повтаря към лявата или дясната подструктура</a:t>
            </a:r>
            <a:endParaRPr lang="en-US" sz="2999" dirty="0"/>
          </a:p>
          <a:p>
            <a:r>
              <a:rPr lang="bg-BG" sz="3199" dirty="0"/>
              <a:t>Средноаритметична производителност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hlinkClick r:id="rId2"/>
              </a:rPr>
              <a:t>визуализацията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67" y="5062500"/>
            <a:ext cx="2509363" cy="17415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A532BC-00FB-419B-96DA-B26FD6FF37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):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0723D-501D-49E2-870D-DAE45D6D9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3769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ключ в 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799" dirty="0"/>
              <a:t>Подобно на начина, на който хората търсят в телефонния указател</a:t>
            </a:r>
            <a:endParaRPr lang="en-US" sz="2799" dirty="0"/>
          </a:p>
          <a:p>
            <a:pPr lvl="1">
              <a:lnSpc>
                <a:spcPct val="110000"/>
              </a:lnSpc>
            </a:pPr>
            <a:r>
              <a:rPr lang="ru-RU" sz="2799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2799" dirty="0"/>
              <a:t>Двоичното търсене винаги избира </a:t>
            </a:r>
            <a:r>
              <a:rPr lang="bg-BG" sz="2799" b="1" dirty="0">
                <a:solidFill>
                  <a:schemeClr val="bg1"/>
                </a:solidFill>
              </a:rPr>
              <a:t>средния елемент</a:t>
            </a:r>
            <a:endParaRPr lang="en-US" sz="27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600" dirty="0"/>
              <a:t>Средноаритметичен</a:t>
            </a:r>
            <a:r>
              <a:rPr lang="en-US" sz="3399" dirty="0"/>
              <a:t> </a:t>
            </a: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log(log(n))</a:t>
            </a:r>
            <a:endParaRPr lang="en-US" sz="3399" dirty="0"/>
          </a:p>
          <a:p>
            <a:pPr>
              <a:lnSpc>
                <a:spcPct val="110000"/>
              </a:lnSpc>
            </a:pPr>
            <a:r>
              <a:rPr lang="bg-BG" sz="3399" dirty="0"/>
              <a:t>Най-лош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hlinkClick r:id="rId2"/>
              </a:rPr>
              <a:t>визуализацията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5243" y="4956746"/>
            <a:ext cx="3371494" cy="190125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35BC18D-94A6-42D0-8F54-E6FC74FEE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</a:t>
            </a:r>
            <a:r>
              <a:rPr lang="en-US" sz="3999" dirty="0"/>
              <a:t>: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const KEY_NOT_FOUND = -1;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C69363-C191-4582-B3A6-6012607E4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5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Selection Sort </a:t>
            </a:r>
            <a:r>
              <a:rPr lang="bg-BG" dirty="0"/>
              <a:t>и</a:t>
            </a:r>
            <a:r>
              <a:rPr lang="en-GB" dirty="0"/>
              <a:t> Bubble Sort</a:t>
            </a:r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1A4052-38EA-492D-8022-7A4D432525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</a:t>
            </a:r>
            <a:r>
              <a:rPr lang="bg-BG" dirty="0"/>
              <a:t> </a:t>
            </a:r>
            <a:r>
              <a:rPr lang="en-US" dirty="0"/>
              <a:t>Yates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dirty="0"/>
              <a:t>случайна подредба на реда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334329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0508D34-BCF9-46E3-B1CD-0735079D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1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53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Exchange array[i] with random element in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Shuffle: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0A74C5-30FF-403A-B8FC-1C714C615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9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4" y="1677242"/>
            <a:ext cx="10869324" cy="4679858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Бавни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  <a:endParaRPr lang="en-US" sz="32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27320A-BA59-4B08-AAC5-39B8471D8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алгоритъм за сортиране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Сортиращ алгоритъм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Алгоритъм, който пренарежда елементите в списък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В ненамаляващ ред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Елементите трябва да могат да се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сравняват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</a:t>
            </a:r>
            <a:endParaRPr lang="en-US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В ненамаляващ ред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62" y="2591019"/>
            <a:ext cx="2971026" cy="21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F1DA266-8D4B-4972-94F6-EC3824941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Ефективните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са важни за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Изготвяне на четими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Канолизиране на данни </a:t>
            </a:r>
            <a:r>
              <a:rPr lang="en-US" dirty="0"/>
              <a:t>– </a:t>
            </a:r>
            <a:r>
              <a:rPr lang="bg-BG" b="1" dirty="0">
                <a:solidFill>
                  <a:schemeClr val="bg1"/>
                </a:solidFill>
              </a:rPr>
              <a:t>осигурява</a:t>
            </a:r>
            <a:r>
              <a:rPr lang="bg-BG" dirty="0"/>
              <a:t> уникална подредба на данните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 комбинация с други алгоритми</a:t>
            </a:r>
            <a:r>
              <a:rPr lang="en-US" dirty="0"/>
              <a:t>, 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Примери за сортиране</a:t>
            </a:r>
            <a:r>
              <a:rPr lang="en-US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44707"/>
              </p:ext>
            </p:extLst>
          </p:nvPr>
        </p:nvGraphicFramePr>
        <p:xfrm>
          <a:off x="1747375" y="5995448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386710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52159"/>
              </p:ext>
            </p:extLst>
          </p:nvPr>
        </p:nvGraphicFramePr>
        <p:xfrm>
          <a:off x="7243295" y="5995448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435725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672445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05705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00541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331735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FDF739D-1AF8-4BAB-8785-E2E374E58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</a:t>
            </a:r>
            <a:r>
              <a:rPr lang="en-US" dirty="0"/>
              <a:t>: </a:t>
            </a:r>
            <a:r>
              <a:rPr lang="bg-BG" dirty="0"/>
              <a:t>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памет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Стабилност</a:t>
            </a:r>
            <a:r>
              <a:rPr lang="en-US" dirty="0"/>
              <a:t> – </a:t>
            </a: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на базата на сравнение </a:t>
            </a:r>
            <a:r>
              <a:rPr lang="en-US" dirty="0"/>
              <a:t>/ </a:t>
            </a:r>
            <a:r>
              <a:rPr lang="bg-BG" dirty="0"/>
              <a:t>без сравнение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37C4AA-A459-4A87-9817-89A766E47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Запазване на реда на равните елементи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еднакви, тяхната позиция се запазва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Пренареждане на еднаквите елементи в непредсказуем ред</a:t>
            </a:r>
          </a:p>
          <a:p>
            <a:pPr>
              <a:lnSpc>
                <a:spcPct val="110000"/>
              </a:lnSpc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E6C35F1-0CF5-44DD-9916-F9BFE1EE6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неефективен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първия елемент с</a:t>
            </a:r>
            <a:br>
              <a:rPr lang="bg-BG" sz="3199" dirty="0"/>
            </a:br>
            <a:r>
              <a:rPr lang="bg-BG" sz="3199" dirty="0"/>
              <a:t>най-малкия елемент отдясно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dirty="0"/>
              <a:t>Избиране</a:t>
            </a: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/>
              <a:t>Selection</a:t>
            </a:r>
            <a:r>
              <a:rPr lang="en-US" sz="3599" dirty="0"/>
              <a:t>: </a:t>
            </a:r>
            <a:endParaRPr lang="bg-BG" sz="3599" dirty="0"/>
          </a:p>
          <a:p>
            <a:pPr>
              <a:buClr>
                <a:schemeClr val="tx1"/>
              </a:buClr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91" y="6068800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7905767" y="503619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A8A9133-BD57-4783-A238-A6E017555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324539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199" dirty="0"/>
              <a:t>var nums = new[]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масива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bg-BG" sz="2199" dirty="0">
                <a:solidFill>
                  <a:schemeClr val="accent2"/>
                </a:solidFill>
              </a:rPr>
              <a:t>ако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Selection: </a:t>
            </a:r>
            <a:r>
              <a:rPr lang="bg-BG" dirty="0"/>
              <a:t>Код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935285F-FB5E-4E3E-A84F-5C14676041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2131</Words>
  <Application>Microsoft Office PowerPoint</Application>
  <PresentationFormat>Широк екран</PresentationFormat>
  <Paragraphs>369</Paragraphs>
  <Slides>35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Google Sans</vt:lpstr>
      <vt:lpstr>Wingdings</vt:lpstr>
      <vt:lpstr>Wingdings 2</vt:lpstr>
      <vt:lpstr>SoftUni</vt:lpstr>
      <vt:lpstr>Алгоритми за търсене и сортиране</vt:lpstr>
      <vt:lpstr>Съдържание</vt:lpstr>
      <vt:lpstr>Selection Sort и Bubble Sort</vt:lpstr>
      <vt:lpstr>Какво е алгоритъм за сортиране?</vt:lpstr>
      <vt:lpstr>Сортиране – Примери</vt:lpstr>
      <vt:lpstr>Сортиращи алгоритми: Класифициране</vt:lpstr>
      <vt:lpstr>Стабилност на сортирането</vt:lpstr>
      <vt:lpstr>Selection</vt:lpstr>
      <vt:lpstr>Selection: Код</vt:lpstr>
      <vt:lpstr>Метода Swap: Код</vt:lpstr>
      <vt:lpstr>Bubble</vt:lpstr>
      <vt:lpstr>Bubble Sort: Код</vt:lpstr>
      <vt:lpstr>Insertion</vt:lpstr>
      <vt:lpstr>Insertion: Код</vt:lpstr>
      <vt:lpstr>QuickSort и MergeSort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</vt:lpstr>
      <vt:lpstr>Линейно, двоично и интерполационно  търсене</vt:lpstr>
      <vt:lpstr>Търсещи алгоритми</vt:lpstr>
      <vt:lpstr>Линейно търсене</vt:lpstr>
      <vt:lpstr>Двоично търсене</vt:lpstr>
      <vt:lpstr>Двоично търсене (интерактивно): Код</vt:lpstr>
      <vt:lpstr>Интерполационно търсене</vt:lpstr>
      <vt:lpstr>Интерполационно търсене: Код</vt:lpstr>
      <vt:lpstr>Разбъркването на Fisher Yates</vt:lpstr>
      <vt:lpstr>Shuffling</vt:lpstr>
      <vt:lpstr>Алгоритъма Fisher–Yates Shuffle: Код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13</cp:revision>
  <dcterms:created xsi:type="dcterms:W3CDTF">2018-05-23T13:08:44Z</dcterms:created>
  <dcterms:modified xsi:type="dcterms:W3CDTF">2023-03-20T16:51:37Z</dcterms:modified>
  <cp:category>© SoftUni – https://softuni.org</cp:category>
</cp:coreProperties>
</file>