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2" r:id="rId13"/>
    <p:sldId id="303" r:id="rId14"/>
    <p:sldId id="304" r:id="rId15"/>
    <p:sldId id="305" r:id="rId16"/>
    <p:sldId id="306" r:id="rId17"/>
    <p:sldId id="307" r:id="rId18"/>
    <p:sldId id="499" r:id="rId19"/>
    <p:sldId id="498" r:id="rId20"/>
    <p:sldId id="501" r:id="rId21"/>
    <p:sldId id="503" r:id="rId22"/>
    <p:sldId id="502" r:id="rId23"/>
    <p:sldId id="500" r:id="rId24"/>
    <p:sldId id="506" r:id="rId25"/>
    <p:sldId id="507" r:id="rId26"/>
    <p:sldId id="508" r:id="rId27"/>
    <p:sldId id="509" r:id="rId28"/>
    <p:sldId id="513" r:id="rId29"/>
    <p:sldId id="510" r:id="rId30"/>
    <p:sldId id="511" r:id="rId31"/>
    <p:sldId id="512" r:id="rId32"/>
    <p:sldId id="308" r:id="rId33"/>
    <p:sldId id="309" r:id="rId34"/>
    <p:sldId id="310" r:id="rId35"/>
    <p:sldId id="311" r:id="rId36"/>
    <p:sldId id="312" r:id="rId37"/>
    <p:sldId id="494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401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1"/>
            <p14:sldId id="503"/>
            <p14:sldId id="502"/>
            <p14:sldId id="500"/>
            <p14:sldId id="506"/>
            <p14:sldId id="507"/>
            <p14:sldId id="508"/>
            <p14:sldId id="509"/>
            <p14:sldId id="513"/>
            <p14:sldId id="510"/>
            <p14:sldId id="511"/>
            <p14:sldId id="51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72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9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5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 err="1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пренаписваме метода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799000"/>
            <a:ext cx="10417392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 </a:t>
            </a:r>
            <a:r>
              <a:rPr lang="en-US" sz="2400" dirty="0"/>
              <a:t>{FirstName} {</a:t>
            </a:r>
            <a:r>
              <a:rPr lang="en-US" sz="2400" dirty="0" err="1"/>
              <a:t>LastName</a:t>
            </a:r>
            <a:r>
              <a:rPr lang="en-US" sz="2400" dirty="0"/>
              <a:t>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GB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3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Създайте променливи за параметрите на конструктора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</a:rPr>
              <a:t>Инициализирайте </a:t>
            </a:r>
            <a:r>
              <a:rPr lang="en-US" sz="2600" i="1" dirty="0">
                <a:solidFill>
                  <a:schemeClr val="accent2"/>
                </a:solidFill>
              </a:rPr>
              <a:t>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го към </a:t>
            </a:r>
            <a:r>
              <a:rPr lang="en-US" sz="2600" i="1" dirty="0">
                <a:solidFill>
                  <a:schemeClr val="accent2"/>
                </a:solidFill>
              </a:rPr>
              <a:t>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2232451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</a:t>
            </a:r>
            <a:r>
              <a:rPr lang="bg-BG" sz="2600" i="1" noProof="1">
                <a:solidFill>
                  <a:schemeClr val="accent2"/>
                </a:solidFill>
              </a:rPr>
              <a:t> Продължение на предишния слайд</a:t>
            </a:r>
            <a:endParaRPr lang="en-US" sz="2600" i="1" noProof="1">
              <a:solidFill>
                <a:schemeClr val="accent2"/>
              </a:solidFill>
            </a:endParaRP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04471" y="2255652"/>
            <a:ext cx="5760000" cy="3441356"/>
            <a:chOff x="-306388" y="2128097"/>
            <a:chExt cx="3137848" cy="34674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556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“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 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хвърлят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хвърлено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приключва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пренася по стека</a:t>
            </a:r>
            <a:endParaRPr lang="en-US" sz="3399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63951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хванем</a:t>
            </a:r>
            <a:r>
              <a:rPr lang="bg-BG" sz="3400" dirty="0"/>
              <a:t>“</a:t>
            </a:r>
            <a:r>
              <a:rPr lang="en-US" sz="3400" dirty="0"/>
              <a:t> </a:t>
            </a:r>
            <a:r>
              <a:rPr lang="bg-BG" sz="3400" dirty="0"/>
              <a:t>изключението с оператора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400" dirty="0"/>
              <a:t>По този начин можем да </a:t>
            </a:r>
            <a:r>
              <a:rPr lang="bg-BG" sz="3400" b="1" dirty="0">
                <a:solidFill>
                  <a:schemeClr val="bg1"/>
                </a:solidFill>
              </a:rPr>
              <a:t>реагираме</a:t>
            </a:r>
            <a:r>
              <a:rPr lang="bg-BG" sz="3400" dirty="0"/>
              <a:t> на грешката и да известим потребителя</a:t>
            </a:r>
            <a:r>
              <a:rPr lang="en-US" sz="3400" dirty="0"/>
              <a:t> </a:t>
            </a:r>
            <a:r>
              <a:rPr lang="bg-BG" sz="3400" dirty="0"/>
              <a:t>за нея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dirty="0"/>
              <a:t>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014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- 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2500"/>
              </a:spcBef>
              <a:spcAft>
                <a:spcPts val="200"/>
              </a:spcAft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4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</a:t>
            </a:r>
            <a:r>
              <a:rPr lang="en-US" sz="3799" dirty="0"/>
              <a:t>– </a:t>
            </a:r>
            <a:r>
              <a:rPr lang="bg-BG" sz="3799" dirty="0"/>
              <a:t>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/>
              <a:t>exception </a:t>
            </a:r>
            <a:r>
              <a:rPr lang="bg-BG" dirty="0"/>
              <a:t>класа</a:t>
            </a:r>
            <a:r>
              <a:rPr lang="en-US" dirty="0"/>
              <a:t>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Прочете</a:t>
            </a:r>
            <a:r>
              <a:rPr lang="en-US" sz="3400" dirty="0"/>
              <a:t> </a:t>
            </a:r>
            <a:r>
              <a:rPr lang="bg-BG" sz="3400" dirty="0"/>
              <a:t>всички редове от </a:t>
            </a:r>
            <a:r>
              <a:rPr lang="bg-BG" sz="3400" b="1" dirty="0">
                <a:solidFill>
                  <a:schemeClr val="bg1"/>
                </a:solidFill>
              </a:rPr>
              <a:t>файл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сумирайте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числата</a:t>
            </a:r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MyFileReader</a:t>
            </a:r>
            <a:r>
              <a:rPr lang="en-US" sz="3400" dirty="0"/>
              <a:t> </a:t>
            </a:r>
          </a:p>
          <a:p>
            <a:r>
              <a:rPr lang="bg-BG" sz="3400" dirty="0"/>
              <a:t>Ако </a:t>
            </a:r>
            <a:r>
              <a:rPr lang="bg-BG" sz="3400" b="1" dirty="0">
                <a:solidFill>
                  <a:schemeClr val="bg1"/>
                </a:solidFill>
              </a:rPr>
              <a:t>пътят към файла</a:t>
            </a:r>
            <a:r>
              <a:rPr lang="en-US" sz="3400" dirty="0"/>
              <a:t> </a:t>
            </a:r>
            <a:r>
              <a:rPr lang="bg-BG" sz="3400" dirty="0"/>
              <a:t>е</a:t>
            </a:r>
            <a:r>
              <a:rPr lang="en-US" sz="3400" dirty="0"/>
              <a:t>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празен, хвърлете изключение </a:t>
            </a:r>
            <a:r>
              <a:rPr lang="en-US" sz="3400" dirty="0"/>
              <a:t> </a:t>
            </a:r>
            <a:r>
              <a:rPr lang="bg-BG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new ArgumentException</a:t>
            </a:r>
            <a:r>
              <a:rPr lang="bg-BG" sz="3400" dirty="0"/>
              <a:t>) със съобщение</a:t>
            </a:r>
            <a:r>
              <a:rPr lang="en-US" sz="3400" dirty="0">
                <a:latin typeface="Consolas" panose="020B0609020204030204" pitchFamily="49" charset="0"/>
              </a:rPr>
              <a:t>"Invalid Path or File Name."</a:t>
            </a:r>
            <a:r>
              <a:rPr lang="en-US" sz="3400" dirty="0"/>
              <a:t> 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9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bg-BG" sz="3400" dirty="0"/>
              <a:t>Ако някоя стойност във файла </a:t>
            </a:r>
            <a:r>
              <a:rPr lang="bg-BG" sz="3400" b="1" dirty="0">
                <a:solidFill>
                  <a:schemeClr val="bg1"/>
                </a:solidFill>
              </a:rPr>
              <a:t>не може да се конвертира,</a:t>
            </a:r>
            <a:r>
              <a:rPr lang="en-US" sz="3400" dirty="0"/>
              <a:t> </a:t>
            </a:r>
            <a:r>
              <a:rPr lang="bg-BG" sz="3400" dirty="0"/>
              <a:t>хвърлете изключение 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3400" b="1" noProof="1">
                <a:latin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400" b="1" noProof="1">
                <a:latin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ArgumentException</a:t>
            </a:r>
            <a:r>
              <a:rPr lang="bg-BG" sz="3400" dirty="0"/>
              <a:t>)</a:t>
            </a:r>
            <a:r>
              <a:rPr lang="en-US" sz="3400" dirty="0"/>
              <a:t> </a:t>
            </a:r>
            <a:r>
              <a:rPr lang="bg-BG" sz="3400" dirty="0"/>
              <a:t>със съобщение </a:t>
            </a:r>
            <a:r>
              <a:rPr lang="en-US" sz="3400" dirty="0">
                <a:latin typeface="Consolas" panose="020B0609020204030204" pitchFamily="49" charset="0"/>
              </a:rPr>
              <a:t>"Error: On the line {line number} of the file the value was not in the correct format." </a:t>
            </a:r>
          </a:p>
          <a:p>
            <a:r>
              <a:rPr lang="bg-BG" sz="3400" dirty="0"/>
              <a:t>Ако всичко е </a:t>
            </a:r>
            <a:r>
              <a:rPr lang="bg-BG" sz="3400" b="1" dirty="0">
                <a:solidFill>
                  <a:schemeClr val="bg1"/>
                </a:solidFill>
              </a:rPr>
              <a:t>успешно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отпечатайте</a:t>
            </a:r>
            <a:r>
              <a:rPr lang="en-US" sz="3400" dirty="0"/>
              <a:t>: </a:t>
            </a:r>
            <a:r>
              <a:rPr lang="en-US" sz="3400" dirty="0">
                <a:latin typeface="Consolas" panose="020B0609020204030204" pitchFamily="49" charset="0"/>
              </a:rPr>
              <a:t>"The sum of all correct numbers is: {numbers sum}"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1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472" y="1233024"/>
            <a:ext cx="11770528" cy="5480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MyFileReader {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string path;</a:t>
            </a: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MyFileReader(string path)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this.Path = path;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Path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 { return path;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set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(string.IsNullOrEmpty(value))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ArgumentException("Invalid Path or File Name.");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path = value;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5A7463-3400-44EC-B71F-1A04998BF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500" y="1336924"/>
            <a:ext cx="11925000" cy="5287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ReadAndSum()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string[] inputFromFile = File.ReadAllLines(this.Path);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List&lt;int&gt; numbers = new List&lt;int&gt;();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countRow = 0;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(var value in inputFromFile)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countRow++;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try { numbers.Add(int.Parse(value));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catch (Exception)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ArgumentException($"Error: On the line {countRow} 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of the file the value was not in the correct format.");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The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of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all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correct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is: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numbers.Sum()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5782D7-BD85-4206-B87C-2E8F70494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8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</a:t>
            </a:r>
            <a:r>
              <a:rPr lang="bg-BG" sz="4000" dirty="0"/>
              <a:t>3</a:t>
            </a:r>
            <a:r>
              <a:rPr lang="en-US" sz="4000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79000"/>
            <a:ext cx="11925000" cy="5605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reader1 = new MyFileReader(@"C:\temp\numbers.txt");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reader1.ReadAndSum();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5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reader2 = new MyFileReader(@"");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reader2.ReadAndSum();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85800" y="635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BDBA02-8F59-4F52-A59F-148F8337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9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публичните методи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3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</a:t>
            </a:r>
            <a:r>
              <a:rPr lang="en-US" sz="2600" dirty="0" err="1"/>
              <a:t>this.reserveTeam</a:t>
            </a:r>
            <a:r>
              <a:rPr lang="en-US" sz="2600" dirty="0"/>
              <a:t>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Продължава на следващия слайд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</a:t>
            </a:r>
            <a:r>
              <a:rPr lang="bg-BG" sz="2600" i="1" noProof="1">
                <a:solidFill>
                  <a:schemeClr val="accent2"/>
                </a:solidFill>
              </a:rPr>
              <a:t>Добавете </a:t>
            </a:r>
            <a:r>
              <a:rPr lang="en-US" sz="2600" i="1" noProof="1">
                <a:solidFill>
                  <a:schemeClr val="accent2"/>
                </a:solidFill>
              </a:rPr>
              <a:t>getter</a:t>
            </a:r>
            <a:r>
              <a:rPr lang="bg-BG" sz="2600" i="1" noProof="1">
                <a:solidFill>
                  <a:schemeClr val="accent2"/>
                </a:solidFill>
              </a:rPr>
              <a:t> за резервния отбор</a:t>
            </a:r>
            <a:endParaRPr lang="en-US" sz="2600" i="1" noProof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41604" y="2768868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0814" y="3564000"/>
            <a:ext cx="3116710" cy="882024"/>
          </a:xfrm>
          <a:prstGeom prst="wedgeRoundRectCallout">
            <a:avLst>
              <a:gd name="adj1" fmla="val -70184"/>
              <a:gd name="adj2" fmla="val -31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0814" y="5159515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3460</TotalTime>
  <Words>3330</Words>
  <Application>Microsoft Macintosh PowerPoint</Application>
  <PresentationFormat>Widescreen</PresentationFormat>
  <Paragraphs>595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Ключовата дума Catch?</vt:lpstr>
      <vt:lpstr>Хвърляне на изключения - пример</vt:lpstr>
      <vt:lpstr>Верига от изключения</vt:lpstr>
      <vt:lpstr>Повторно хвърляне на изключения</vt:lpstr>
      <vt:lpstr>Хвърляне на изключения – пример</vt:lpstr>
      <vt:lpstr>Създаване на собствени изключения</vt:lpstr>
      <vt:lpstr>Задача: Следа от изключения (1)</vt:lpstr>
      <vt:lpstr>Задача: Следа от изключения (2)</vt:lpstr>
      <vt:lpstr>Решение: Следа от изключения(1)</vt:lpstr>
      <vt:lpstr>Решение: Следа от изключения (2)</vt:lpstr>
      <vt:lpstr>Решение: Следа от изключения (3)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Енкапсулация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194</cp:revision>
  <dcterms:created xsi:type="dcterms:W3CDTF">2018-05-23T13:08:44Z</dcterms:created>
  <dcterms:modified xsi:type="dcterms:W3CDTF">2023-01-18T10:27:21Z</dcterms:modified>
  <cp:category>programming;education;software engineering;software development</cp:category>
</cp:coreProperties>
</file>