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394" r:id="rId2"/>
    <p:sldId id="395" r:id="rId3"/>
    <p:sldId id="425" r:id="rId4"/>
    <p:sldId id="426" r:id="rId5"/>
    <p:sldId id="427" r:id="rId6"/>
    <p:sldId id="428" r:id="rId7"/>
    <p:sldId id="429" r:id="rId8"/>
    <p:sldId id="528" r:id="rId9"/>
    <p:sldId id="432" r:id="rId10"/>
    <p:sldId id="433" r:id="rId11"/>
    <p:sldId id="434" r:id="rId12"/>
    <p:sldId id="435" r:id="rId13"/>
    <p:sldId id="438" r:id="rId14"/>
    <p:sldId id="439" r:id="rId15"/>
    <p:sldId id="478" r:id="rId16"/>
    <p:sldId id="440" r:id="rId17"/>
    <p:sldId id="441" r:id="rId18"/>
    <p:sldId id="442" r:id="rId19"/>
    <p:sldId id="443" r:id="rId20"/>
    <p:sldId id="444" r:id="rId21"/>
    <p:sldId id="445" r:id="rId22"/>
    <p:sldId id="456" r:id="rId23"/>
    <p:sldId id="457" r:id="rId24"/>
    <p:sldId id="458" r:id="rId25"/>
    <p:sldId id="459" r:id="rId26"/>
    <p:sldId id="494" r:id="rId27"/>
    <p:sldId id="526" r:id="rId28"/>
    <p:sldId id="527" r:id="rId29"/>
    <p:sldId id="495" r:id="rId30"/>
    <p:sldId id="50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CD56E91-FAF9-4491-8C02-C5EA484460EA}">
          <p14:sldIdLst>
            <p14:sldId id="394"/>
            <p14:sldId id="395"/>
          </p14:sldIdLst>
        </p14:section>
        <p14:section name="Алгоритми" id="{49CEB6FD-120C-4B06-94D4-95A3ED832ECA}">
          <p14:sldIdLst>
            <p14:sldId id="425"/>
            <p14:sldId id="426"/>
            <p14:sldId id="427"/>
            <p14:sldId id="428"/>
            <p14:sldId id="429"/>
          </p14:sldIdLst>
        </p14:section>
        <p14:section name="Алгоритмична сложност" id="{E329A533-407A-4515-B251-80BC9354713F}">
          <p14:sldIdLst>
            <p14:sldId id="528"/>
            <p14:sldId id="432"/>
            <p14:sldId id="433"/>
            <p14:sldId id="434"/>
            <p14:sldId id="435"/>
            <p14:sldId id="438"/>
            <p14:sldId id="439"/>
            <p14:sldId id="478"/>
            <p14:sldId id="440"/>
            <p14:sldId id="441"/>
            <p14:sldId id="442"/>
            <p14:sldId id="443"/>
            <p14:sldId id="444"/>
            <p14:sldId id="445"/>
          </p14:sldIdLst>
        </p14:section>
        <p14:section name="Анализиране на сложност" id="{C56923B2-D56D-49BC-800B-687E2F22D231}">
          <p14:sldIdLst>
            <p14:sldId id="456"/>
            <p14:sldId id="457"/>
            <p14:sldId id="458"/>
            <p14:sldId id="459"/>
            <p14:sldId id="494"/>
          </p14:sldIdLst>
        </p14:section>
        <p14:section name="Обобщение" id="{EF417161-58EB-47E8-8157-D24FE2B783D1}">
          <p14:sldIdLst>
            <p14:sldId id="526"/>
            <p14:sldId id="527"/>
            <p14:sldId id="495"/>
            <p14:sldId id="50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269B6A-8C71-2B8E-746A-742A61965FAF}" v="1840" dt="2023-02-27T18:03:21.214"/>
    <p1510:client id="{5C638A65-0880-D375-1945-868E9FAEAF24}" v="1638" dt="2023-03-03T12:26:13.44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3.3.2023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536F5BF3-869A-4170-BB4E-80701C1F2FA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0341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FBBB9-A1C9-4DBC-9682-34C93C989556}" type="slidenum">
              <a:rPr lang="en-US"/>
              <a:pPr/>
              <a:t>24</a:t>
            </a:fld>
            <a:r>
              <a:rPr lang="en-US"/>
              <a:t>##</a:t>
            </a:r>
          </a:p>
        </p:txBody>
      </p:sp>
      <p:sp>
        <p:nvSpPr>
          <p:cNvPr id="496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6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FA59BF-5FD7-42FB-A274-A00076AB2F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71460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25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011BF55-596D-4C43-80D5-B8EF20FD016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536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F5F54C-C19A-4257-BC48-21152A369210}" type="slidenum">
              <a:rPr lang="en-US"/>
              <a:pPr/>
              <a:t>26</a:t>
            </a:fld>
            <a:r>
              <a:rPr lang="en-US"/>
              <a:t>##</a:t>
            </a:r>
          </a:p>
        </p:txBody>
      </p:sp>
      <p:sp>
        <p:nvSpPr>
          <p:cNvPr id="498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8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B346B2-E794-4E0D-8D0A-4A5FFD5DAE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56900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370C5F2-247E-4CDA-A1BD-3D886D99A9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418520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26A172B-48E5-4E83-BE6F-90F3D68A4E1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6043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5CEEED-D241-4401-9102-96ADB82317DA}" type="slidenum">
              <a:rPr lang="en-US"/>
              <a:pPr/>
              <a:t>9</a:t>
            </a:fld>
            <a:r>
              <a:rPr lang="en-US"/>
              <a:t>##</a:t>
            </a:r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D2FF36-952E-4296-9CFE-EE129A3112C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21568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8321DC-E5CA-4076-AD22-C9649110DDA2}" type="slidenum">
              <a:rPr lang="en-US"/>
              <a:pPr/>
              <a:t>10</a:t>
            </a:fld>
            <a:r>
              <a:rPr lang="en-US"/>
              <a:t>##</a:t>
            </a:r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C8222CB-B7C3-40BD-A7E4-68AEA80255D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06759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2DCE9C-9CF5-4C8D-93C1-883E9AFA899A}" type="slidenum">
              <a:rPr lang="en-US"/>
              <a:pPr/>
              <a:t>11</a:t>
            </a:fld>
            <a:r>
              <a:rPr lang="en-US"/>
              <a:t>##</a:t>
            </a:r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77A65A9-7300-4B52-B53F-21F34B8C4B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85973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571ADB-B992-423C-98B6-42E93035A652}" type="slidenum">
              <a:rPr lang="en-US"/>
              <a:pPr/>
              <a:t>12</a:t>
            </a:fld>
            <a:r>
              <a:rPr lang="en-US"/>
              <a:t>##</a:t>
            </a:r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4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DC3A525-A548-404C-99C8-027807BDB60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59705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A7EBC5-F09A-48C8-879F-7697B83713A1}" type="slidenum">
              <a:rPr lang="en-US"/>
              <a:pPr/>
              <a:t>14</a:t>
            </a:fld>
            <a:r>
              <a:rPr lang="en-US"/>
              <a:t>##</a:t>
            </a:r>
          </a:p>
        </p:txBody>
      </p:sp>
      <p:sp>
        <p:nvSpPr>
          <p:cNvPr id="476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1BC352E-B394-4CB7-A416-44040F6493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898191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E3DB46-C682-4CC7-81DB-EFB10F12DED0}" type="slidenum">
              <a:rPr lang="en-US"/>
              <a:pPr/>
              <a:t>22</a:t>
            </a:fld>
            <a:r>
              <a:rPr lang="en-US"/>
              <a:t>##</a:t>
            </a:r>
          </a:p>
        </p:txBody>
      </p:sp>
      <p:sp>
        <p:nvSpPr>
          <p:cNvPr id="492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2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5886A89-C7EE-45BF-89FE-49CD52B1F0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83617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9943CF-1512-4E5E-9867-C26AF6DC7F81}" type="slidenum">
              <a:rPr lang="en-US"/>
              <a:pPr/>
              <a:t>23</a:t>
            </a:fld>
            <a:r>
              <a:rPr lang="en-US"/>
              <a:t>##</a:t>
            </a:r>
          </a:p>
        </p:txBody>
      </p:sp>
      <p:sp>
        <p:nvSpPr>
          <p:cNvPr id="494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4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3661285-BBE3-44D6-B1C0-7BF390FC8BF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193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introprogramming.info/wp-content/uploads/2018/07/CSharp-Principles-Book-Nakov-v2018.pd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https://about.softuni.bg/</a:t>
            </a:r>
            <a:endParaRPr lang="en-US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dirty="0" err="1"/>
              <a:t>Софтуерен</a:t>
            </a:r>
            <a:r>
              <a:rPr lang="en-US" sz="2000" dirty="0"/>
              <a:t> </a:t>
            </a:r>
            <a:r>
              <a:rPr lang="en-US" sz="2000" dirty="0" err="1"/>
              <a:t>университет</a:t>
            </a:r>
            <a:endParaRPr lang="en-US" sz="2000" b="0" dirty="0">
              <a:ea typeface="+mn-lt"/>
              <a:cs typeface="+mn-lt"/>
            </a:endParaRPr>
          </a:p>
        </p:txBody>
      </p:sp>
      <p:sp>
        <p:nvSpPr>
          <p:cNvPr id="31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dirty="0" err="1">
                <a:ea typeface="+mn-lt"/>
                <a:cs typeface="+mn-lt"/>
              </a:rPr>
              <a:t>Анализиране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на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сложност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на</a:t>
            </a:r>
            <a:r>
              <a:rPr lang="en-US" sz="3550" dirty="0">
                <a:ea typeface="+mn-lt"/>
                <a:cs typeface="+mn-lt"/>
              </a:rPr>
              <a:t> </a:t>
            </a:r>
            <a:r>
              <a:rPr lang="en-US" sz="3550" dirty="0" err="1">
                <a:ea typeface="+mn-lt"/>
                <a:cs typeface="+mn-lt"/>
              </a:rPr>
              <a:t>алгоритъм</a:t>
            </a:r>
            <a:r>
              <a:rPr lang="en-US" sz="3550" dirty="0"/>
              <a:t>. </a:t>
            </a:r>
            <a:r>
              <a:rPr lang="en-US" sz="3550" dirty="0" err="1"/>
              <a:t>Aсимптотичнa</a:t>
            </a:r>
            <a:r>
              <a:rPr lang="en-US" sz="3550" dirty="0"/>
              <a:t> </a:t>
            </a:r>
            <a:r>
              <a:rPr lang="en-US" sz="3550" dirty="0" err="1"/>
              <a:t>нотация</a:t>
            </a:r>
            <a:endParaRPr lang="bg-BG" dirty="0" err="1"/>
          </a:p>
        </p:txBody>
      </p:sp>
      <p:sp>
        <p:nvSpPr>
          <p:cNvPr id="30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dirty="0" err="1">
                <a:cs typeface="Calibri"/>
              </a:rPr>
              <a:t>Алгоритми</a:t>
            </a:r>
            <a:r>
              <a:rPr lang="en-US" sz="4750" dirty="0">
                <a:cs typeface="Calibri"/>
              </a:rPr>
              <a:t> и </a:t>
            </a:r>
            <a:r>
              <a:rPr lang="en-US" sz="4750" dirty="0" err="1">
                <a:cs typeface="Calibri"/>
              </a:rPr>
              <a:t>сложности</a:t>
            </a:r>
          </a:p>
        </p:txBody>
      </p:sp>
      <p:pic>
        <p:nvPicPr>
          <p:cNvPr id="32" name="Picture 2" descr="Yaacov Apelbaum-big-o Plot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667" y="2574000"/>
            <a:ext cx="4056666" cy="2550366"/>
          </a:xfrm>
          <a:prstGeom prst="roundRect">
            <a:avLst>
              <a:gd name="adj" fmla="val 1214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160E7E30-62BF-4287-9C50-A67EF3D7BB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4524" y="5149726"/>
            <a:ext cx="3359929" cy="832591"/>
          </a:xfrm>
        </p:spPr>
        <p:txBody>
          <a:bodyPr/>
          <a:lstStyle/>
          <a:p>
            <a:r>
              <a:rPr lang="en-US" sz="2400" dirty="0" err="1"/>
              <a:t>Преподавателски</a:t>
            </a:r>
            <a:r>
              <a:rPr lang="en-US" sz="2400" dirty="0"/>
              <a:t> </a:t>
            </a:r>
            <a:r>
              <a:rPr lang="en-US" sz="2400" dirty="0" err="1"/>
              <a:t>екип</a:t>
            </a:r>
            <a:endParaRPr lang="en-US" sz="2400" b="0" dirty="0">
              <a:ea typeface="+mn-lt"/>
              <a:cs typeface="+mn-lt"/>
            </a:endParaRP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E850D494-7513-487F-9BA7-2C8CA9B0D49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4525" y="4825337"/>
            <a:ext cx="2979920" cy="506540"/>
          </a:xfrm>
        </p:spPr>
        <p:txBody>
          <a:bodyPr/>
          <a:lstStyle/>
          <a:p>
            <a:r>
              <a:rPr lang="en-US" sz="2800" dirty="0" err="1">
                <a:ea typeface="+mn-lt"/>
                <a:cs typeface="+mn-lt"/>
              </a:rPr>
              <a:t>СофтУни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63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900"/>
              </a:spcBef>
              <a:buClr>
                <a:schemeClr val="tx1"/>
              </a:buClr>
            </a:pP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Какво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представлява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?</a:t>
            </a:r>
            <a:endParaRPr lang="bg-BG" sz="33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</a:rPr>
              <a:t>Време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процесора</a:t>
            </a:r>
            <a:endParaRPr lang="en-US" dirty="0"/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  <a:cs typeface="Calibri"/>
              </a:rPr>
              <a:t>Използване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памет</a:t>
            </a:r>
            <a:endParaRPr lang="en-US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altLang="ko-KR" sz="3150" dirty="0" err="1">
                <a:ea typeface="굴림"/>
              </a:rPr>
              <a:t>Брой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стъпки</a:t>
            </a:r>
            <a:endParaRPr lang="en-US" altLang="ko-KR" sz="31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sz="3150" dirty="0" err="1">
                <a:ea typeface="+mn-lt"/>
                <a:cs typeface="+mn-lt"/>
              </a:rPr>
              <a:t>Брой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конкретни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операции</a:t>
            </a:r>
            <a:endParaRPr lang="en-US" altLang="ko-KR" sz="315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900"/>
              </a:spcBef>
            </a:pPr>
            <a:r>
              <a:rPr lang="en-US" sz="2950" dirty="0" err="1">
                <a:ea typeface="+mn-lt"/>
                <a:cs typeface="+mn-lt"/>
              </a:rPr>
              <a:t>Брой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дискови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операции</a:t>
            </a:r>
            <a:endParaRPr lang="en-US" altLang="ko-KR" sz="2950" dirty="0">
              <a:ea typeface="굴림" pitchFamily="50" charset="-127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900"/>
              </a:spcBef>
            </a:pPr>
            <a:r>
              <a:rPr lang="en-US" sz="2950" dirty="0" err="1">
                <a:ea typeface="+mn-lt"/>
                <a:cs typeface="+mn-lt"/>
              </a:rPr>
              <a:t>Брой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мрежови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пакети</a:t>
            </a:r>
            <a:endParaRPr lang="en-US" altLang="ko-KR" sz="2950" dirty="0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900"/>
              </a:spcBef>
            </a:pPr>
            <a:r>
              <a:rPr lang="en-US" sz="3150" dirty="0" err="1">
                <a:ea typeface="+mn-lt"/>
                <a:cs typeface="+mn-lt"/>
              </a:rPr>
              <a:t>Асимптотична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сложност</a:t>
            </a:r>
            <a:r>
              <a:rPr lang="en-US" sz="3150" dirty="0">
                <a:ea typeface="+mn-lt"/>
                <a:cs typeface="+mn-lt"/>
              </a:rPr>
              <a:t> </a:t>
            </a:r>
            <a:endParaRPr lang="bg-BG" sz="3150" dirty="0">
              <a:cs typeface="Calibri"/>
            </a:endParaRPr>
          </a:p>
        </p:txBody>
      </p:sp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Алгоритмична</a:t>
            </a:r>
            <a:r>
              <a:rPr lang="en-US" sz="3950"/>
              <a:t> </a:t>
            </a:r>
            <a:r>
              <a:rPr lang="en-US" sz="3950" err="1"/>
              <a:t>сложност</a:t>
            </a:r>
            <a:endParaRPr lang="bg-BG" err="1"/>
          </a:p>
        </p:txBody>
      </p:sp>
      <p:pic>
        <p:nvPicPr>
          <p:cNvPr id="46082" name="Picture 2" descr="http://noteroschile.files.wordpress.com/2008/03/ram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5543" y="1127963"/>
            <a:ext cx="1969529" cy="1063545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6086" name="Picture 6" descr="http://www.samsung.com/us/business/semiconductor/news/downloads/HDD_F2EG_LG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290" y="4827291"/>
            <a:ext cx="2063564" cy="1545689"/>
          </a:xfrm>
          <a:prstGeom prst="roundRect">
            <a:avLst>
              <a:gd name="adj" fmla="val 8915"/>
            </a:avLst>
          </a:prstGeom>
          <a:noFill/>
        </p:spPr>
      </p:pic>
      <p:pic>
        <p:nvPicPr>
          <p:cNvPr id="4098" name="Picture 2" descr="http://pngimg.com/upload/clock_PNG6628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6417" y="2378984"/>
            <a:ext cx="1765663" cy="22913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4E083C6-3E29-4118-BEAD-9388FB9708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0826" y="2611499"/>
            <a:ext cx="2432369" cy="1627290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E409CC18-4DFE-4E06-ADB3-C0EC6C476D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726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3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Най-лош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случай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150" dirty="0" err="1">
                <a:ea typeface="굴림"/>
              </a:rPr>
              <a:t>Горна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граница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време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изпълнение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всеки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вход</a:t>
            </a:r>
            <a:endParaRPr lang="en-US" altLang="ko-KR" sz="3150" dirty="0" err="1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Обикновено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ефективността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алгоритмите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измерва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техния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най-лош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случай</a:t>
            </a:r>
            <a:endParaRPr lang="en-US" altLang="ko-KR" sz="3150" dirty="0" err="1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Средноаритметичен</a:t>
            </a:r>
            <a:r>
              <a:rPr lang="en-US" sz="335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350" b="1" dirty="0" err="1">
                <a:solidFill>
                  <a:schemeClr val="bg1"/>
                </a:solidFill>
                <a:ea typeface="+mn-lt"/>
                <a:cs typeface="+mn-lt"/>
              </a:rPr>
              <a:t>случай</a:t>
            </a:r>
            <a:endParaRPr lang="en-US" altLang="ko-KR" sz="3350" b="1" dirty="0" err="1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/>
              <a:t>Времето</a:t>
            </a:r>
            <a:r>
              <a:rPr lang="en-US" sz="3150" dirty="0"/>
              <a:t> </a:t>
            </a:r>
            <a:r>
              <a:rPr lang="en-US" sz="3150" dirty="0" err="1"/>
              <a:t>на</a:t>
            </a:r>
            <a:r>
              <a:rPr lang="en-US" sz="3150" dirty="0"/>
              <a:t> </a:t>
            </a:r>
            <a:r>
              <a:rPr lang="en-US" sz="3150" dirty="0" err="1"/>
              <a:t>работа</a:t>
            </a:r>
            <a:r>
              <a:rPr lang="en-US" sz="3150" dirty="0"/>
              <a:t> е </a:t>
            </a:r>
            <a:r>
              <a:rPr lang="en-US" sz="3150" dirty="0" err="1"/>
              <a:t>средноаритметичено</a:t>
            </a:r>
            <a:r>
              <a:rPr lang="en-US" sz="3150" dirty="0"/>
              <a:t> </a:t>
            </a:r>
            <a:r>
              <a:rPr lang="en-US" sz="3150" dirty="0" err="1"/>
              <a:t>за</a:t>
            </a:r>
            <a:r>
              <a:rPr lang="en-US" sz="3150" dirty="0"/>
              <a:t> </a:t>
            </a:r>
            <a:r>
              <a:rPr lang="en-US" sz="3150" dirty="0" err="1"/>
              <a:t>всеки</a:t>
            </a:r>
            <a:r>
              <a:rPr lang="en-US" sz="3150" dirty="0"/>
              <a:t> </a:t>
            </a:r>
            <a:r>
              <a:rPr lang="en-US" sz="3150" dirty="0" err="1"/>
              <a:t>случай</a:t>
            </a:r>
            <a:endParaRPr lang="en-US" sz="3150" dirty="0" err="1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dirty="0" err="1">
                <a:ea typeface="+mn-lt"/>
                <a:cs typeface="+mn-lt"/>
              </a:rPr>
              <a:t>Използва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за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измерване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на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алгоритми</a:t>
            </a:r>
            <a:r>
              <a:rPr lang="en-US" sz="3150" dirty="0">
                <a:ea typeface="+mn-lt"/>
                <a:cs typeface="+mn-lt"/>
              </a:rPr>
              <a:t>, </a:t>
            </a:r>
            <a:r>
              <a:rPr lang="en-US" sz="3150" dirty="0" err="1">
                <a:ea typeface="+mn-lt"/>
                <a:cs typeface="+mn-lt"/>
              </a:rPr>
              <a:t>които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се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повтарят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многократно</a:t>
            </a:r>
            <a:endParaRPr lang="en-US" sz="315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На-добър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случай</a:t>
            </a:r>
            <a:endParaRPr lang="en-US" altLang="ko-KR" sz="3350" b="1" dirty="0" err="1">
              <a:solidFill>
                <a:schemeClr val="bg1"/>
              </a:solidFill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altLang="ko-KR" sz="3150" dirty="0" err="1">
                <a:ea typeface="굴림"/>
                <a:cs typeface="Calibri"/>
              </a:rPr>
              <a:t>Най-ниска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граница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време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на</a:t>
            </a:r>
            <a:r>
              <a:rPr lang="en-US" altLang="ko-KR" sz="3150" dirty="0">
                <a:ea typeface="굴림"/>
                <a:cs typeface="Calibri"/>
              </a:rPr>
              <a:t> </a:t>
            </a:r>
            <a:r>
              <a:rPr lang="en-US" altLang="ko-KR" sz="3150" dirty="0" err="1">
                <a:ea typeface="굴림"/>
                <a:cs typeface="Calibri"/>
              </a:rPr>
              <a:t>изпълнение</a:t>
            </a:r>
            <a:br>
              <a:rPr lang="en-US" altLang="ko-KR" sz="3150" dirty="0">
                <a:ea typeface="굴림"/>
                <a:cs typeface="Calibri"/>
              </a:rPr>
            </a:br>
            <a:r>
              <a:rPr lang="en-US" altLang="ko-KR" sz="3150" dirty="0">
                <a:ea typeface="굴림"/>
                <a:cs typeface="Calibri"/>
              </a:rPr>
              <a:t>(</a:t>
            </a:r>
            <a:r>
              <a:rPr lang="en-US" altLang="ko-KR" sz="3150" dirty="0" err="1">
                <a:ea typeface="굴림"/>
                <a:cs typeface="Calibri"/>
              </a:rPr>
              <a:t>най-оптималния</a:t>
            </a:r>
            <a:r>
              <a:rPr lang="en-US" altLang="ko-KR" sz="3150" dirty="0">
                <a:ea typeface="굴림"/>
                <a:cs typeface="Calibri"/>
              </a:rPr>
              <a:t> </a:t>
            </a:r>
            <a:r>
              <a:rPr lang="en-US" altLang="ko-KR" sz="3150" dirty="0" err="1">
                <a:ea typeface="굴림"/>
                <a:cs typeface="Calibri"/>
              </a:rPr>
              <a:t>случай</a:t>
            </a:r>
            <a:r>
              <a:rPr lang="en-US" altLang="ko-KR" sz="3150" dirty="0">
                <a:ea typeface="굴림"/>
                <a:cs typeface="Calibri"/>
              </a:rPr>
              <a:t>)</a:t>
            </a:r>
          </a:p>
        </p:txBody>
      </p:sp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err="1">
                <a:ea typeface="굴림"/>
              </a:rPr>
              <a:t>Времева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сложност</a:t>
            </a:r>
            <a:endParaRPr lang="bg-BG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EB18B5F-3A14-4ECE-A3B2-79B1519FD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9158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4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600" dirty="0" err="1">
                <a:ea typeface="굴림"/>
              </a:rPr>
              <a:t>Последователно</a:t>
            </a:r>
            <a:r>
              <a:rPr lang="en-US" altLang="ko-KR" sz="3600" dirty="0">
                <a:ea typeface="굴림"/>
              </a:rPr>
              <a:t> </a:t>
            </a:r>
            <a:r>
              <a:rPr lang="en-US" altLang="ko-KR" sz="3600" dirty="0" err="1">
                <a:ea typeface="굴림"/>
              </a:rPr>
              <a:t>търсене</a:t>
            </a:r>
            <a:r>
              <a:rPr lang="en-US" altLang="ko-KR" sz="3600" dirty="0">
                <a:ea typeface="굴림"/>
              </a:rPr>
              <a:t> </a:t>
            </a:r>
            <a:r>
              <a:rPr lang="en-US" altLang="ko-KR" sz="3600" dirty="0" err="1">
                <a:ea typeface="굴림"/>
              </a:rPr>
              <a:t>на</a:t>
            </a:r>
            <a:r>
              <a:rPr lang="en-US" altLang="ko-KR" sz="3600" dirty="0">
                <a:ea typeface="굴림"/>
              </a:rPr>
              <a:t>  </a:t>
            </a:r>
            <a:r>
              <a:rPr lang="en-US" altLang="ko-KR" sz="3600" dirty="0" err="1">
                <a:ea typeface="굴림"/>
              </a:rPr>
              <a:t>списък</a:t>
            </a:r>
            <a:r>
              <a:rPr lang="en-US" altLang="ko-KR" sz="3600" dirty="0">
                <a:ea typeface="굴림"/>
              </a:rPr>
              <a:t> с</a:t>
            </a:r>
            <a:r>
              <a:rPr lang="en-US" altLang="ko-KR" sz="3600" dirty="0">
                <a:solidFill>
                  <a:srgbClr val="234465"/>
                </a:solidFill>
                <a:ea typeface="굴림"/>
              </a:rPr>
              <a:t> </a:t>
            </a:r>
            <a:r>
              <a:rPr lang="en-US" altLang="ko-KR" sz="3600" dirty="0" err="1">
                <a:solidFill>
                  <a:srgbClr val="234465"/>
                </a:solidFill>
                <a:ea typeface="굴림"/>
              </a:rPr>
              <a:t>размер</a:t>
            </a:r>
            <a:r>
              <a:rPr lang="en-US" altLang="ko-KR" sz="360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altLang="ko-KR" sz="3600" b="1" dirty="0">
                <a:solidFill>
                  <a:schemeClr val="bg1"/>
                </a:solidFill>
                <a:ea typeface="굴림"/>
              </a:rPr>
              <a:t>n</a:t>
            </a:r>
            <a:endParaRPr lang="bg-BG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 err="1">
                <a:ea typeface="굴림"/>
              </a:rPr>
              <a:t>Най-лош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случай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3200" dirty="0">
                <a:ea typeface="굴림"/>
              </a:rPr>
              <a:t> </a:t>
            </a:r>
            <a:r>
              <a:rPr lang="en-US" altLang="ko-KR" sz="3200" dirty="0" err="1">
                <a:ea typeface="굴림"/>
              </a:rPr>
              <a:t>сравнения</a:t>
            </a:r>
            <a:endParaRPr lang="en-US" altLang="ko-KR" sz="3200" dirty="0" err="1">
              <a:ea typeface="굴림" pitchFamily="50" charset="-127"/>
              <a:cs typeface="Calibri"/>
            </a:endParaRPr>
          </a:p>
          <a:p>
            <a:pPr marL="899795" lvl="1" indent="-45720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altLang="ko-KR" sz="3400" dirty="0" err="1">
                <a:ea typeface="굴림"/>
              </a:rPr>
              <a:t>Най-добър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случай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1</a:t>
            </a:r>
            <a:r>
              <a:rPr lang="en-US" altLang="ko-KR" sz="3200" dirty="0">
                <a:ea typeface="굴림"/>
              </a:rPr>
              <a:t> </a:t>
            </a:r>
            <a:r>
              <a:rPr lang="en-US" altLang="ko-KR" sz="3200" dirty="0" err="1">
                <a:ea typeface="굴림"/>
              </a:rPr>
              <a:t>сравнение</a:t>
            </a:r>
            <a:endParaRPr lang="en-US" altLang="ko-KR" sz="3200" dirty="0" err="1">
              <a:ea typeface="굴림" pitchFamily="50" charset="-127"/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Средноаритметичен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случай</a:t>
            </a:r>
            <a:r>
              <a:rPr lang="en-US" sz="3400" dirty="0">
                <a:ea typeface="+mn-lt"/>
                <a:cs typeface="+mn-lt"/>
              </a:rPr>
              <a:t>:</a:t>
            </a:r>
            <a:endParaRPr lang="en-US" dirty="0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altLang="ko-KR" sz="32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en-US" altLang="ko-KR" sz="3200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200" dirty="0" err="1">
                <a:ea typeface="굴림"/>
              </a:rPr>
              <a:t>сравнения</a:t>
            </a:r>
            <a:endParaRPr lang="en-US" sz="320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600" dirty="0" err="1"/>
              <a:t>Алогоритамът</a:t>
            </a:r>
            <a:r>
              <a:rPr lang="en-US" sz="3600" dirty="0"/>
              <a:t> </a:t>
            </a:r>
            <a:r>
              <a:rPr lang="en-US" sz="3600" dirty="0" err="1"/>
              <a:t>има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линейно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време</a:t>
            </a:r>
            <a:endParaRPr lang="en-US" sz="3600" b="1" dirty="0" err="1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3400" dirty="0" err="1">
                <a:ea typeface="+mn-lt"/>
                <a:cs typeface="+mn-lt"/>
              </a:rPr>
              <a:t>Линеен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брой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операции</a:t>
            </a:r>
            <a:endParaRPr lang="bg-BG" altLang="ko-KR" sz="3400" dirty="0" err="1">
              <a:ea typeface="굴림"/>
              <a:cs typeface="Calibri"/>
            </a:endParaRPr>
          </a:p>
        </p:txBody>
      </p:sp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dirty="0" err="1">
                <a:ea typeface="굴림"/>
              </a:rPr>
              <a:t>Времева</a:t>
            </a:r>
            <a:r>
              <a:rPr lang="en-US" altLang="ko-KR" sz="3950" dirty="0">
                <a:ea typeface="굴림"/>
              </a:rPr>
              <a:t> </a:t>
            </a:r>
            <a:r>
              <a:rPr lang="en-US" altLang="ko-KR" sz="3950" dirty="0" err="1">
                <a:ea typeface="굴림"/>
              </a:rPr>
              <a:t>сложност</a:t>
            </a:r>
            <a:r>
              <a:rPr lang="en-US" altLang="ko-KR" sz="3950" dirty="0">
                <a:ea typeface="굴림"/>
              </a:rPr>
              <a:t>: </a:t>
            </a:r>
            <a:r>
              <a:rPr lang="en-US" altLang="ko-KR" sz="3950" dirty="0" err="1">
                <a:ea typeface="굴림"/>
              </a:rPr>
              <a:t>Примери</a:t>
            </a:r>
            <a:endParaRPr lang="en-US" altLang="ko-KR" sz="3950" dirty="0" err="1">
              <a:ea typeface="굴림"/>
              <a:cs typeface="Calibri"/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6248364" y="1981578"/>
            <a:ext cx="5027889" cy="2209225"/>
          </a:xfrm>
          <a:custGeom>
            <a:avLst/>
            <a:gdLst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0" fmla="*/ 501 w 3987711"/>
              <a:gd name="connsiteY0" fmla="*/ 722193 h 1987467"/>
              <a:gd name="connsiteX1" fmla="*/ 32399 w 3987711"/>
              <a:gd name="connsiteY1" fmla="*/ 605235 h 1987467"/>
              <a:gd name="connsiteX2" fmla="*/ 43032 w 3987711"/>
              <a:gd name="connsiteY2" fmla="*/ 562705 h 1987467"/>
              <a:gd name="connsiteX3" fmla="*/ 64297 w 3987711"/>
              <a:gd name="connsiteY3" fmla="*/ 403216 h 1987467"/>
              <a:gd name="connsiteX4" fmla="*/ 85562 w 3987711"/>
              <a:gd name="connsiteY4" fmla="*/ 328788 h 1987467"/>
              <a:gd name="connsiteX5" fmla="*/ 117460 w 3987711"/>
              <a:gd name="connsiteY5" fmla="*/ 307523 h 1987467"/>
              <a:gd name="connsiteX6" fmla="*/ 181255 w 3987711"/>
              <a:gd name="connsiteY6" fmla="*/ 222463 h 1987467"/>
              <a:gd name="connsiteX7" fmla="*/ 202520 w 3987711"/>
              <a:gd name="connsiteY7" fmla="*/ 190565 h 1987467"/>
              <a:gd name="connsiteX8" fmla="*/ 266315 w 3987711"/>
              <a:gd name="connsiteY8" fmla="*/ 158667 h 1987467"/>
              <a:gd name="connsiteX9" fmla="*/ 298213 w 3987711"/>
              <a:gd name="connsiteY9" fmla="*/ 137402 h 1987467"/>
              <a:gd name="connsiteX10" fmla="*/ 478967 w 3987711"/>
              <a:gd name="connsiteY10" fmla="*/ 116137 h 1987467"/>
              <a:gd name="connsiteX11" fmla="*/ 542762 w 3987711"/>
              <a:gd name="connsiteY11" fmla="*/ 105505 h 1987467"/>
              <a:gd name="connsiteX12" fmla="*/ 595925 w 3987711"/>
              <a:gd name="connsiteY12" fmla="*/ 94872 h 1987467"/>
              <a:gd name="connsiteX13" fmla="*/ 1021227 w 3987711"/>
              <a:gd name="connsiteY13" fmla="*/ 84240 h 1987467"/>
              <a:gd name="connsiteX14" fmla="*/ 1276408 w 3987711"/>
              <a:gd name="connsiteY14" fmla="*/ 62974 h 1987467"/>
              <a:gd name="connsiteX15" fmla="*/ 1329571 w 3987711"/>
              <a:gd name="connsiteY15" fmla="*/ 52342 h 1987467"/>
              <a:gd name="connsiteX16" fmla="*/ 1414632 w 3987711"/>
              <a:gd name="connsiteY16" fmla="*/ 41709 h 1987467"/>
              <a:gd name="connsiteX17" fmla="*/ 1457162 w 3987711"/>
              <a:gd name="connsiteY17" fmla="*/ 31077 h 1987467"/>
              <a:gd name="connsiteX18" fmla="*/ 1616650 w 3987711"/>
              <a:gd name="connsiteY18" fmla="*/ 9812 h 1987467"/>
              <a:gd name="connsiteX19" fmla="*/ 2318399 w 3987711"/>
              <a:gd name="connsiteY19" fmla="*/ 20444 h 1987467"/>
              <a:gd name="connsiteX20" fmla="*/ 2488520 w 3987711"/>
              <a:gd name="connsiteY20" fmla="*/ 41709 h 1987467"/>
              <a:gd name="connsiteX21" fmla="*/ 2584213 w 3987711"/>
              <a:gd name="connsiteY21" fmla="*/ 52342 h 1987467"/>
              <a:gd name="connsiteX22" fmla="*/ 2648008 w 3987711"/>
              <a:gd name="connsiteY22" fmla="*/ 62974 h 1987467"/>
              <a:gd name="connsiteX23" fmla="*/ 3434818 w 3987711"/>
              <a:gd name="connsiteY23" fmla="*/ 73607 h 1987467"/>
              <a:gd name="connsiteX24" fmla="*/ 3519878 w 3987711"/>
              <a:gd name="connsiteY24" fmla="*/ 84240 h 1987467"/>
              <a:gd name="connsiteX25" fmla="*/ 3551776 w 3987711"/>
              <a:gd name="connsiteY25" fmla="*/ 94872 h 1987467"/>
              <a:gd name="connsiteX26" fmla="*/ 3636836 w 3987711"/>
              <a:gd name="connsiteY26" fmla="*/ 105505 h 1987467"/>
              <a:gd name="connsiteX27" fmla="*/ 3689999 w 3987711"/>
              <a:gd name="connsiteY27" fmla="*/ 116137 h 1987467"/>
              <a:gd name="connsiteX28" fmla="*/ 3753795 w 3987711"/>
              <a:gd name="connsiteY28" fmla="*/ 137402 h 1987467"/>
              <a:gd name="connsiteX29" fmla="*/ 3849488 w 3987711"/>
              <a:gd name="connsiteY29" fmla="*/ 211830 h 1987467"/>
              <a:gd name="connsiteX30" fmla="*/ 3892018 w 3987711"/>
              <a:gd name="connsiteY30" fmla="*/ 275626 h 1987467"/>
              <a:gd name="connsiteX31" fmla="*/ 3913283 w 3987711"/>
              <a:gd name="connsiteY31" fmla="*/ 307523 h 1987467"/>
              <a:gd name="connsiteX32" fmla="*/ 3923915 w 3987711"/>
              <a:gd name="connsiteY32" fmla="*/ 339421 h 1987467"/>
              <a:gd name="connsiteX33" fmla="*/ 3955813 w 3987711"/>
              <a:gd name="connsiteY33" fmla="*/ 360686 h 1987467"/>
              <a:gd name="connsiteX34" fmla="*/ 3977078 w 3987711"/>
              <a:gd name="connsiteY34" fmla="*/ 424481 h 1987467"/>
              <a:gd name="connsiteX35" fmla="*/ 3987711 w 3987711"/>
              <a:gd name="connsiteY35" fmla="*/ 456379 h 1987467"/>
              <a:gd name="connsiteX36" fmla="*/ 3977078 w 3987711"/>
              <a:gd name="connsiteY36" fmla="*/ 1073067 h 1987467"/>
              <a:gd name="connsiteX37" fmla="*/ 3966446 w 3987711"/>
              <a:gd name="connsiteY37" fmla="*/ 1104965 h 1987467"/>
              <a:gd name="connsiteX38" fmla="*/ 3955813 w 3987711"/>
              <a:gd name="connsiteY38" fmla="*/ 1423942 h 1987467"/>
              <a:gd name="connsiteX39" fmla="*/ 3913283 w 3987711"/>
              <a:gd name="connsiteY39" fmla="*/ 1519635 h 1987467"/>
              <a:gd name="connsiteX40" fmla="*/ 3902650 w 3987711"/>
              <a:gd name="connsiteY40" fmla="*/ 1551533 h 1987467"/>
              <a:gd name="connsiteX41" fmla="*/ 3838855 w 3987711"/>
              <a:gd name="connsiteY41" fmla="*/ 1594063 h 1987467"/>
              <a:gd name="connsiteX42" fmla="*/ 3775060 w 3987711"/>
              <a:gd name="connsiteY42" fmla="*/ 1636593 h 1987467"/>
              <a:gd name="connsiteX43" fmla="*/ 3743162 w 3987711"/>
              <a:gd name="connsiteY43" fmla="*/ 1657858 h 1987467"/>
              <a:gd name="connsiteX44" fmla="*/ 3721897 w 3987711"/>
              <a:gd name="connsiteY44" fmla="*/ 1689756 h 1987467"/>
              <a:gd name="connsiteX45" fmla="*/ 3689999 w 3987711"/>
              <a:gd name="connsiteY45" fmla="*/ 1700388 h 1987467"/>
              <a:gd name="connsiteX46" fmla="*/ 3626204 w 3987711"/>
              <a:gd name="connsiteY46" fmla="*/ 1742919 h 1987467"/>
              <a:gd name="connsiteX47" fmla="*/ 3594306 w 3987711"/>
              <a:gd name="connsiteY47" fmla="*/ 1764184 h 1987467"/>
              <a:gd name="connsiteX48" fmla="*/ 3562408 w 3987711"/>
              <a:gd name="connsiteY48" fmla="*/ 1785449 h 1987467"/>
              <a:gd name="connsiteX49" fmla="*/ 3519878 w 3987711"/>
              <a:gd name="connsiteY49" fmla="*/ 1806714 h 1987467"/>
              <a:gd name="connsiteX50" fmla="*/ 3487981 w 3987711"/>
              <a:gd name="connsiteY50" fmla="*/ 1817347 h 1987467"/>
              <a:gd name="connsiteX51" fmla="*/ 3456083 w 3987711"/>
              <a:gd name="connsiteY51" fmla="*/ 1838612 h 1987467"/>
              <a:gd name="connsiteX52" fmla="*/ 3339125 w 3987711"/>
              <a:gd name="connsiteY52" fmla="*/ 1859877 h 1987467"/>
              <a:gd name="connsiteX53" fmla="*/ 3307227 w 3987711"/>
              <a:gd name="connsiteY53" fmla="*/ 1881142 h 1987467"/>
              <a:gd name="connsiteX54" fmla="*/ 3158371 w 3987711"/>
              <a:gd name="connsiteY54" fmla="*/ 1902407 h 1987467"/>
              <a:gd name="connsiteX55" fmla="*/ 2945720 w 3987711"/>
              <a:gd name="connsiteY55" fmla="*/ 1923672 h 1987467"/>
              <a:gd name="connsiteX56" fmla="*/ 2679906 w 3987711"/>
              <a:gd name="connsiteY56" fmla="*/ 1934305 h 1987467"/>
              <a:gd name="connsiteX57" fmla="*/ 2445990 w 3987711"/>
              <a:gd name="connsiteY57" fmla="*/ 1944937 h 1987467"/>
              <a:gd name="connsiteX58" fmla="*/ 2371562 w 3987711"/>
              <a:gd name="connsiteY58" fmla="*/ 1955570 h 1987467"/>
              <a:gd name="connsiteX59" fmla="*/ 2307767 w 3987711"/>
              <a:gd name="connsiteY59" fmla="*/ 1976835 h 1987467"/>
              <a:gd name="connsiteX60" fmla="*/ 1999422 w 3987711"/>
              <a:gd name="connsiteY60" fmla="*/ 1987467 h 1987467"/>
              <a:gd name="connsiteX61" fmla="*/ 1340204 w 3987711"/>
              <a:gd name="connsiteY61" fmla="*/ 1976835 h 1987467"/>
              <a:gd name="connsiteX62" fmla="*/ 1170083 w 3987711"/>
              <a:gd name="connsiteY62" fmla="*/ 1955570 h 1987467"/>
              <a:gd name="connsiteX63" fmla="*/ 1138185 w 3987711"/>
              <a:gd name="connsiteY63" fmla="*/ 1934305 h 1987467"/>
              <a:gd name="connsiteX64" fmla="*/ 1095655 w 3987711"/>
              <a:gd name="connsiteY64" fmla="*/ 1923672 h 1987467"/>
              <a:gd name="connsiteX65" fmla="*/ 1063757 w 3987711"/>
              <a:gd name="connsiteY65" fmla="*/ 1913040 h 1987467"/>
              <a:gd name="connsiteX66" fmla="*/ 1021227 w 3987711"/>
              <a:gd name="connsiteY66" fmla="*/ 1902407 h 1987467"/>
              <a:gd name="connsiteX67" fmla="*/ 925534 w 3987711"/>
              <a:gd name="connsiteY67" fmla="*/ 1870509 h 1987467"/>
              <a:gd name="connsiteX68" fmla="*/ 893636 w 3987711"/>
              <a:gd name="connsiteY68" fmla="*/ 1859877 h 1987467"/>
              <a:gd name="connsiteX69" fmla="*/ 808576 w 3987711"/>
              <a:gd name="connsiteY69" fmla="*/ 1849244 h 1987467"/>
              <a:gd name="connsiteX70" fmla="*/ 734148 w 3987711"/>
              <a:gd name="connsiteY70" fmla="*/ 1817347 h 1987467"/>
              <a:gd name="connsiteX71" fmla="*/ 670353 w 3987711"/>
              <a:gd name="connsiteY71" fmla="*/ 1796081 h 1987467"/>
              <a:gd name="connsiteX72" fmla="*/ 627822 w 3987711"/>
              <a:gd name="connsiteY72" fmla="*/ 1785449 h 1987467"/>
              <a:gd name="connsiteX73" fmla="*/ 468334 w 3987711"/>
              <a:gd name="connsiteY73" fmla="*/ 1764184 h 1987467"/>
              <a:gd name="connsiteX74" fmla="*/ 362008 w 3987711"/>
              <a:gd name="connsiteY74" fmla="*/ 1732286 h 1987467"/>
              <a:gd name="connsiteX75" fmla="*/ 330111 w 3987711"/>
              <a:gd name="connsiteY75" fmla="*/ 1721654 h 1987467"/>
              <a:gd name="connsiteX76" fmla="*/ 276948 w 3987711"/>
              <a:gd name="connsiteY76" fmla="*/ 1679123 h 1987467"/>
              <a:gd name="connsiteX77" fmla="*/ 245050 w 3987711"/>
              <a:gd name="connsiteY77" fmla="*/ 1668491 h 1987467"/>
              <a:gd name="connsiteX78" fmla="*/ 213153 w 3987711"/>
              <a:gd name="connsiteY78" fmla="*/ 1647226 h 1987467"/>
              <a:gd name="connsiteX79" fmla="*/ 191888 w 3987711"/>
              <a:gd name="connsiteY79" fmla="*/ 1615328 h 1987467"/>
              <a:gd name="connsiteX80" fmla="*/ 170622 w 3987711"/>
              <a:gd name="connsiteY80" fmla="*/ 1594063 h 1987467"/>
              <a:gd name="connsiteX81" fmla="*/ 138725 w 3987711"/>
              <a:gd name="connsiteY81" fmla="*/ 1530267 h 1987467"/>
              <a:gd name="connsiteX82" fmla="*/ 106827 w 3987711"/>
              <a:gd name="connsiteY82" fmla="*/ 1498370 h 1987467"/>
              <a:gd name="connsiteX83" fmla="*/ 64297 w 3987711"/>
              <a:gd name="connsiteY83" fmla="*/ 1434574 h 1987467"/>
              <a:gd name="connsiteX84" fmla="*/ 53664 w 3987711"/>
              <a:gd name="connsiteY84" fmla="*/ 1392044 h 1987467"/>
              <a:gd name="connsiteX85" fmla="*/ 43032 w 3987711"/>
              <a:gd name="connsiteY85" fmla="*/ 1328249 h 1987467"/>
              <a:gd name="connsiteX86" fmla="*/ 32399 w 3987711"/>
              <a:gd name="connsiteY86" fmla="*/ 1275086 h 1987467"/>
              <a:gd name="connsiteX87" fmla="*/ 32399 w 3987711"/>
              <a:gd name="connsiteY87" fmla="*/ 977374 h 1987467"/>
              <a:gd name="connsiteX88" fmla="*/ 11134 w 3987711"/>
              <a:gd name="connsiteY88" fmla="*/ 892314 h 1987467"/>
              <a:gd name="connsiteX89" fmla="*/ 501 w 3987711"/>
              <a:gd name="connsiteY89" fmla="*/ 807254 h 1987467"/>
              <a:gd name="connsiteX90" fmla="*/ 501 w 3987711"/>
              <a:gd name="connsiteY90" fmla="*/ 722193 h 1987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3987711" h="1987467">
                <a:moveTo>
                  <a:pt x="501" y="722193"/>
                </a:moveTo>
                <a:cubicBezTo>
                  <a:pt x="20377" y="662567"/>
                  <a:pt x="8414" y="701173"/>
                  <a:pt x="32399" y="605235"/>
                </a:cubicBezTo>
                <a:lnTo>
                  <a:pt x="43032" y="562705"/>
                </a:lnTo>
                <a:cubicBezTo>
                  <a:pt x="46737" y="533060"/>
                  <a:pt x="58424" y="435518"/>
                  <a:pt x="64297" y="403216"/>
                </a:cubicBezTo>
                <a:cubicBezTo>
                  <a:pt x="64747" y="400741"/>
                  <a:pt x="80202" y="335488"/>
                  <a:pt x="85562" y="328788"/>
                </a:cubicBezTo>
                <a:cubicBezTo>
                  <a:pt x="93545" y="318809"/>
                  <a:pt x="106827" y="314611"/>
                  <a:pt x="117460" y="307523"/>
                </a:cubicBezTo>
                <a:cubicBezTo>
                  <a:pt x="136017" y="251851"/>
                  <a:pt x="120167" y="283551"/>
                  <a:pt x="181255" y="222463"/>
                </a:cubicBezTo>
                <a:cubicBezTo>
                  <a:pt x="190291" y="213427"/>
                  <a:pt x="193484" y="199601"/>
                  <a:pt x="202520" y="190565"/>
                </a:cubicBezTo>
                <a:cubicBezTo>
                  <a:pt x="232989" y="160096"/>
                  <a:pt x="231727" y="175961"/>
                  <a:pt x="266315" y="158667"/>
                </a:cubicBezTo>
                <a:cubicBezTo>
                  <a:pt x="277745" y="152952"/>
                  <a:pt x="285973" y="141074"/>
                  <a:pt x="298213" y="137402"/>
                </a:cubicBezTo>
                <a:cubicBezTo>
                  <a:pt x="322594" y="130088"/>
                  <a:pt x="468950" y="117389"/>
                  <a:pt x="478967" y="116137"/>
                </a:cubicBezTo>
                <a:cubicBezTo>
                  <a:pt x="500359" y="113463"/>
                  <a:pt x="521551" y="109361"/>
                  <a:pt x="542762" y="105505"/>
                </a:cubicBezTo>
                <a:cubicBezTo>
                  <a:pt x="560542" y="102272"/>
                  <a:pt x="577871" y="95674"/>
                  <a:pt x="595925" y="94872"/>
                </a:cubicBezTo>
                <a:cubicBezTo>
                  <a:pt x="737597" y="88576"/>
                  <a:pt x="879460" y="87784"/>
                  <a:pt x="1021227" y="84240"/>
                </a:cubicBezTo>
                <a:cubicBezTo>
                  <a:pt x="1156031" y="57278"/>
                  <a:pt x="998440" y="86138"/>
                  <a:pt x="1276408" y="62974"/>
                </a:cubicBezTo>
                <a:cubicBezTo>
                  <a:pt x="1294417" y="61473"/>
                  <a:pt x="1311709" y="55090"/>
                  <a:pt x="1329571" y="52342"/>
                </a:cubicBezTo>
                <a:cubicBezTo>
                  <a:pt x="1357813" y="47997"/>
                  <a:pt x="1386446" y="46407"/>
                  <a:pt x="1414632" y="41709"/>
                </a:cubicBezTo>
                <a:cubicBezTo>
                  <a:pt x="1429046" y="39307"/>
                  <a:pt x="1442696" y="33144"/>
                  <a:pt x="1457162" y="31077"/>
                </a:cubicBezTo>
                <a:cubicBezTo>
                  <a:pt x="1674701" y="0"/>
                  <a:pt x="1481259" y="36889"/>
                  <a:pt x="1616650" y="9812"/>
                </a:cubicBezTo>
                <a:cubicBezTo>
                  <a:pt x="1850566" y="13356"/>
                  <a:pt x="2084612" y="11891"/>
                  <a:pt x="2318399" y="20444"/>
                </a:cubicBezTo>
                <a:cubicBezTo>
                  <a:pt x="2375509" y="22533"/>
                  <a:pt x="2431813" y="34621"/>
                  <a:pt x="2488520" y="41709"/>
                </a:cubicBezTo>
                <a:cubicBezTo>
                  <a:pt x="2520366" y="45690"/>
                  <a:pt x="2552401" y="48100"/>
                  <a:pt x="2584213" y="52342"/>
                </a:cubicBezTo>
                <a:cubicBezTo>
                  <a:pt x="2605582" y="55191"/>
                  <a:pt x="2626456" y="62435"/>
                  <a:pt x="2648008" y="62974"/>
                </a:cubicBezTo>
                <a:cubicBezTo>
                  <a:pt x="2910220" y="69529"/>
                  <a:pt x="3172548" y="70063"/>
                  <a:pt x="3434818" y="73607"/>
                </a:cubicBezTo>
                <a:cubicBezTo>
                  <a:pt x="3463171" y="77151"/>
                  <a:pt x="3491765" y="79129"/>
                  <a:pt x="3519878" y="84240"/>
                </a:cubicBezTo>
                <a:cubicBezTo>
                  <a:pt x="3530905" y="86245"/>
                  <a:pt x="3540749" y="92867"/>
                  <a:pt x="3551776" y="94872"/>
                </a:cubicBezTo>
                <a:cubicBezTo>
                  <a:pt x="3579889" y="99983"/>
                  <a:pt x="3608594" y="101160"/>
                  <a:pt x="3636836" y="105505"/>
                </a:cubicBezTo>
                <a:cubicBezTo>
                  <a:pt x="3654698" y="108253"/>
                  <a:pt x="3672564" y="111382"/>
                  <a:pt x="3689999" y="116137"/>
                </a:cubicBezTo>
                <a:cubicBezTo>
                  <a:pt x="3711625" y="122035"/>
                  <a:pt x="3753795" y="137402"/>
                  <a:pt x="3753795" y="137402"/>
                </a:cubicBezTo>
                <a:cubicBezTo>
                  <a:pt x="3790896" y="162136"/>
                  <a:pt x="3822584" y="177239"/>
                  <a:pt x="3849488" y="211830"/>
                </a:cubicBezTo>
                <a:cubicBezTo>
                  <a:pt x="3865179" y="232004"/>
                  <a:pt x="3877841" y="254361"/>
                  <a:pt x="3892018" y="275626"/>
                </a:cubicBezTo>
                <a:lnTo>
                  <a:pt x="3913283" y="307523"/>
                </a:lnTo>
                <a:cubicBezTo>
                  <a:pt x="3916827" y="318156"/>
                  <a:pt x="3916914" y="330669"/>
                  <a:pt x="3923915" y="339421"/>
                </a:cubicBezTo>
                <a:cubicBezTo>
                  <a:pt x="3931898" y="349400"/>
                  <a:pt x="3949040" y="349850"/>
                  <a:pt x="3955813" y="360686"/>
                </a:cubicBezTo>
                <a:cubicBezTo>
                  <a:pt x="3967693" y="379694"/>
                  <a:pt x="3969990" y="403216"/>
                  <a:pt x="3977078" y="424481"/>
                </a:cubicBezTo>
                <a:lnTo>
                  <a:pt x="3987711" y="456379"/>
                </a:lnTo>
                <a:cubicBezTo>
                  <a:pt x="3984167" y="661942"/>
                  <a:pt x="3983815" y="867584"/>
                  <a:pt x="3977078" y="1073067"/>
                </a:cubicBezTo>
                <a:cubicBezTo>
                  <a:pt x="3976711" y="1084269"/>
                  <a:pt x="3967124" y="1093778"/>
                  <a:pt x="3966446" y="1104965"/>
                </a:cubicBezTo>
                <a:cubicBezTo>
                  <a:pt x="3960010" y="1211155"/>
                  <a:pt x="3964648" y="1317925"/>
                  <a:pt x="3955813" y="1423942"/>
                </a:cubicBezTo>
                <a:cubicBezTo>
                  <a:pt x="3950327" y="1489774"/>
                  <a:pt x="3935682" y="1474836"/>
                  <a:pt x="3913283" y="1519635"/>
                </a:cubicBezTo>
                <a:cubicBezTo>
                  <a:pt x="3908271" y="1529660"/>
                  <a:pt x="3910575" y="1543608"/>
                  <a:pt x="3902650" y="1551533"/>
                </a:cubicBezTo>
                <a:cubicBezTo>
                  <a:pt x="3884578" y="1569605"/>
                  <a:pt x="3860120" y="1579886"/>
                  <a:pt x="3838855" y="1594063"/>
                </a:cubicBezTo>
                <a:lnTo>
                  <a:pt x="3775060" y="1636593"/>
                </a:lnTo>
                <a:lnTo>
                  <a:pt x="3743162" y="1657858"/>
                </a:lnTo>
                <a:cubicBezTo>
                  <a:pt x="3736074" y="1668491"/>
                  <a:pt x="3731876" y="1681773"/>
                  <a:pt x="3721897" y="1689756"/>
                </a:cubicBezTo>
                <a:cubicBezTo>
                  <a:pt x="3713145" y="1696757"/>
                  <a:pt x="3699796" y="1694945"/>
                  <a:pt x="3689999" y="1700388"/>
                </a:cubicBezTo>
                <a:cubicBezTo>
                  <a:pt x="3667658" y="1712800"/>
                  <a:pt x="3647469" y="1728742"/>
                  <a:pt x="3626204" y="1742919"/>
                </a:cubicBezTo>
                <a:lnTo>
                  <a:pt x="3594306" y="1764184"/>
                </a:lnTo>
                <a:cubicBezTo>
                  <a:pt x="3583673" y="1771272"/>
                  <a:pt x="3573838" y="1779734"/>
                  <a:pt x="3562408" y="1785449"/>
                </a:cubicBezTo>
                <a:cubicBezTo>
                  <a:pt x="3548231" y="1792537"/>
                  <a:pt x="3534446" y="1800470"/>
                  <a:pt x="3519878" y="1806714"/>
                </a:cubicBezTo>
                <a:cubicBezTo>
                  <a:pt x="3509577" y="1811129"/>
                  <a:pt x="3498005" y="1812335"/>
                  <a:pt x="3487981" y="1817347"/>
                </a:cubicBezTo>
                <a:cubicBezTo>
                  <a:pt x="3476551" y="1823062"/>
                  <a:pt x="3468048" y="1834125"/>
                  <a:pt x="3456083" y="1838612"/>
                </a:cubicBezTo>
                <a:cubicBezTo>
                  <a:pt x="3444200" y="1843068"/>
                  <a:pt x="3346284" y="1858684"/>
                  <a:pt x="3339125" y="1859877"/>
                </a:cubicBezTo>
                <a:cubicBezTo>
                  <a:pt x="3328492" y="1866965"/>
                  <a:pt x="3318657" y="1875427"/>
                  <a:pt x="3307227" y="1881142"/>
                </a:cubicBezTo>
                <a:cubicBezTo>
                  <a:pt x="3266319" y="1901595"/>
                  <a:pt x="3188244" y="1899691"/>
                  <a:pt x="3158371" y="1902407"/>
                </a:cubicBezTo>
                <a:cubicBezTo>
                  <a:pt x="3063958" y="1926011"/>
                  <a:pt x="3117836" y="1915276"/>
                  <a:pt x="2945720" y="1923672"/>
                </a:cubicBezTo>
                <a:lnTo>
                  <a:pt x="2679906" y="1934305"/>
                </a:lnTo>
                <a:lnTo>
                  <a:pt x="2445990" y="1944937"/>
                </a:lnTo>
                <a:cubicBezTo>
                  <a:pt x="2421181" y="1948481"/>
                  <a:pt x="2395981" y="1949935"/>
                  <a:pt x="2371562" y="1955570"/>
                </a:cubicBezTo>
                <a:cubicBezTo>
                  <a:pt x="2349721" y="1960610"/>
                  <a:pt x="2330169" y="1976063"/>
                  <a:pt x="2307767" y="1976835"/>
                </a:cubicBezTo>
                <a:lnTo>
                  <a:pt x="1999422" y="1987467"/>
                </a:lnTo>
                <a:lnTo>
                  <a:pt x="1340204" y="1976835"/>
                </a:lnTo>
                <a:cubicBezTo>
                  <a:pt x="1254914" y="1974498"/>
                  <a:pt x="1238705" y="1969294"/>
                  <a:pt x="1170083" y="1955570"/>
                </a:cubicBezTo>
                <a:cubicBezTo>
                  <a:pt x="1159450" y="1948482"/>
                  <a:pt x="1149931" y="1939339"/>
                  <a:pt x="1138185" y="1934305"/>
                </a:cubicBezTo>
                <a:cubicBezTo>
                  <a:pt x="1124754" y="1928549"/>
                  <a:pt x="1109706" y="1927686"/>
                  <a:pt x="1095655" y="1923672"/>
                </a:cubicBezTo>
                <a:cubicBezTo>
                  <a:pt x="1084878" y="1920593"/>
                  <a:pt x="1074534" y="1916119"/>
                  <a:pt x="1063757" y="1913040"/>
                </a:cubicBezTo>
                <a:cubicBezTo>
                  <a:pt x="1049706" y="1909026"/>
                  <a:pt x="1035224" y="1906606"/>
                  <a:pt x="1021227" y="1902407"/>
                </a:cubicBezTo>
                <a:cubicBezTo>
                  <a:pt x="1021189" y="1902395"/>
                  <a:pt x="941502" y="1875831"/>
                  <a:pt x="925534" y="1870509"/>
                </a:cubicBezTo>
                <a:cubicBezTo>
                  <a:pt x="914901" y="1866965"/>
                  <a:pt x="904757" y="1861267"/>
                  <a:pt x="893636" y="1859877"/>
                </a:cubicBezTo>
                <a:lnTo>
                  <a:pt x="808576" y="1849244"/>
                </a:lnTo>
                <a:cubicBezTo>
                  <a:pt x="705929" y="1815030"/>
                  <a:pt x="865491" y="1869885"/>
                  <a:pt x="734148" y="1817347"/>
                </a:cubicBezTo>
                <a:cubicBezTo>
                  <a:pt x="713336" y="1809022"/>
                  <a:pt x="691618" y="1803170"/>
                  <a:pt x="670353" y="1796081"/>
                </a:cubicBezTo>
                <a:cubicBezTo>
                  <a:pt x="656490" y="1791460"/>
                  <a:pt x="642087" y="1788619"/>
                  <a:pt x="627822" y="1785449"/>
                </a:cubicBezTo>
                <a:cubicBezTo>
                  <a:pt x="555740" y="1769431"/>
                  <a:pt x="561093" y="1773459"/>
                  <a:pt x="468334" y="1764184"/>
                </a:cubicBezTo>
                <a:cubicBezTo>
                  <a:pt x="404057" y="1748114"/>
                  <a:pt x="439669" y="1758172"/>
                  <a:pt x="362008" y="1732286"/>
                </a:cubicBezTo>
                <a:lnTo>
                  <a:pt x="330111" y="1721654"/>
                </a:lnTo>
                <a:cubicBezTo>
                  <a:pt x="310331" y="1701873"/>
                  <a:pt x="303775" y="1692536"/>
                  <a:pt x="276948" y="1679123"/>
                </a:cubicBezTo>
                <a:cubicBezTo>
                  <a:pt x="266923" y="1674111"/>
                  <a:pt x="255683" y="1672035"/>
                  <a:pt x="245050" y="1668491"/>
                </a:cubicBezTo>
                <a:cubicBezTo>
                  <a:pt x="234418" y="1661403"/>
                  <a:pt x="222189" y="1656262"/>
                  <a:pt x="213153" y="1647226"/>
                </a:cubicBezTo>
                <a:cubicBezTo>
                  <a:pt x="204117" y="1638190"/>
                  <a:pt x="199871" y="1625307"/>
                  <a:pt x="191888" y="1615328"/>
                </a:cubicBezTo>
                <a:cubicBezTo>
                  <a:pt x="185626" y="1607500"/>
                  <a:pt x="177711" y="1601151"/>
                  <a:pt x="170622" y="1594063"/>
                </a:cubicBezTo>
                <a:cubicBezTo>
                  <a:pt x="159966" y="1562094"/>
                  <a:pt x="161627" y="1557749"/>
                  <a:pt x="138725" y="1530267"/>
                </a:cubicBezTo>
                <a:cubicBezTo>
                  <a:pt x="129099" y="1518716"/>
                  <a:pt x="116059" y="1510239"/>
                  <a:pt x="106827" y="1498370"/>
                </a:cubicBezTo>
                <a:cubicBezTo>
                  <a:pt x="91136" y="1478196"/>
                  <a:pt x="64297" y="1434574"/>
                  <a:pt x="64297" y="1434574"/>
                </a:cubicBezTo>
                <a:cubicBezTo>
                  <a:pt x="60753" y="1420397"/>
                  <a:pt x="56530" y="1406373"/>
                  <a:pt x="53664" y="1392044"/>
                </a:cubicBezTo>
                <a:cubicBezTo>
                  <a:pt x="49436" y="1370904"/>
                  <a:pt x="46888" y="1349460"/>
                  <a:pt x="43032" y="1328249"/>
                </a:cubicBezTo>
                <a:cubicBezTo>
                  <a:pt x="39799" y="1310469"/>
                  <a:pt x="35943" y="1292807"/>
                  <a:pt x="32399" y="1275086"/>
                </a:cubicBezTo>
                <a:cubicBezTo>
                  <a:pt x="42146" y="1138632"/>
                  <a:pt x="51007" y="1113828"/>
                  <a:pt x="32399" y="977374"/>
                </a:cubicBezTo>
                <a:cubicBezTo>
                  <a:pt x="28450" y="948416"/>
                  <a:pt x="18222" y="920667"/>
                  <a:pt x="11134" y="892314"/>
                </a:cubicBezTo>
                <a:cubicBezTo>
                  <a:pt x="0" y="847777"/>
                  <a:pt x="501" y="838224"/>
                  <a:pt x="501" y="807254"/>
                </a:cubicBezTo>
                <a:lnTo>
                  <a:pt x="501" y="722193"/>
                </a:lnTo>
                <a:close/>
              </a:path>
            </a:pathLst>
          </a:cu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0839"/>
              </p:ext>
            </p:extLst>
          </p:nvPr>
        </p:nvGraphicFramePr>
        <p:xfrm>
          <a:off x="6732730" y="2591019"/>
          <a:ext cx="4025204" cy="53222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74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4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44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44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3222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…</a:t>
                      </a:r>
                      <a:endParaRPr kumimoji="1" lang="bg-BG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 marL="91416" marR="91416" marT="45708" marB="45708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AutoShape 25"/>
          <p:cNvSpPr>
            <a:spLocks/>
          </p:cNvSpPr>
          <p:nvPr/>
        </p:nvSpPr>
        <p:spPr bwMode="auto">
          <a:xfrm rot="16200000">
            <a:off x="8574977" y="1382474"/>
            <a:ext cx="348428" cy="4012828"/>
          </a:xfrm>
          <a:prstGeom prst="leftBrace">
            <a:avLst>
              <a:gd name="adj1" fmla="val 91897"/>
              <a:gd name="adj2" fmla="val 50000"/>
            </a:avLst>
          </a:prstGeom>
          <a:ln>
            <a:headEnd/>
            <a:tailE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vert="eaVert" wrap="none" anchor="ctr"/>
          <a:lstStyle/>
          <a:p>
            <a:endParaRPr lang="bg-BG" sz="1799">
              <a:ln>
                <a:solidFill>
                  <a:schemeClr val="accent5">
                    <a:lumMod val="20000"/>
                    <a:lumOff val="80000"/>
                  </a:schemeClr>
                </a:solidFill>
              </a:ln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511132" y="3515357"/>
            <a:ext cx="455160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799" b="1">
                <a:latin typeface="Consolas" pitchFamily="49" charset="0"/>
                <a:cs typeface="Consolas" pitchFamily="49" charset="0"/>
              </a:rPr>
              <a:t>n</a:t>
            </a:r>
          </a:p>
        </p:txBody>
      </p:sp>
      <p:pic>
        <p:nvPicPr>
          <p:cNvPr id="5122" name="Picture 2" descr="http://phptest15.firsttech.net/wp-content/uploads/2015/04/icon-spee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9913" y="4527444"/>
            <a:ext cx="3021761" cy="17964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B034140D-4C02-4C6C-BC25-64F68D00A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51705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0955" y="1196126"/>
            <a:ext cx="11930091" cy="5561125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b="1" dirty="0" err="1">
                <a:solidFill>
                  <a:schemeClr val="bg1"/>
                </a:solidFill>
              </a:rPr>
              <a:t>Алгоритмична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сложност</a:t>
            </a:r>
            <a:r>
              <a:rPr lang="en-US" sz="3400" b="1" dirty="0">
                <a:solidFill>
                  <a:schemeClr val="bg1"/>
                </a:solidFill>
              </a:rPr>
              <a:t> </a:t>
            </a:r>
            <a:r>
              <a:rPr lang="en-US" sz="3400" dirty="0"/>
              <a:t>-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dirty="0" err="1">
                <a:ea typeface="+mn-lt"/>
                <a:cs typeface="+mn-lt"/>
              </a:rPr>
              <a:t>груба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оценка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броя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стъпките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дадено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изчисление</a:t>
            </a:r>
            <a:r>
              <a:rPr lang="en-US" sz="3400" dirty="0"/>
              <a:t>, </a:t>
            </a:r>
            <a:r>
              <a:rPr lang="en-US" sz="3400" dirty="0" err="1"/>
              <a:t>зависимост</a:t>
            </a:r>
            <a:r>
              <a:rPr lang="en-US" sz="3400" dirty="0"/>
              <a:t> </a:t>
            </a:r>
            <a:r>
              <a:rPr lang="en-US" sz="3400" dirty="0" err="1"/>
              <a:t>от</a:t>
            </a:r>
            <a:r>
              <a:rPr lang="en-US" sz="3400" dirty="0"/>
              <a:t> </a:t>
            </a:r>
            <a:r>
              <a:rPr lang="en-US" sz="3400" b="1" dirty="0" err="1">
                <a:solidFill>
                  <a:schemeClr val="bg1"/>
                </a:solidFill>
              </a:rPr>
              <a:t>размера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 err="1">
                <a:solidFill>
                  <a:schemeClr val="bg1"/>
                </a:solidFill>
              </a:rPr>
              <a:t>входа</a:t>
            </a:r>
            <a:endParaRPr lang="bg-BG" dirty="0" err="1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>
                <a:ea typeface="+mn-lt"/>
                <a:cs typeface="+mn-lt"/>
              </a:rPr>
              <a:t>Измерено</a:t>
            </a:r>
            <a:r>
              <a:rPr lang="en-US" sz="3200" dirty="0">
                <a:ea typeface="+mn-lt"/>
                <a:cs typeface="+mn-lt"/>
              </a:rPr>
              <a:t> с </a:t>
            </a:r>
            <a:r>
              <a:rPr lang="en-US" sz="3200" dirty="0" err="1">
                <a:ea typeface="+mn-lt"/>
                <a:cs typeface="+mn-lt"/>
              </a:rPr>
              <a:t>асимптотична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нотация</a:t>
            </a:r>
            <a:endParaRPr lang="en-US" dirty="0" err="1"/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O(g)</a:t>
            </a:r>
            <a:r>
              <a:rPr lang="en-US" sz="3000" dirty="0"/>
              <a:t> </a:t>
            </a:r>
            <a:r>
              <a:rPr lang="en-US" sz="3000" dirty="0" err="1"/>
              <a:t>където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g</a:t>
            </a:r>
            <a:r>
              <a:rPr lang="en-US" sz="3000" dirty="0"/>
              <a:t> е </a:t>
            </a:r>
            <a:r>
              <a:rPr lang="en-US" sz="3000" dirty="0" err="1"/>
              <a:t>функция</a:t>
            </a:r>
            <a:r>
              <a:rPr lang="en-US" sz="3000" dirty="0"/>
              <a:t> </a:t>
            </a:r>
            <a:r>
              <a:rPr lang="en-US" sz="3000" dirty="0" err="1"/>
              <a:t>на</a:t>
            </a:r>
            <a:r>
              <a:rPr lang="en-US" sz="3000" dirty="0"/>
              <a:t> </a:t>
            </a:r>
            <a:r>
              <a:rPr lang="en-US" sz="3000" dirty="0" err="1"/>
              <a:t>размера</a:t>
            </a:r>
            <a:r>
              <a:rPr lang="en-US" sz="3000" dirty="0"/>
              <a:t> </a:t>
            </a:r>
            <a:r>
              <a:rPr lang="en-US" sz="3000" dirty="0" err="1"/>
              <a:t>на</a:t>
            </a:r>
            <a:r>
              <a:rPr lang="en-US" sz="3000" dirty="0"/>
              <a:t> </a:t>
            </a:r>
            <a:r>
              <a:rPr lang="en-US" sz="3000" dirty="0" err="1"/>
              <a:t>входните</a:t>
            </a:r>
            <a:r>
              <a:rPr lang="en-US" sz="3000" dirty="0"/>
              <a:t> </a:t>
            </a:r>
            <a:r>
              <a:rPr lang="en-US" sz="3000" dirty="0" err="1"/>
              <a:t>данни</a:t>
            </a:r>
            <a:endParaRPr lang="en-US" sz="3000" dirty="0" err="1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400" dirty="0" err="1"/>
              <a:t>Примери</a:t>
            </a:r>
            <a:r>
              <a:rPr lang="en-US" sz="3400" dirty="0"/>
              <a:t>:</a:t>
            </a:r>
            <a:endParaRPr lang="en-US" sz="34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/>
              <a:t>Линейна</a:t>
            </a:r>
            <a:r>
              <a:rPr lang="en-US" sz="3200" dirty="0"/>
              <a:t> </a:t>
            </a:r>
            <a:r>
              <a:rPr lang="en-US" sz="3200" dirty="0" err="1"/>
              <a:t>сложност</a:t>
            </a:r>
            <a:r>
              <a:rPr lang="en-US" sz="3200" dirty="0"/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O(n)</a:t>
            </a:r>
            <a:endParaRPr lang="en-US" sz="3200" b="1" dirty="0">
              <a:solidFill>
                <a:schemeClr val="bg1"/>
              </a:solidFill>
              <a:latin typeface="Consolas"/>
              <a:cs typeface="Calibri"/>
            </a:endParaRP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 err="1">
                <a:cs typeface="Calibri"/>
              </a:rPr>
              <a:t>Всички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елементи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са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обработени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веднъж</a:t>
            </a:r>
            <a:br>
              <a:rPr lang="en-US" sz="3000" dirty="0">
                <a:cs typeface="Calibri"/>
              </a:rPr>
            </a:br>
            <a:r>
              <a:rPr lang="en-US" sz="3000" dirty="0">
                <a:cs typeface="Calibri"/>
              </a:rPr>
              <a:t>(</a:t>
            </a:r>
            <a:r>
              <a:rPr lang="en-US" sz="3000" dirty="0" err="1">
                <a:cs typeface="Calibri"/>
              </a:rPr>
              <a:t>или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постоянен</a:t>
            </a:r>
            <a:r>
              <a:rPr lang="en-US" sz="3000" dirty="0">
                <a:cs typeface="Calibri"/>
              </a:rPr>
              <a:t> </a:t>
            </a:r>
            <a:r>
              <a:rPr lang="en-US" sz="3000" dirty="0" err="1">
                <a:cs typeface="Calibri"/>
              </a:rPr>
              <a:t>брой</a:t>
            </a:r>
            <a:r>
              <a:rPr lang="en-US" sz="3000" dirty="0">
                <a:cs typeface="Calibri"/>
              </a:rPr>
              <a:t> </a:t>
            </a:r>
            <a:r>
              <a:rPr lang="en-US" sz="3000" dirty="0" err="1">
                <a:cs typeface="Calibri"/>
              </a:rPr>
              <a:t>пъти</a:t>
            </a:r>
            <a:r>
              <a:rPr lang="en-US" sz="3000" dirty="0">
                <a:cs typeface="Calibri"/>
              </a:rPr>
              <a:t>)</a:t>
            </a:r>
            <a:endParaRPr lang="en-US" sz="3000" dirty="0"/>
          </a:p>
          <a:p>
            <a:pPr lvl="1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200" dirty="0" err="1"/>
              <a:t>Квадратна</a:t>
            </a:r>
            <a:r>
              <a:rPr lang="en-US" sz="3200" dirty="0"/>
              <a:t> </a:t>
            </a:r>
            <a:r>
              <a:rPr lang="en-US" sz="3200" dirty="0" err="1"/>
              <a:t>сложност</a:t>
            </a:r>
            <a:r>
              <a:rPr lang="en-US" sz="32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O(n</a:t>
            </a:r>
            <a:r>
              <a:rPr lang="en-US" sz="3200" b="1" baseline="30000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  <a:r>
              <a:rPr lang="en-US" sz="320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)</a:t>
            </a:r>
          </a:p>
          <a:p>
            <a:pPr marL="1255395" lvl="2" indent="-360045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</a:pPr>
            <a:r>
              <a:rPr lang="en-US" sz="3000" dirty="0" err="1"/>
              <a:t>Всеки</a:t>
            </a:r>
            <a:r>
              <a:rPr lang="en-US" sz="3000" dirty="0"/>
              <a:t> </a:t>
            </a:r>
            <a:r>
              <a:rPr lang="en-US" sz="3000" dirty="0" err="1"/>
              <a:t>елемент</a:t>
            </a:r>
            <a:r>
              <a:rPr lang="en-US" sz="3000" dirty="0"/>
              <a:t> </a:t>
            </a:r>
            <a:r>
              <a:rPr lang="en-US" sz="3000" dirty="0" err="1"/>
              <a:t>се</a:t>
            </a:r>
            <a:r>
              <a:rPr lang="en-US" sz="3000" dirty="0"/>
              <a:t> </a:t>
            </a:r>
            <a:r>
              <a:rPr lang="en-US" sz="3000" dirty="0" err="1"/>
              <a:t>обработва</a:t>
            </a:r>
            <a:r>
              <a:rPr lang="en-US" sz="3000" dirty="0"/>
              <a:t> </a:t>
            </a:r>
            <a:r>
              <a:rPr lang="en-US" sz="30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000" dirty="0">
                <a:ea typeface="+mn-lt"/>
                <a:cs typeface="+mn-lt"/>
              </a:rPr>
              <a:t> </a:t>
            </a:r>
            <a:r>
              <a:rPr lang="en-US" sz="3000" dirty="0" err="1">
                <a:ea typeface="+mn-lt"/>
                <a:cs typeface="+mn-lt"/>
              </a:rPr>
              <a:t>пъти</a:t>
            </a:r>
            <a:endParaRPr lang="en-US" sz="3000" dirty="0" err="1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Алгоритмична</a:t>
            </a:r>
            <a:r>
              <a:rPr lang="en-US" sz="3950"/>
              <a:t> </a:t>
            </a:r>
            <a:r>
              <a:rPr lang="en-US" sz="3950" err="1"/>
              <a:t>сложност</a:t>
            </a:r>
            <a:endParaRPr lang="bg-BG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06CAAB-6BFD-4E6A-9927-DAF1279068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457545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90000"/>
              </a:lnSpc>
            </a:pPr>
            <a:r>
              <a:rPr lang="en-US" sz="3400" dirty="0" err="1">
                <a:ea typeface="굴림"/>
              </a:rPr>
              <a:t>Асимптотична</a:t>
            </a:r>
            <a:r>
              <a:rPr lang="en-US" sz="3400" dirty="0">
                <a:ea typeface="굴림"/>
              </a:rPr>
              <a:t> </a:t>
            </a:r>
            <a:r>
              <a:rPr lang="en-US" altLang="ko-KR" sz="3400" dirty="0" err="1">
                <a:ea typeface="굴림"/>
              </a:rPr>
              <a:t>горна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граница</a:t>
            </a:r>
            <a:endParaRPr lang="bg-BG" dirty="0" err="1">
              <a:ea typeface="굴림"/>
            </a:endParaRPr>
          </a:p>
          <a:p>
            <a:pPr lvl="1" indent="-360045">
              <a:lnSpc>
                <a:spcPct val="90000"/>
              </a:lnSpc>
            </a:pPr>
            <a:r>
              <a:rPr lang="en-US" altLang="ko-KR" sz="3200" dirty="0">
                <a:ea typeface="굴림"/>
                <a:sym typeface="Symbol" pitchFamily="18" charset="2"/>
              </a:rPr>
              <a:t>O-</a:t>
            </a:r>
            <a:r>
              <a:rPr lang="en-US" altLang="ko-KR" sz="3200" dirty="0" err="1">
                <a:ea typeface="굴림"/>
                <a:sym typeface="Symbol" pitchFamily="18" charset="2"/>
              </a:rPr>
              <a:t>нотация</a:t>
            </a:r>
            <a:r>
              <a:rPr lang="en-US" altLang="ko-KR" sz="320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(</a:t>
            </a:r>
            <a:r>
              <a:rPr lang="en-US" altLang="ko-KR" sz="3200" b="1" dirty="0" err="1">
                <a:solidFill>
                  <a:schemeClr val="bg1"/>
                </a:solidFill>
                <a:ea typeface="굴림"/>
              </a:rPr>
              <a:t>Голяма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 O </a:t>
            </a:r>
            <a:r>
              <a:rPr lang="en-US" altLang="ko-KR" sz="3200" b="1" dirty="0" err="1">
                <a:solidFill>
                  <a:schemeClr val="bg1"/>
                </a:solidFill>
                <a:ea typeface="굴림"/>
              </a:rPr>
              <a:t>нотация</a:t>
            </a:r>
            <a:r>
              <a:rPr lang="en-US" altLang="ko-KR" sz="3200" b="1" dirty="0">
                <a:solidFill>
                  <a:schemeClr val="bg1"/>
                </a:solidFill>
                <a:ea typeface="굴림"/>
              </a:rPr>
              <a:t>)</a:t>
            </a:r>
            <a:endParaRPr lang="en-US" altLang="ko-KR" sz="3200" b="1" dirty="0">
              <a:solidFill>
                <a:schemeClr val="bg1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r>
              <a:rPr lang="en-US" altLang="ko-KR" sz="3400" dirty="0" err="1">
                <a:ea typeface="굴림"/>
              </a:rPr>
              <a:t>За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дадена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функция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en-US" altLang="ko-KR" sz="3400" dirty="0">
                <a:ea typeface="굴림"/>
              </a:rPr>
              <a:t>, </a:t>
            </a:r>
            <a:r>
              <a:rPr lang="en-US" altLang="ko-KR" sz="3400" dirty="0" err="1">
                <a:ea typeface="굴림"/>
              </a:rPr>
              <a:t>ние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означаваме</a:t>
            </a:r>
            <a:r>
              <a:rPr lang="en-US" altLang="ko-KR" sz="3400" dirty="0">
                <a:ea typeface="굴림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O(g(n))</a:t>
            </a:r>
            <a:r>
              <a:rPr lang="en-US" altLang="ko-KR" sz="3400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набор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от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функции</a:t>
            </a:r>
            <a:r>
              <a:rPr lang="en-US" altLang="ko-KR" sz="3400" dirty="0">
                <a:ea typeface="굴림"/>
              </a:rPr>
              <a:t>, </a:t>
            </a:r>
            <a:r>
              <a:rPr lang="en-US" altLang="ko-KR" sz="3400" dirty="0" err="1">
                <a:ea typeface="굴림"/>
              </a:rPr>
              <a:t>който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са</a:t>
            </a:r>
            <a:r>
              <a:rPr lang="en-US" altLang="ko-KR" sz="3400" dirty="0">
                <a:ea typeface="굴림"/>
              </a:rPr>
              <a:t> с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 </a:t>
            </a:r>
            <a:r>
              <a:rPr lang="en-US" altLang="ko-KR" sz="3400" dirty="0" err="1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различни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 </a:t>
            </a:r>
            <a:r>
              <a:rPr lang="en-US" altLang="ko-KR" sz="3400" dirty="0" err="1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от</a:t>
            </a:r>
            <a:r>
              <a:rPr lang="en-US" altLang="ko-KR" sz="3400" dirty="0">
                <a:solidFill>
                  <a:srgbClr val="234465"/>
                </a:solidFill>
                <a:latin typeface="Calibri"/>
                <a:ea typeface="굴림"/>
                <a:cs typeface="Calibri"/>
              </a:rPr>
              <a:t> </a:t>
            </a:r>
            <a:r>
              <a:rPr lang="en-US" altLang="ko-KR" sz="340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</a:rPr>
              <a:t>g(n)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чрез</a:t>
            </a:r>
            <a:r>
              <a:rPr lang="en-US" altLang="ko-KR" sz="3400" dirty="0">
                <a:ea typeface="굴림"/>
              </a:rPr>
              <a:t> </a:t>
            </a:r>
            <a:r>
              <a:rPr lang="en-US" altLang="ko-KR" sz="3400" dirty="0" err="1">
                <a:ea typeface="굴림"/>
              </a:rPr>
              <a:t>константа</a:t>
            </a:r>
            <a:endParaRPr lang="en-US" altLang="ko-KR" sz="3400" dirty="0" err="1">
              <a:ea typeface="굴림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altLang="ko-KR" sz="320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 altLang="ko-KR" sz="3200">
              <a:ea typeface="굴림" pitchFamily="50" charset="-127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r>
              <a:rPr lang="en-US" altLang="ko-KR" sz="3400" dirty="0" err="1">
                <a:ea typeface="굴림"/>
              </a:rPr>
              <a:t>Примери</a:t>
            </a:r>
            <a:r>
              <a:rPr lang="en-US" altLang="ko-KR" sz="3400" dirty="0">
                <a:ea typeface="굴림"/>
              </a:rPr>
              <a:t>:</a:t>
            </a:r>
            <a:endParaRPr lang="en-US" altLang="ko-KR" sz="3400" dirty="0">
              <a:ea typeface="굴림"/>
              <a:cs typeface="Calibri"/>
            </a:endParaRPr>
          </a:p>
          <a:p>
            <a:pPr lvl="1" indent="-360045">
              <a:lnSpc>
                <a:spcPct val="90000"/>
              </a:lnSpc>
            </a:pP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3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n/2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12 </a:t>
            </a:r>
            <a:r>
              <a:rPr lang="en-US" sz="3200" b="1" dirty="0">
                <a:latin typeface="Consolas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en-US" altLang="ko-KR" sz="3200" b="1" baseline="30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)</a:t>
            </a:r>
          </a:p>
          <a:p>
            <a:pPr lvl="1" indent="-360045">
              <a:lnSpc>
                <a:spcPct val="90000"/>
              </a:lnSpc>
            </a:pP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4*n*log</a:t>
            </a:r>
            <a:r>
              <a:rPr lang="en-US" altLang="ko-KR" sz="3200" b="1" baseline="-25000" dirty="0">
                <a:latin typeface="Consolas"/>
                <a:ea typeface="굴림"/>
                <a:cs typeface="Consolas" pitchFamily="49" charset="0"/>
              </a:rPr>
              <a:t>2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(3*n+1)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+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2*n-1 </a:t>
            </a:r>
            <a:r>
              <a:rPr lang="en-US" sz="3200" b="1" dirty="0">
                <a:latin typeface="Consolas"/>
                <a:cs typeface="Consolas" pitchFamily="49" charset="0"/>
              </a:rPr>
              <a:t>∈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O(n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*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log</a:t>
            </a:r>
            <a:r>
              <a:rPr lang="en-US" altLang="ko-KR" sz="3200" b="1" dirty="0">
                <a:ea typeface="굴림"/>
                <a:cs typeface="Consolas" pitchFamily="49" charset="0"/>
              </a:rPr>
              <a:t> </a:t>
            </a:r>
            <a:r>
              <a:rPr lang="en-US" altLang="ko-KR" sz="3200" b="1" dirty="0">
                <a:latin typeface="Consolas"/>
                <a:ea typeface="굴림"/>
                <a:cs typeface="Consolas" pitchFamily="49" charset="0"/>
              </a:rPr>
              <a:t>n)</a:t>
            </a:r>
            <a:r>
              <a:rPr lang="en-US" altLang="ko-KR" sz="3200" b="1" dirty="0">
                <a:ea typeface="굴림"/>
              </a:rPr>
              <a:t> </a:t>
            </a:r>
            <a:r>
              <a:rPr lang="en-US" altLang="ko-KR" sz="3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	</a:t>
            </a:r>
            <a:endParaRPr lang="bg-BG" sz="3200" b="1" dirty="0">
              <a:solidFill>
                <a:schemeClr val="accent5">
                  <a:lumMod val="20000"/>
                  <a:lumOff val="80000"/>
                </a:schemeClr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굴림"/>
              </a:rPr>
              <a:t>Асимптотична</a:t>
            </a:r>
            <a:r>
              <a:rPr lang="en-US" sz="3950" dirty="0">
                <a:ea typeface="굴림"/>
              </a:rPr>
              <a:t> </a:t>
            </a:r>
            <a:r>
              <a:rPr lang="en-US" sz="3950" dirty="0" err="1">
                <a:ea typeface="굴림"/>
              </a:rPr>
              <a:t>нотация</a:t>
            </a:r>
            <a:r>
              <a:rPr lang="en-US" altLang="ko-KR" sz="3950" dirty="0">
                <a:ea typeface="굴림"/>
              </a:rPr>
              <a:t>: Дефениция</a:t>
            </a:r>
            <a:endParaRPr lang="bg-BG" sz="3950" dirty="0">
              <a:ea typeface="굴림"/>
              <a:cs typeface="Calibri"/>
            </a:endParaRPr>
          </a:p>
        </p:txBody>
      </p:sp>
      <p:sp>
        <p:nvSpPr>
          <p:cNvPr id="5" name="Text Placeholder 6"/>
          <p:cNvSpPr>
            <a:spLocks noGrp="1"/>
          </p:cNvSpPr>
          <p:nvPr/>
        </p:nvSpPr>
        <p:spPr>
          <a:xfrm>
            <a:off x="695401" y="3429089"/>
            <a:ext cx="9802779" cy="10818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 anchor="t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  <a:sym typeface="Symbol" pitchFamily="18" charset="2"/>
              </a:rPr>
              <a:t>O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(g(n))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onsolas"/>
                <a:ea typeface="굴림"/>
                <a:cs typeface="Consolas" pitchFamily="49" charset="0"/>
              </a:rPr>
              <a:t>=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{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: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има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положителна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константа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</a:t>
            </a:r>
            <a:r>
              <a:rPr lang="en-US" altLang="ko-KR" sz="2950" dirty="0"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и</a:t>
            </a:r>
            <a:r>
              <a:rPr lang="en-US" altLang="ko-KR" sz="2950" dirty="0">
                <a:solidFill>
                  <a:srgbClr val="C7DAEC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, </a:t>
            </a:r>
            <a:b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</a:b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така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че</a:t>
            </a:r>
            <a:r>
              <a:rPr lang="en-US" altLang="ko-KR" sz="2950" dirty="0">
                <a:solidFill>
                  <a:schemeClr val="tx1"/>
                </a:solidFill>
                <a:effectLst/>
                <a:latin typeface="Calibri"/>
                <a:ea typeface="굴림"/>
                <a:cs typeface="Calibri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f(n)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&lt;=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c*g(n)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за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 </a:t>
            </a:r>
            <a:r>
              <a:rPr lang="en-US" altLang="ko-KR" sz="2950" dirty="0" err="1">
                <a:solidFill>
                  <a:schemeClr val="tx1"/>
                </a:solidFill>
                <a:effectLst/>
                <a:ea typeface="굴림"/>
              </a:rPr>
              <a:t>всички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 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&gt;=</a:t>
            </a:r>
            <a:r>
              <a:rPr lang="en-US" altLang="ko-KR" sz="2950" dirty="0">
                <a:solidFill>
                  <a:schemeClr val="bg1"/>
                </a:solidFill>
                <a:effectLst/>
                <a:ea typeface="굴림"/>
              </a:rPr>
              <a:t> </a:t>
            </a:r>
            <a:r>
              <a:rPr lang="en-US" altLang="ko-KR" sz="295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n</a:t>
            </a:r>
            <a:r>
              <a:rPr lang="en-US" altLang="ko-KR" sz="2950" baseline="-25000" dirty="0">
                <a:solidFill>
                  <a:schemeClr val="bg1"/>
                </a:solidFill>
                <a:effectLst/>
                <a:latin typeface="Consolas"/>
                <a:ea typeface="굴림"/>
                <a:cs typeface="Consolas" pitchFamily="49" charset="0"/>
              </a:rPr>
              <a:t>0</a:t>
            </a:r>
            <a:r>
              <a:rPr lang="en-US" altLang="ko-KR" sz="2950" dirty="0">
                <a:solidFill>
                  <a:schemeClr val="tx1"/>
                </a:solidFill>
                <a:effectLst/>
                <a:ea typeface="굴림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B74D47-A15B-4045-B631-21B9D5133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0895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</a:rPr>
              <a:t>О(</a:t>
            </a:r>
            <a:r>
              <a:rPr lang="en-US" sz="3350" b="1" dirty="0">
                <a:solidFill>
                  <a:schemeClr val="bg1"/>
                </a:solidFill>
              </a:rPr>
              <a:t>n)</a:t>
            </a:r>
            <a:r>
              <a:rPr lang="en-US" sz="3350" dirty="0"/>
              <a:t> </a:t>
            </a:r>
            <a:r>
              <a:rPr lang="en-US" sz="3350" dirty="0" err="1"/>
              <a:t>означава</a:t>
            </a:r>
            <a:r>
              <a:rPr lang="en-US" sz="3350" dirty="0"/>
              <a:t>, </a:t>
            </a:r>
            <a:r>
              <a:rPr lang="en-US" sz="3350" dirty="0" err="1"/>
              <a:t>че</a:t>
            </a:r>
            <a:r>
              <a:rPr lang="en-US" sz="3350" dirty="0"/>
              <a:t> </a:t>
            </a:r>
            <a:r>
              <a:rPr lang="en-US" sz="3350" dirty="0" err="1"/>
              <a:t>функицята</a:t>
            </a:r>
            <a:r>
              <a:rPr lang="en-US" sz="3350" dirty="0"/>
              <a:t> </a:t>
            </a:r>
            <a:r>
              <a:rPr lang="en-US" sz="3350" dirty="0" err="1"/>
              <a:t>расте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 err="1"/>
              <a:t>линейно</a:t>
            </a:r>
            <a:r>
              <a:rPr lang="en-US" sz="3350" dirty="0"/>
              <a:t>, </a:t>
            </a:r>
            <a:r>
              <a:rPr lang="en-US" sz="3350" dirty="0" err="1"/>
              <a:t>когато</a:t>
            </a:r>
            <a:r>
              <a:rPr lang="en-US" sz="3350" dirty="0"/>
              <a:t> n </a:t>
            </a:r>
            <a:r>
              <a:rPr lang="en-US" sz="3350" dirty="0" err="1"/>
              <a:t>нараства</a:t>
            </a:r>
            <a:endParaRPr lang="bg-BG" sz="3350" dirty="0" err="1"/>
          </a:p>
          <a:p>
            <a:pPr lvl="1" indent="-360045">
              <a:buClr>
                <a:schemeClr val="tx1"/>
              </a:buClr>
            </a:pPr>
            <a:r>
              <a:rPr lang="en-US" sz="3150" dirty="0" err="1"/>
              <a:t>Примерно</a:t>
            </a:r>
            <a:r>
              <a:rPr lang="en-US" sz="3150" dirty="0"/>
              <a:t> </a:t>
            </a:r>
            <a:endParaRPr lang="bg-BG" sz="31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O(n</a:t>
            </a:r>
            <a:r>
              <a:rPr lang="en-US" sz="3350" b="1" baseline="30000" dirty="0">
                <a:solidFill>
                  <a:schemeClr val="bg1"/>
                </a:solidFill>
              </a:rPr>
              <a:t>2</a:t>
            </a:r>
            <a:r>
              <a:rPr lang="en-US" sz="3350" b="1" dirty="0">
                <a:solidFill>
                  <a:schemeClr val="bg1"/>
                </a:solidFill>
              </a:rPr>
              <a:t>) </a:t>
            </a:r>
            <a:r>
              <a:rPr lang="en-US" sz="3350" dirty="0" err="1">
                <a:ea typeface="+mn-lt"/>
                <a:cs typeface="+mn-lt"/>
              </a:rPr>
              <a:t>означава</a:t>
            </a:r>
            <a:r>
              <a:rPr lang="en-US" sz="3350" dirty="0">
                <a:ea typeface="+mn-lt"/>
                <a:cs typeface="+mn-lt"/>
              </a:rPr>
              <a:t>, </a:t>
            </a:r>
            <a:r>
              <a:rPr lang="en-US" sz="3350" dirty="0" err="1">
                <a:ea typeface="+mn-lt"/>
                <a:cs typeface="+mn-lt"/>
              </a:rPr>
              <a:t>че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една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функция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расте</a:t>
            </a:r>
            <a:br>
              <a:rPr lang="en-US" sz="3350" dirty="0">
                <a:ea typeface="+mn-lt"/>
                <a:cs typeface="+mn-lt"/>
              </a:rPr>
            </a:br>
            <a:r>
              <a:rPr lang="en-US" sz="3350" dirty="0" err="1">
                <a:ea typeface="+mn-lt"/>
                <a:cs typeface="+mn-lt"/>
              </a:rPr>
              <a:t>експоненциално</a:t>
            </a:r>
            <a:r>
              <a:rPr lang="en-US" sz="3350" dirty="0">
                <a:ea typeface="+mn-lt"/>
                <a:cs typeface="+mn-lt"/>
              </a:rPr>
              <a:t>, </a:t>
            </a:r>
            <a:r>
              <a:rPr lang="en-US" sz="3350" dirty="0" err="1">
                <a:ea typeface="+mn-lt"/>
                <a:cs typeface="+mn-lt"/>
              </a:rPr>
              <a:t>когато</a:t>
            </a:r>
            <a:r>
              <a:rPr lang="en-US" sz="3350" dirty="0">
                <a:ea typeface="+mn-lt"/>
                <a:cs typeface="+mn-lt"/>
              </a:rPr>
              <a:t> n </a:t>
            </a:r>
            <a:r>
              <a:rPr lang="en-US" sz="3350" dirty="0" err="1">
                <a:ea typeface="+mn-lt"/>
                <a:cs typeface="+mn-lt"/>
              </a:rPr>
              <a:t>нараства</a:t>
            </a:r>
            <a:r>
              <a:rPr lang="en-US" sz="3350" dirty="0">
                <a:ea typeface="+mn-lt"/>
                <a:cs typeface="+mn-lt"/>
              </a:rPr>
              <a:t> </a:t>
            </a:r>
            <a:endParaRPr lang="en-US" sz="3350" dirty="0">
              <a:solidFill>
                <a:srgbClr val="1A334C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dirty="0" err="1"/>
              <a:t>Примерно</a:t>
            </a:r>
            <a:r>
              <a:rPr lang="en-US" sz="3150" dirty="0"/>
              <a:t> </a:t>
            </a:r>
            <a:endParaRPr lang="en-US" sz="3150" dirty="0">
              <a:solidFill>
                <a:srgbClr val="1A334C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</a:rPr>
              <a:t>O(1)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350" dirty="0" err="1"/>
              <a:t>означава</a:t>
            </a:r>
            <a:r>
              <a:rPr lang="en-US" sz="3350" dirty="0"/>
              <a:t>, </a:t>
            </a:r>
            <a:r>
              <a:rPr lang="en-US" sz="3350" dirty="0" err="1"/>
              <a:t>че</a:t>
            </a:r>
            <a:r>
              <a:rPr lang="en-US" sz="3350" dirty="0"/>
              <a:t> </a:t>
            </a:r>
            <a:r>
              <a:rPr lang="en-US" sz="3350" dirty="0" err="1"/>
              <a:t>функцията</a:t>
            </a:r>
            <a:r>
              <a:rPr lang="en-US" sz="3350" dirty="0"/>
              <a:t> </a:t>
            </a:r>
            <a:br>
              <a:rPr lang="en-US" sz="3350" dirty="0"/>
            </a:br>
            <a:r>
              <a:rPr lang="en-US" sz="3350" dirty="0" err="1"/>
              <a:t>не</a:t>
            </a:r>
            <a:r>
              <a:rPr lang="en-US" sz="3350" dirty="0"/>
              <a:t> </a:t>
            </a:r>
            <a:r>
              <a:rPr lang="en-US" sz="3350" dirty="0" err="1"/>
              <a:t>се</a:t>
            </a:r>
            <a:r>
              <a:rPr lang="en-US" sz="3350" dirty="0"/>
              <a:t> </a:t>
            </a:r>
            <a:r>
              <a:rPr lang="en-US" sz="3350" dirty="0" err="1"/>
              <a:t>променя</a:t>
            </a:r>
            <a:r>
              <a:rPr lang="en-US" sz="3350" dirty="0"/>
              <a:t>, </a:t>
            </a:r>
            <a:r>
              <a:rPr lang="en-US" sz="3350" dirty="0" err="1"/>
              <a:t>когато</a:t>
            </a:r>
            <a:r>
              <a:rPr lang="en-US" sz="3350" dirty="0"/>
              <a:t> n </a:t>
            </a:r>
            <a:r>
              <a:rPr lang="en-US" sz="3350" dirty="0" err="1"/>
              <a:t>нараства</a:t>
            </a:r>
            <a:endParaRPr lang="en-US" sz="3350" dirty="0" err="1">
              <a:cs typeface="Calibri"/>
            </a:endParaRPr>
          </a:p>
          <a:p>
            <a:pPr lvl="1" indent="-360045"/>
            <a:r>
              <a:rPr lang="en-US" sz="3150" dirty="0" err="1"/>
              <a:t>Примерно</a:t>
            </a:r>
            <a:r>
              <a:rPr lang="en-US" sz="3150" dirty="0"/>
              <a:t> </a:t>
            </a:r>
            <a:endParaRPr lang="en-US" dirty="0">
              <a:solidFill>
                <a:srgbClr val="92D050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Темп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растеж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функциите</a:t>
            </a:r>
            <a:endParaRPr lang="bg-BG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404937"/>
              </p:ext>
            </p:extLst>
          </p:nvPr>
        </p:nvGraphicFramePr>
        <p:xfrm>
          <a:off x="7020827" y="1421154"/>
          <a:ext cx="4387989" cy="521839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81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58117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065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74249"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</a:endParaRPr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endParaRPr lang="en-US" sz="1200"/>
                    </a:p>
                  </a:txBody>
                  <a:tcPr marL="91416" marR="91416" marT="45708" marB="45708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70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9" name="Oval 8"/>
          <p:cNvSpPr/>
          <p:nvPr/>
        </p:nvSpPr>
        <p:spPr>
          <a:xfrm>
            <a:off x="8238477" y="4893253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" name="Oval 10"/>
          <p:cNvSpPr/>
          <p:nvPr/>
        </p:nvSpPr>
        <p:spPr>
          <a:xfrm>
            <a:off x="9262921" y="382408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Oval 11"/>
          <p:cNvSpPr/>
          <p:nvPr/>
        </p:nvSpPr>
        <p:spPr>
          <a:xfrm>
            <a:off x="9780794" y="3259712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Oval 12"/>
          <p:cNvSpPr/>
          <p:nvPr/>
        </p:nvSpPr>
        <p:spPr>
          <a:xfrm>
            <a:off x="10305539" y="2702910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7242329" y="6394256"/>
            <a:ext cx="4646990" cy="4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7174890" y="6000804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61" name="TextBox 60"/>
          <p:cNvSpPr txBox="1"/>
          <p:nvPr/>
        </p:nvSpPr>
        <p:spPr>
          <a:xfrm>
            <a:off x="11495434" y="5929432"/>
            <a:ext cx="463834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n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6549463" y="1074165"/>
            <a:ext cx="792297" cy="523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99"/>
              <a:t>ƒ(n)</a:t>
            </a:r>
          </a:p>
        </p:txBody>
      </p:sp>
      <p:sp>
        <p:nvSpPr>
          <p:cNvPr id="84" name="Oval 83"/>
          <p:cNvSpPr/>
          <p:nvPr/>
        </p:nvSpPr>
        <p:spPr>
          <a:xfrm>
            <a:off x="7447817" y="5174198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89" name="Oval 88"/>
          <p:cNvSpPr/>
          <p:nvPr/>
        </p:nvSpPr>
        <p:spPr>
          <a:xfrm>
            <a:off x="7715723" y="517538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03" name="Straight Connector 102"/>
          <p:cNvCxnSpPr>
            <a:cxnSpLocks/>
            <a:endCxn id="138" idx="6"/>
          </p:cNvCxnSpPr>
          <p:nvPr/>
        </p:nvCxnSpPr>
        <p:spPr>
          <a:xfrm>
            <a:off x="7251072" y="5253787"/>
            <a:ext cx="4238309" cy="1099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Oval 104"/>
          <p:cNvSpPr/>
          <p:nvPr/>
        </p:nvSpPr>
        <p:spPr>
          <a:xfrm>
            <a:off x="7456240" y="4905350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9" name="Oval 108"/>
          <p:cNvSpPr/>
          <p:nvPr/>
        </p:nvSpPr>
        <p:spPr>
          <a:xfrm>
            <a:off x="7720142" y="3531547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0" name="Oval 109"/>
          <p:cNvSpPr/>
          <p:nvPr/>
        </p:nvSpPr>
        <p:spPr>
          <a:xfrm>
            <a:off x="7980762" y="1888673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15" name="Text Placeholder 6"/>
          <p:cNvSpPr>
            <a:spLocks noGrp="1"/>
          </p:cNvSpPr>
          <p:nvPr/>
        </p:nvSpPr>
        <p:spPr>
          <a:xfrm>
            <a:off x="3168763" y="2383890"/>
            <a:ext cx="2413452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1"/>
            <a:r>
              <a:rPr lang="en-US" sz="3199">
                <a:solidFill>
                  <a:schemeClr val="bg1"/>
                </a:solidFill>
                <a:effectLst/>
              </a:rPr>
              <a:t>ƒ(n)=n+1</a:t>
            </a:r>
            <a:endParaRPr lang="en-US" altLang="ko-KR" sz="3199" noProof="1">
              <a:solidFill>
                <a:schemeClr val="bg1"/>
              </a:solidFill>
              <a:effectLst/>
              <a:sym typeface="Symbol" pitchFamily="18" charset="2"/>
            </a:endParaRPr>
          </a:p>
        </p:txBody>
      </p:sp>
      <p:sp>
        <p:nvSpPr>
          <p:cNvPr id="116" name="Text Placeholder 6"/>
          <p:cNvSpPr>
            <a:spLocks noGrp="1"/>
          </p:cNvSpPr>
          <p:nvPr/>
        </p:nvSpPr>
        <p:spPr>
          <a:xfrm>
            <a:off x="3168762" y="4153794"/>
            <a:ext cx="3016680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>
            <a:lvl1pPr marL="0" indent="0" algn="l" rtl="0" eaLnBrk="0" fontAlgn="base" hangingPunct="0">
              <a:spcBef>
                <a:spcPts val="0"/>
              </a:spcBef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  <a:defRPr lang="en-US" sz="1800" b="1" kern="1200" smtClean="0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ea typeface="+mn-ea"/>
                <a:cs typeface="Consolas" pitchFamily="49" charset="0"/>
              </a:defRPr>
            </a:lvl1pPr>
            <a:lvl2pPr marL="6302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>
                  <a:lumMod val="60000"/>
                  <a:lumOff val="40000"/>
                </a:schemeClr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50000"/>
                </a:schemeClr>
              </a:buClr>
              <a:buFont typeface="Wingdings 2" pitchFamily="18" charset="2"/>
              <a:buChar char=""/>
              <a:defRPr sz="28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8BD5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latinLnBrk="1"/>
            <a:r>
              <a:rPr lang="en-US" sz="3199">
                <a:solidFill>
                  <a:srgbClr val="0070C0"/>
                </a:solidFill>
                <a:effectLst/>
              </a:rPr>
              <a:t>ƒ(n)=n</a:t>
            </a:r>
            <a:r>
              <a:rPr lang="en-US" sz="3199" baseline="30000">
                <a:solidFill>
                  <a:srgbClr val="0070C0"/>
                </a:solidFill>
                <a:effectLst/>
              </a:rPr>
              <a:t>2</a:t>
            </a:r>
            <a:r>
              <a:rPr lang="en-US" sz="3199">
                <a:solidFill>
                  <a:srgbClr val="0070C0"/>
                </a:solidFill>
                <a:effectLst/>
              </a:rPr>
              <a:t>+2n+2</a:t>
            </a:r>
            <a:endParaRPr lang="en-US" altLang="ko-KR" sz="3199" noProof="1">
              <a:solidFill>
                <a:srgbClr val="0070C0"/>
              </a:solidFill>
              <a:effectLst/>
              <a:sym typeface="Symbol" pitchFamily="18" charset="2"/>
            </a:endParaRPr>
          </a:p>
        </p:txBody>
      </p:sp>
      <p:sp>
        <p:nvSpPr>
          <p:cNvPr id="117" name="Text Placeholder 6"/>
          <p:cNvSpPr>
            <a:spLocks noGrp="1"/>
          </p:cNvSpPr>
          <p:nvPr/>
        </p:nvSpPr>
        <p:spPr>
          <a:xfrm>
            <a:off x="3168764" y="5928006"/>
            <a:ext cx="1766479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fontAlgn="base" latinLnBrk="1" hangingPunct="0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3199" b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ƒ(n)=4</a:t>
            </a:r>
            <a:endParaRPr lang="en-US" altLang="ko-KR" sz="3199" b="1" noProof="1">
              <a:solidFill>
                <a:srgbClr val="00B050"/>
              </a:solidFill>
              <a:latin typeface="Consolas" pitchFamily="49" charset="0"/>
              <a:cs typeface="Consolas" pitchFamily="49" charset="0"/>
              <a:sym typeface="Symbol" pitchFamily="18" charset="2"/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10810528" y="2147636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6" name="Oval 125"/>
          <p:cNvSpPr/>
          <p:nvPr/>
        </p:nvSpPr>
        <p:spPr>
          <a:xfrm>
            <a:off x="7972097" y="5170253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7" name="Oval 126"/>
          <p:cNvSpPr/>
          <p:nvPr/>
        </p:nvSpPr>
        <p:spPr>
          <a:xfrm>
            <a:off x="8240003" y="517143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8" name="Oval 127"/>
          <p:cNvSpPr/>
          <p:nvPr/>
        </p:nvSpPr>
        <p:spPr>
          <a:xfrm>
            <a:off x="8483940" y="517022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9" name="Oval 128"/>
          <p:cNvSpPr/>
          <p:nvPr/>
        </p:nvSpPr>
        <p:spPr>
          <a:xfrm>
            <a:off x="8751846" y="5171405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0" name="Oval 129"/>
          <p:cNvSpPr/>
          <p:nvPr/>
        </p:nvSpPr>
        <p:spPr>
          <a:xfrm>
            <a:off x="9262921" y="5181466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1" name="Oval 130"/>
          <p:cNvSpPr/>
          <p:nvPr/>
        </p:nvSpPr>
        <p:spPr>
          <a:xfrm>
            <a:off x="9530827" y="5182650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2" name="Oval 131"/>
          <p:cNvSpPr/>
          <p:nvPr/>
        </p:nvSpPr>
        <p:spPr>
          <a:xfrm>
            <a:off x="9781033" y="5180281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3" name="Oval 132"/>
          <p:cNvSpPr/>
          <p:nvPr/>
        </p:nvSpPr>
        <p:spPr>
          <a:xfrm>
            <a:off x="10048939" y="5181466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4" name="Oval 133"/>
          <p:cNvSpPr/>
          <p:nvPr/>
        </p:nvSpPr>
        <p:spPr>
          <a:xfrm>
            <a:off x="10299145" y="5181840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5" name="Oval 134"/>
          <p:cNvSpPr/>
          <p:nvPr/>
        </p:nvSpPr>
        <p:spPr>
          <a:xfrm>
            <a:off x="10567051" y="5183024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6" name="Oval 135"/>
          <p:cNvSpPr/>
          <p:nvPr/>
        </p:nvSpPr>
        <p:spPr>
          <a:xfrm>
            <a:off x="10810528" y="5191367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7" name="Oval 136"/>
          <p:cNvSpPr/>
          <p:nvPr/>
        </p:nvSpPr>
        <p:spPr>
          <a:xfrm>
            <a:off x="11078434" y="5192552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8" name="Oval 137"/>
          <p:cNvSpPr/>
          <p:nvPr/>
        </p:nvSpPr>
        <p:spPr>
          <a:xfrm>
            <a:off x="11335495" y="5188597"/>
            <a:ext cx="153884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Oval 9"/>
          <p:cNvSpPr/>
          <p:nvPr/>
        </p:nvSpPr>
        <p:spPr>
          <a:xfrm>
            <a:off x="8751846" y="4353367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66" name="Straight Connector 65"/>
          <p:cNvCxnSpPr>
            <a:cxnSpLocks/>
          </p:cNvCxnSpPr>
          <p:nvPr/>
        </p:nvCxnSpPr>
        <p:spPr>
          <a:xfrm flipV="1">
            <a:off x="7203573" y="1838339"/>
            <a:ext cx="4045300" cy="4323506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Oval 118"/>
          <p:cNvSpPr/>
          <p:nvPr/>
        </p:nvSpPr>
        <p:spPr>
          <a:xfrm>
            <a:off x="7166149" y="5735882"/>
            <a:ext cx="152360" cy="15236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0" name="TextBox 139"/>
          <p:cNvSpPr txBox="1"/>
          <p:nvPr/>
        </p:nvSpPr>
        <p:spPr>
          <a:xfrm>
            <a:off x="7166168" y="6420349"/>
            <a:ext cx="4298603" cy="338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/>
              <a:t>0   1    2    3   4   5   6    7   8   9   10  11 12 13 14 15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6739597" y="1554804"/>
            <a:ext cx="412030" cy="50000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spcAft>
                <a:spcPts val="100"/>
              </a:spcAft>
            </a:pPr>
            <a:r>
              <a:rPr lang="en-US" sz="1600"/>
              <a:t>18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11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10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9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8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7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6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5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4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3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2</a:t>
            </a:r>
          </a:p>
          <a:p>
            <a:pPr algn="r">
              <a:spcAft>
                <a:spcPts val="100"/>
              </a:spcAft>
            </a:pPr>
            <a:r>
              <a:rPr lang="en-US" sz="1600"/>
              <a:t>1</a:t>
            </a:r>
          </a:p>
          <a:p>
            <a:pPr algn="r"/>
            <a:r>
              <a:rPr lang="en-US" sz="1600"/>
              <a:t>0</a:t>
            </a:r>
          </a:p>
        </p:txBody>
      </p:sp>
      <p:sp>
        <p:nvSpPr>
          <p:cNvPr id="8" name="Oval 7"/>
          <p:cNvSpPr/>
          <p:nvPr/>
        </p:nvSpPr>
        <p:spPr>
          <a:xfrm>
            <a:off x="7716485" y="5453033"/>
            <a:ext cx="152360" cy="15236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270968" y="1161925"/>
            <a:ext cx="17559" cy="5247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/>
          <p:nvPr/>
        </p:nvSpPr>
        <p:spPr>
          <a:xfrm>
            <a:off x="8999732" y="5169049"/>
            <a:ext cx="152360" cy="15236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4" name="Freeform 13"/>
          <p:cNvSpPr/>
          <p:nvPr/>
        </p:nvSpPr>
        <p:spPr>
          <a:xfrm>
            <a:off x="7247381" y="1395246"/>
            <a:ext cx="879628" cy="4409038"/>
          </a:xfrm>
          <a:custGeom>
            <a:avLst/>
            <a:gdLst>
              <a:gd name="connsiteX0" fmla="*/ 0 w 966354"/>
              <a:gd name="connsiteY0" fmla="*/ 4410186 h 4410186"/>
              <a:gd name="connsiteX1" fmla="*/ 290945 w 966354"/>
              <a:gd name="connsiteY1" fmla="*/ 3589304 h 4410186"/>
              <a:gd name="connsiteX2" fmla="*/ 550718 w 966354"/>
              <a:gd name="connsiteY2" fmla="*/ 2217704 h 4410186"/>
              <a:gd name="connsiteX3" fmla="*/ 820881 w 966354"/>
              <a:gd name="connsiteY3" fmla="*/ 575940 h 4410186"/>
              <a:gd name="connsiteX4" fmla="*/ 966354 w 966354"/>
              <a:gd name="connsiteY4" fmla="*/ 14831 h 4410186"/>
              <a:gd name="connsiteX0" fmla="*/ 0 w 879857"/>
              <a:gd name="connsiteY0" fmla="*/ 4410186 h 4410186"/>
              <a:gd name="connsiteX1" fmla="*/ 290945 w 879857"/>
              <a:gd name="connsiteY1" fmla="*/ 3589304 h 4410186"/>
              <a:gd name="connsiteX2" fmla="*/ 550718 w 879857"/>
              <a:gd name="connsiteY2" fmla="*/ 2217704 h 4410186"/>
              <a:gd name="connsiteX3" fmla="*/ 820881 w 879857"/>
              <a:gd name="connsiteY3" fmla="*/ 575940 h 4410186"/>
              <a:gd name="connsiteX4" fmla="*/ 879857 w 879857"/>
              <a:gd name="connsiteY4" fmla="*/ 14831 h 4410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79857" h="4410186">
                <a:moveTo>
                  <a:pt x="0" y="4410186"/>
                </a:moveTo>
                <a:cubicBezTo>
                  <a:pt x="99579" y="4182452"/>
                  <a:pt x="199159" y="3954718"/>
                  <a:pt x="290945" y="3589304"/>
                </a:cubicBezTo>
                <a:cubicBezTo>
                  <a:pt x="382731" y="3223890"/>
                  <a:pt x="462395" y="2719931"/>
                  <a:pt x="550718" y="2217704"/>
                </a:cubicBezTo>
                <a:cubicBezTo>
                  <a:pt x="639041" y="1715477"/>
                  <a:pt x="766025" y="943085"/>
                  <a:pt x="820881" y="575940"/>
                </a:cubicBezTo>
                <a:cubicBezTo>
                  <a:pt x="875737" y="208795"/>
                  <a:pt x="878125" y="-68296"/>
                  <a:pt x="879857" y="14831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>
              <a:solidFill>
                <a:srgbClr val="0070C0"/>
              </a:solidFill>
            </a:endParaRPr>
          </a:p>
        </p:txBody>
      </p:sp>
      <p:sp>
        <p:nvSpPr>
          <p:cNvPr id="47" name="Slide Number">
            <a:extLst>
              <a:ext uri="{FF2B5EF4-FFF2-40B4-BE49-F238E27FC236}">
                <a16:creationId xmlns:a16="http://schemas.microsoft.com/office/drawing/2014/main" id="{99F8757F-4463-4A13-ABFD-C77E2A31E2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03092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0" indent="0">
              <a:buNone/>
            </a:pPr>
            <a:r>
              <a:rPr lang="en-US" sz="3350" dirty="0"/>
              <a:t>	</a:t>
            </a:r>
            <a:r>
              <a:rPr lang="en-US" sz="3350" dirty="0" err="1"/>
              <a:t>Примери</a:t>
            </a:r>
            <a:r>
              <a:rPr lang="en-US" sz="3350" dirty="0"/>
              <a:t> </a:t>
            </a:r>
            <a:r>
              <a:rPr lang="en-US" sz="3350" dirty="0" err="1"/>
              <a:t>за</a:t>
            </a:r>
            <a:r>
              <a:rPr lang="en-US" sz="3350" dirty="0"/>
              <a:t> </a:t>
            </a:r>
            <a:r>
              <a:rPr lang="en-US" sz="3350" dirty="0" err="1"/>
              <a:t>позетивни</a:t>
            </a:r>
            <a:r>
              <a:rPr lang="en-US" sz="3350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Асимптотична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нотация</a:t>
            </a:r>
            <a:r>
              <a:rPr lang="en-US" altLang="ko-KR" sz="3950" dirty="0">
                <a:ea typeface="굴림"/>
              </a:rPr>
              <a:t>: </a:t>
            </a:r>
            <a:r>
              <a:rPr lang="en-US" sz="3950" dirty="0" err="1"/>
              <a:t>Примери</a:t>
            </a:r>
            <a:endParaRPr lang="en-US" sz="3950" b="0" dirty="0" err="1">
              <a:cs typeface="Calibri"/>
            </a:endParaRPr>
          </a:p>
        </p:txBody>
      </p:sp>
      <p:pic>
        <p:nvPicPr>
          <p:cNvPr id="7" name="Picture 6" descr="Screen Shot 2015-06-25 at 3.27.17 PM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420"/>
          <a:stretch/>
        </p:blipFill>
        <p:spPr>
          <a:xfrm>
            <a:off x="1147290" y="1809423"/>
            <a:ext cx="4081333" cy="47105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 descr="Screen Shot 2015-06-25 at 3.27.26 PM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942" y="2971921"/>
            <a:ext cx="3732828" cy="251303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7152432" y="2404044"/>
            <a:ext cx="3722890" cy="52514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fontScale="77500" lnSpcReduction="20000"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350" dirty="0" err="1">
                <a:ea typeface="+mn-lt"/>
                <a:cs typeface="+mn-lt"/>
              </a:rPr>
              <a:t>Примери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за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негативни</a:t>
            </a:r>
            <a:r>
              <a:rPr lang="en-US" sz="3350" dirty="0"/>
              <a:t>:</a:t>
            </a:r>
            <a:endParaRPr lang="bg-BG" sz="335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AD5731EC-9025-488F-8B36-F54D61576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878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Асимптотична</a:t>
            </a:r>
            <a:r>
              <a:rPr lang="en-US" sz="3950" dirty="0"/>
              <a:t> </a:t>
            </a:r>
            <a:r>
              <a:rPr lang="en-US" sz="3950" dirty="0" err="1"/>
              <a:t>функция</a:t>
            </a:r>
            <a:endParaRPr lang="bg-BG" sz="3950" dirty="0" err="1"/>
          </a:p>
        </p:txBody>
      </p:sp>
      <p:pic>
        <p:nvPicPr>
          <p:cNvPr id="5" name="Picture 2" descr="Yaacov Apelbaum-big-o Plot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9911" y="1290606"/>
            <a:ext cx="8532178" cy="5364054"/>
          </a:xfrm>
          <a:prstGeom prst="roundRect">
            <a:avLst>
              <a:gd name="adj" fmla="val 1214"/>
            </a:avLst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17F9C92E-6F78-4B81-B3C0-E97A81920D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4829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Типични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сложности</a:t>
            </a:r>
            <a:r>
              <a:rPr lang="en-US" sz="3950" dirty="0">
                <a:ea typeface="+mj-lt"/>
                <a:cs typeface="+mj-lt"/>
              </a:rPr>
              <a:t> (1)</a:t>
            </a:r>
            <a:endParaRPr lang="bg-BG" dirty="0" err="1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872235845"/>
              </p:ext>
            </p:extLst>
          </p:nvPr>
        </p:nvGraphicFramePr>
        <p:xfrm>
          <a:off x="657047" y="1101654"/>
          <a:ext cx="11190739" cy="5559390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1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796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err="1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32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err="1">
                          <a:solidFill>
                            <a:schemeClr val="tx2"/>
                          </a:solidFill>
                          <a:effectLst/>
                        </a:rPr>
                        <a:t>Нотация</a:t>
                      </a:r>
                      <a:endParaRPr lang="en-US" sz="32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3200" b="1" kern="1200" dirty="0" err="1">
                          <a:solidFill>
                            <a:schemeClr val="tx2"/>
                          </a:solidFill>
                          <a:effectLst/>
                        </a:rPr>
                        <a:t>Описание</a:t>
                      </a:r>
                      <a:endParaRPr lang="en-US" sz="32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константна</a:t>
                      </a:r>
                      <a:endParaRPr kumimoji="0" lang="en-US" sz="3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O(1)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Константен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брой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независимо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от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Примерно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1 000 000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1-2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8196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  <a:defRPr/>
                      </a:pPr>
                      <a:r>
                        <a:rPr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логаритмична</a:t>
                      </a:r>
                      <a:endParaRPr kumimoji="0" lang="bg-BG" b="1" dirty="0" err="1"/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O(log n)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я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операции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, </a:t>
                      </a:r>
                      <a:r>
                        <a:rPr lang="bg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пропорционални на 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log2(n),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където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n e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размера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Примерно</a:t>
                      </a:r>
                      <a:endParaRPr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SzTx/>
                        <a:buFontTx/>
                        <a:buNone/>
                      </a:pP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= 1 000 000 000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30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027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линейна</a:t>
                      </a:r>
                      <a:endParaRPr kumimoji="0" lang="bg-BG" sz="3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Броят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операциите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е </a:t>
                      </a:r>
                      <a:b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</a:b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пропорционален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размера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входните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данни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. 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Примерно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:</a:t>
                      </a:r>
                      <a:b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10 000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5 000 operations</a:t>
                      </a:r>
                      <a:endParaRPr kumimoji="0" lang="en-US" sz="2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6173" marR="136173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9653FC61-6B38-4341-838F-BF19E0AC8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7890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Типични</a:t>
            </a:r>
            <a:r>
              <a:rPr lang="en-US" sz="3950" dirty="0"/>
              <a:t> </a:t>
            </a:r>
            <a:r>
              <a:rPr lang="en-US" sz="3950" dirty="0" err="1"/>
              <a:t>сложности</a:t>
            </a:r>
            <a:r>
              <a:rPr lang="en-US" sz="3950" dirty="0"/>
              <a:t> (2)</a:t>
            </a:r>
            <a:endParaRPr lang="en-US" sz="3950" b="0" dirty="0">
              <a:cs typeface="Calibri"/>
            </a:endParaRPr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029117056"/>
              </p:ext>
            </p:extLst>
          </p:nvPr>
        </p:nvGraphicFramePr>
        <p:xfrm>
          <a:off x="74963" y="1062266"/>
          <a:ext cx="11995507" cy="5828880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35300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8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270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6186"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32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Сложност</a:t>
                      </a:r>
                      <a:endParaRPr lang="bg-BG" dirty="0" err="1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32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Нотация</a:t>
                      </a: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  <a:tabLst/>
                      </a:pPr>
                      <a:r>
                        <a:rPr lang="en-US" sz="3200" b="1" i="0" u="none" strike="noStrike" kern="1200" noProof="0" dirty="0" err="1">
                          <a:solidFill>
                            <a:schemeClr val="tx2"/>
                          </a:solidFill>
                          <a:effectLst/>
                          <a:latin typeface="Calibri"/>
                        </a:rPr>
                        <a:t>Описание</a:t>
                      </a:r>
                      <a:endParaRPr lang="bg-BG" dirty="0" err="1"/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217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0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квадратна</a:t>
                      </a:r>
                      <a:endParaRPr kumimoji="0" lang="bg-BG" sz="3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2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Броя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операциите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са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пропорционални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квадрат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размера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на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входните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данни</a:t>
                      </a: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.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Примерно</a:t>
                      </a:r>
                      <a:b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234465"/>
                          </a:solidFill>
                          <a:effectLst/>
                          <a:uLnTx/>
                          <a:uFillTx/>
                        </a:rPr>
                      </a:b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500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250 000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6865">
                <a:tc>
                  <a:txBody>
                    <a:bodyPr/>
                    <a:lstStyle/>
                    <a:p>
                      <a:pPr marL="0" marR="0" lvl="0" indent="0" algn="ctr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</a:pPr>
                      <a:r>
                        <a:rPr lang="en-US" sz="30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кубична</a:t>
                      </a:r>
                      <a:endParaRPr kumimoji="0" lang="en-US" sz="30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3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</a:t>
                      </a:r>
                      <a:endParaRPr kumimoji="0" lang="en-US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Броя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операциите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са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пропорционални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куб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размера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на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входните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 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alibri"/>
                        </a:rPr>
                        <a:t>данни.Примерно</a:t>
                      </a:r>
                      <a:endParaRPr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8 000 000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023"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30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Експоненциална</a:t>
                      </a:r>
                      <a:endParaRPr kumimoji="0" lang="en-US" sz="3000" b="1" i="0" u="none" strike="noStrike" kern="1200" cap="none" spc="0" normalizeH="0" baseline="0" noProof="0" dirty="0" err="1">
                        <a:ln>
                          <a:noFill/>
                        </a:ln>
                        <a:effectLst/>
                        <a:uLnTx/>
                        <a:uFillTx/>
                        <a:latin typeface="Calibri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O(2</a:t>
                      </a:r>
                      <a:r>
                        <a:rPr kumimoji="0" lang="en-US" sz="3000" b="1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),O(</a:t>
                      </a:r>
                      <a:r>
                        <a:rPr kumimoji="0" lang="en-US" sz="3000" b="1" u="none" strike="noStrike" kern="1200" cap="none" spc="0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k</a:t>
                      </a:r>
                      <a:r>
                        <a:rPr kumimoji="0" lang="en-US" sz="3000" b="1" u="none" strike="noStrike" kern="1200" cap="none" spc="0" normalizeH="0" baseline="3000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</a:t>
                      </a: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),</a:t>
                      </a:r>
                      <a:endParaRPr kumimoji="0" lang="bg-BG" dirty="0"/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30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O(n!)</a:t>
                      </a:r>
                      <a:endParaRPr kumimoji="0" lang="bg-BG" sz="3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Consolas" pitchFamily="49" charset="0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Експоненциален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брой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операции</a:t>
                      </a: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,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бързо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нарастващи</a:t>
                      </a:r>
                      <a:r>
                        <a:rPr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. </a:t>
                      </a:r>
                      <a:r>
                        <a:rPr lang="en-US" sz="2800" b="1" i="0" u="none" strike="noStrike" kern="1200" cap="none" spc="0" normalizeH="0" baseline="0" noProof="0" dirty="0" err="1">
                          <a:ln>
                            <a:noFill/>
                          </a:ln>
                          <a:effectLst/>
                          <a:uLnTx/>
                          <a:uFillTx/>
                          <a:latin typeface="Calibri"/>
                        </a:rPr>
                        <a:t>Примерно</a:t>
                      </a:r>
                      <a:endParaRPr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 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n = 20 </a:t>
                      </a:r>
                      <a:r>
                        <a:rPr kumimoji="0" lang="en-US" sz="2800" b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sym typeface="Wingdings" pitchFamily="2" charset="2"/>
                        </a:rPr>
                        <a:t> 1 048 576 </a:t>
                      </a:r>
                      <a:r>
                        <a:rPr lang="en-US" sz="2800" b="1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</a:rPr>
                        <a:t>операции</a:t>
                      </a:r>
                      <a:endParaRPr kumimoji="0" lang="en-US" sz="2800" b="1" i="0" u="none" strike="noStrike" kern="1200" cap="none" spc="0" normalizeH="0" baseline="0" noProof="0" dirty="0" err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4875" marR="134875" marT="45708" marB="4570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049E8104-CD20-42FE-B3CA-43DFC526BD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29899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3" y="1314451"/>
            <a:ext cx="10578218" cy="535491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42595" indent="-442595">
              <a:buClr>
                <a:schemeClr val="tx1"/>
              </a:buClr>
              <a:buFontTx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Алгоритми</a:t>
            </a:r>
            <a:endParaRPr lang="bg-BG" dirty="0">
              <a:solidFill>
                <a:schemeClr val="bg1"/>
              </a:solidFill>
            </a:endParaRPr>
          </a:p>
          <a:p>
            <a:pPr marL="723265" lvl="1" indent="-375920"/>
            <a:r>
              <a:rPr lang="en-US" dirty="0" err="1">
                <a:solidFill>
                  <a:srgbClr val="234465"/>
                </a:solidFill>
                <a:cs typeface="Calibri"/>
              </a:rPr>
              <a:t>Сортиране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търсене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комбинаторика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динамично</a:t>
            </a:r>
            <a:r>
              <a:rPr lang="en-US" dirty="0">
                <a:solidFill>
                  <a:srgbClr val="234465"/>
                </a:solidFill>
                <a:cs typeface="Calibri"/>
              </a:rPr>
              <a:t>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програмиране</a:t>
            </a:r>
            <a:r>
              <a:rPr lang="en-US" dirty="0">
                <a:solidFill>
                  <a:srgbClr val="234465"/>
                </a:solidFill>
                <a:cs typeface="Calibri"/>
              </a:rPr>
              <a:t>,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графи</a:t>
            </a:r>
            <a:r>
              <a:rPr lang="en-US" dirty="0">
                <a:solidFill>
                  <a:srgbClr val="234465"/>
                </a:solidFill>
                <a:cs typeface="Calibri"/>
              </a:rPr>
              <a:t> и </a:t>
            </a:r>
            <a:r>
              <a:rPr lang="en-US" dirty="0" err="1">
                <a:solidFill>
                  <a:srgbClr val="234465"/>
                </a:solidFill>
                <a:cs typeface="Calibri"/>
              </a:rPr>
              <a:t>други</a:t>
            </a:r>
            <a:endParaRPr lang="en-US" dirty="0">
              <a:solidFill>
                <a:srgbClr val="234465"/>
              </a:solidFill>
              <a:cs typeface="Calibri"/>
            </a:endParaRPr>
          </a:p>
          <a:p>
            <a:pPr marL="442595" indent="-442595">
              <a:buClr>
                <a:schemeClr val="tx1"/>
              </a:buClr>
              <a:buFontTx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Сложност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на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алгоритми</a:t>
            </a:r>
            <a:endParaRPr lang="en-US" b="1" dirty="0" err="1">
              <a:solidFill>
                <a:schemeClr val="bg1"/>
              </a:solidFill>
              <a:cs typeface="Calibri"/>
            </a:endParaRPr>
          </a:p>
          <a:p>
            <a:pPr marL="723265" lvl="1" indent="-375920"/>
            <a:r>
              <a:rPr lang="en-US" dirty="0" err="1"/>
              <a:t>Време</a:t>
            </a:r>
            <a:r>
              <a:rPr lang="en-US" dirty="0"/>
              <a:t> и Space Complexity</a:t>
            </a:r>
            <a:endParaRPr lang="en-US" dirty="0">
              <a:cs typeface="Calibri"/>
            </a:endParaRPr>
          </a:p>
          <a:p>
            <a:pPr marL="723265" lvl="1" indent="-375920"/>
            <a:r>
              <a:rPr lang="en-US" dirty="0"/>
              <a:t>Mean, Average and Worst Case</a:t>
            </a:r>
            <a:endParaRPr lang="en-US" dirty="0">
              <a:cs typeface="Calibri"/>
            </a:endParaRPr>
          </a:p>
          <a:p>
            <a:pPr marL="723265" lvl="1" indent="-375920"/>
            <a:r>
              <a:rPr lang="en-US" dirty="0" err="1">
                <a:latin typeface="Calibri"/>
                <a:cs typeface="Calibri"/>
              </a:rPr>
              <a:t>Aсимптотичнa</a:t>
            </a:r>
            <a:r>
              <a:rPr lang="en-US" dirty="0">
                <a:latin typeface="Calibri"/>
                <a:cs typeface="Calibri"/>
              </a:rPr>
              <a:t> </a:t>
            </a:r>
            <a:r>
              <a:rPr lang="en-US" dirty="0" err="1">
                <a:latin typeface="Calibri"/>
                <a:cs typeface="Calibri"/>
              </a:rPr>
              <a:t>нотация</a:t>
            </a:r>
            <a:r>
              <a:rPr lang="en-US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b="1" dirty="0">
                <a:solidFill>
                  <a:schemeClr val="bg1"/>
                </a:solidFill>
                <a:latin typeface="Consolas"/>
              </a:rPr>
              <a:t>O</a:t>
            </a:r>
            <a:r>
              <a:rPr lang="en-US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(g</a:t>
            </a:r>
            <a:r>
              <a:rPr lang="bg-BG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endParaRPr lang="en-US" b="1" dirty="0">
              <a:solidFill>
                <a:schemeClr val="bg1"/>
              </a:solidFill>
              <a:latin typeface="Consolas"/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 err="1"/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16F1662-C8EA-4C6B-AD2B-731C9C9A13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76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Функционални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стойности</a:t>
            </a:r>
            <a:endParaRPr lang="bg-BG" dirty="0" err="1"/>
          </a:p>
        </p:txBody>
      </p:sp>
      <p:pic>
        <p:nvPicPr>
          <p:cNvPr id="6" name="Picture 5" descr="Screen Shot 2015-06-25 at 3.33.0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97" y="1311775"/>
            <a:ext cx="10666809" cy="5323227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71D80AEA-3F93-43EB-B094-878E961B1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9497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 </a:t>
            </a:r>
            <a:r>
              <a:rPr lang="en-US" sz="3950" dirty="0" err="1"/>
              <a:t>Времева</a:t>
            </a:r>
            <a:r>
              <a:rPr lang="en-US" sz="3950" dirty="0"/>
              <a:t> </a:t>
            </a:r>
            <a:r>
              <a:rPr lang="en-US" sz="3950" dirty="0" err="1"/>
              <a:t>сложност</a:t>
            </a:r>
            <a:r>
              <a:rPr lang="en-US" sz="3950" dirty="0"/>
              <a:t> и </a:t>
            </a:r>
            <a:r>
              <a:rPr lang="en-US" sz="3950" dirty="0" err="1"/>
              <a:t>бързина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програмата</a:t>
            </a:r>
            <a:endParaRPr lang="en-US" dirty="0" err="1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514831"/>
              </p:ext>
            </p:extLst>
          </p:nvPr>
        </p:nvGraphicFramePr>
        <p:xfrm>
          <a:off x="625428" y="1429122"/>
          <a:ext cx="10941147" cy="5104075"/>
        </p:xfrm>
        <a:graphic>
          <a:graphicData uri="http://schemas.openxmlformats.org/drawingml/2006/table">
            <a:tbl>
              <a:tblPr>
                <a:effectLst/>
                <a:tableStyleId>{08FB837D-C827-4EFA-A057-4D05807E0F7C}</a:tableStyleId>
              </a:tblPr>
              <a:tblGrid>
                <a:gridCol w="2048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3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41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78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4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325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5292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30986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800" b="1" kern="1200" dirty="0" err="1">
                          <a:solidFill>
                            <a:schemeClr val="tx2"/>
                          </a:solidFill>
                          <a:effectLst/>
                        </a:rPr>
                        <a:t>Сложност</a:t>
                      </a:r>
                      <a:endParaRPr lang="en-US" sz="2800" b="1" kern="1200" dirty="0" err="1">
                        <a:solidFill>
                          <a:schemeClr val="tx2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20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50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bg-BG" sz="2800" b="1" kern="1200" dirty="0">
                          <a:solidFill>
                            <a:schemeClr val="tx2"/>
                          </a:solidFill>
                          <a:effectLst/>
                        </a:rPr>
                        <a:t>100 000</a:t>
                      </a:r>
                      <a:endParaRPr lang="en-US" sz="2800" b="1" kern="1200" dirty="0">
                        <a:solidFill>
                          <a:schemeClr val="tx2"/>
                        </a:solidFill>
                        <a:effectLst/>
                        <a:latin typeface="Consolas" pitchFamily="49" charset="0"/>
                        <a:ea typeface="+mn-ea"/>
                        <a:cs typeface="Consolas" pitchFamily="49" charset="0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O(1)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O(n*log(n))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20 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5 hours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231 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O(2</a:t>
                      </a:r>
                      <a:r>
                        <a:rPr lang="en-US" sz="2400" b="1" baseline="30000" dirty="0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260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days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O(n!)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bg-BG" sz="2400" b="1" dirty="0">
                          <a:solidFill>
                            <a:schemeClr val="tx1"/>
                          </a:solidFill>
                          <a:effectLst/>
                        </a:rPr>
                        <a:t>&lt; 1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08121"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O(n</a:t>
                      </a:r>
                      <a:r>
                        <a:rPr lang="en-US" sz="2400" b="1" baseline="30000" noProof="1">
                          <a:solidFill>
                            <a:schemeClr val="tx1"/>
                          </a:solidFill>
                          <a:effectLst/>
                        </a:rPr>
                        <a:t>n</a:t>
                      </a:r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3-4 min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</a:rPr>
                        <a:t>hangs</a:t>
                      </a:r>
                      <a:endParaRPr lang="en-US" sz="2400" b="1" dirty="0">
                        <a:solidFill>
                          <a:schemeClr val="tx1"/>
                        </a:solidFill>
                        <a:effectLst/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62" marR="6856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Slide Number">
            <a:extLst>
              <a:ext uri="{FF2B5EF4-FFF2-40B4-BE49-F238E27FC236}">
                <a16:creationId xmlns:a16="http://schemas.microsoft.com/office/drawing/2014/main" id="{6CBE70E3-FA4E-45FD-8EAA-7923315BEA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49094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 rot="21144991">
            <a:off x="748659" y="1686517"/>
            <a:ext cx="2834226" cy="911701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 noProof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O(n+m)</a:t>
            </a:r>
          </a:p>
        </p:txBody>
      </p:sp>
      <p:sp>
        <p:nvSpPr>
          <p:cNvPr id="7" name="TextBox 6"/>
          <p:cNvSpPr txBox="1"/>
          <p:nvPr/>
        </p:nvSpPr>
        <p:spPr>
          <a:xfrm rot="20623615">
            <a:off x="8867156" y="1861638"/>
            <a:ext cx="2157690" cy="1015399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</a:t>
            </a:r>
            <a:r>
              <a:rPr lang="en-US" sz="4799" baseline="30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 rot="348258">
            <a:off x="8779452" y="3529383"/>
            <a:ext cx="2302643" cy="67807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4799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O(n*m)</a:t>
            </a:r>
          </a:p>
        </p:txBody>
      </p:sp>
      <p:sp>
        <p:nvSpPr>
          <p:cNvPr id="10" name="TextBox 9"/>
          <p:cNvSpPr txBox="1"/>
          <p:nvPr/>
        </p:nvSpPr>
        <p:spPr>
          <a:xfrm rot="611563">
            <a:off x="1069553" y="3223290"/>
            <a:ext cx="2298176" cy="905303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O(n!)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53740" y="435049"/>
            <a:ext cx="1580260" cy="665988"/>
          </a:xfrm>
          <a:prstGeom prst="rect">
            <a:avLst/>
          </a:prstGeom>
          <a:noFill/>
        </p:spPr>
        <p:txBody>
          <a:bodyPr wrap="none" rtlCol="0">
            <a:prstTxWarp prst="textDoubleWave1">
              <a:avLst/>
            </a:prstTxWarp>
            <a:spAutoFit/>
          </a:bodyPr>
          <a:lstStyle/>
          <a:p>
            <a:r>
              <a:rPr lang="en-US" sz="5398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O(n)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76DA69B5-F469-4A86-9BF8-9C3A6570ED02}"/>
              </a:ext>
            </a:extLst>
          </p:cNvPr>
          <p:cNvSpPr txBox="1">
            <a:spLocks noChangeArrowheads="1"/>
          </p:cNvSpPr>
          <p:nvPr/>
        </p:nvSpPr>
        <p:spPr>
          <a:xfrm>
            <a:off x="382489" y="4691988"/>
            <a:ext cx="11606977" cy="765617"/>
          </a:xfrm>
          <a:prstGeom prst="rect">
            <a:avLst/>
          </a:prstGeom>
        </p:spPr>
        <p:txBody>
          <a:bodyPr/>
          <a:lstStyle>
            <a:lvl1pPr algn="l" defTabSz="1218438" rtl="0" eaLnBrk="1" latinLnBrk="0" hangingPunct="1">
              <a:spcBef>
                <a:spcPct val="0"/>
              </a:spcBef>
              <a:buNone/>
              <a:defRPr sz="3998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bg-BG" sz="5398"/>
          </a:p>
        </p:txBody>
      </p:sp>
      <p:sp>
        <p:nvSpPr>
          <p:cNvPr id="15" name="Заглавие 14">
            <a:extLst>
              <a:ext uri="{FF2B5EF4-FFF2-40B4-BE49-F238E27FC236}">
                <a16:creationId xmlns:a16="http://schemas.microsoft.com/office/drawing/2014/main" id="{BA147575-C6C6-4E10-BBCF-4B858554956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 err="1">
                <a:cs typeface="Arial"/>
              </a:rPr>
              <a:t>Примери</a:t>
            </a:r>
            <a:endParaRPr lang="en-US" sz="4800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8D381A-91C4-44C5-B431-68A11AEF8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318" y="1774634"/>
            <a:ext cx="2663489" cy="171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5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339952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O(n)</a:t>
            </a:r>
            <a:r>
              <a:rPr lang="en-US" altLang="ko-KR" sz="3350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където</a:t>
            </a:r>
            <a:r>
              <a:rPr lang="en-US" altLang="ko-KR" sz="3350" dirty="0">
                <a:ea typeface="굴림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е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размерът</a:t>
            </a:r>
            <a:r>
              <a:rPr lang="en-US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на</a:t>
            </a:r>
            <a:r>
              <a:rPr lang="en-US" altLang="ko-KR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altLang="ko-KR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масива</a:t>
            </a:r>
            <a:endParaRPr lang="bg-BG" sz="3350" dirty="0" err="1">
              <a:solidFill>
                <a:srgbClr val="234465"/>
              </a:solidFill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елементарните</a:t>
            </a:r>
            <a:r>
              <a:rPr lang="en-US" sz="3350" dirty="0"/>
              <a:t> </a:t>
            </a:r>
            <a:r>
              <a:rPr lang="en-US" sz="3350" dirty="0" err="1"/>
              <a:t>стъпки</a:t>
            </a:r>
            <a:r>
              <a:rPr lang="en-US" sz="3350" dirty="0"/>
              <a:t> е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</a:p>
        </p:txBody>
      </p:sp>
      <p:sp>
        <p:nvSpPr>
          <p:cNvPr id="493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Сложност</a:t>
            </a:r>
            <a:r>
              <a:rPr lang="en-US" sz="3950" dirty="0"/>
              <a:t> </a:t>
            </a:r>
            <a:r>
              <a:rPr lang="en-US" sz="3950" dirty="0" err="1"/>
              <a:t>Примери</a:t>
            </a:r>
            <a:endParaRPr lang="bg-BG" dirty="0" err="1"/>
          </a:p>
        </p:txBody>
      </p:sp>
      <p:sp>
        <p:nvSpPr>
          <p:cNvPr id="493572" name="Rectangle 4"/>
          <p:cNvSpPr>
            <a:spLocks noChangeArrowheads="1"/>
          </p:cNvSpPr>
          <p:nvPr/>
        </p:nvSpPr>
        <p:spPr bwMode="auto">
          <a:xfrm>
            <a:off x="808174" y="1340768"/>
            <a:ext cx="10575653" cy="38923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FindMaxElement(int[] array)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int max = array[0];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for (int i = 1; i &lt; array.length; i++)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if (array[i] &gt; max)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max = array[i];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return max;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8CC3457-1FCC-4478-8EE3-486A458B19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430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61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29767"/>
            <a:ext cx="11815018" cy="1315548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en-US" altLang="ko-KR" sz="3350" b="1" dirty="0">
                <a:latin typeface="Consolas"/>
                <a:ea typeface="굴림"/>
                <a:cs typeface="Consolas" pitchFamily="49" charset="0"/>
                <a:sym typeface="Symbol" pitchFamily="18" charset="2"/>
              </a:rPr>
              <a:t>,</a:t>
            </a:r>
            <a:r>
              <a:rPr lang="en-US" altLang="ko-KR" sz="3350" dirty="0">
                <a:solidFill>
                  <a:schemeClr val="bg1"/>
                </a:solidFill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където</a:t>
            </a:r>
            <a:r>
              <a:rPr lang="en-US" altLang="ko-KR" sz="3350" dirty="0">
                <a:ea typeface="굴림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sym typeface="Symbol" pitchFamily="18" charset="2"/>
              </a:rPr>
              <a:t>n</a:t>
            </a:r>
            <a:r>
              <a:rPr lang="en-US" altLang="ko-KR" sz="3350" dirty="0">
                <a:ea typeface="굴림"/>
                <a:sym typeface="Symbol" pitchFamily="18" charset="2"/>
              </a:rPr>
              <a:t> е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размерът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на</a:t>
            </a:r>
            <a:r>
              <a:rPr lang="en-US" altLang="ko-KR" sz="3350" dirty="0">
                <a:ea typeface="굴림"/>
                <a:sym typeface="Symbol" pitchFamily="18" charset="2"/>
              </a:rPr>
              <a:t> </a:t>
            </a:r>
            <a:r>
              <a:rPr lang="en-US" altLang="ko-KR" sz="3350" dirty="0" err="1">
                <a:ea typeface="굴림"/>
                <a:sym typeface="Symbol" pitchFamily="18" charset="2"/>
              </a:rPr>
              <a:t>масива</a:t>
            </a:r>
            <a:endParaRPr lang="bg-BG" sz="3350" dirty="0">
              <a:ea typeface="굴림"/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Броят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 е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n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*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(n+1)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/</a:t>
            </a:r>
            <a:r>
              <a:rPr lang="en-US" sz="335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2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Примери</a:t>
            </a:r>
            <a:r>
              <a:rPr lang="en-US" sz="3950" dirty="0"/>
              <a:t> (2)</a:t>
            </a:r>
            <a:endParaRPr lang="bg-BG" sz="3950" dirty="0">
              <a:cs typeface="Calibri"/>
            </a:endParaRPr>
          </a:p>
        </p:txBody>
      </p:sp>
      <p:sp>
        <p:nvSpPr>
          <p:cNvPr id="495620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long FindInversions(int[] array)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long inversions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for (int i = 0; i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j = i + 1; j &lt; array.Length; i++)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if (array[i] &gt; array[j])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inversions++;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return inversions;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A1DE03E-9DBB-4D07-9D95-2E64562C8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93333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 </a:t>
            </a:r>
            <a:r>
              <a:rPr lang="en-US" sz="3350" dirty="0" err="1"/>
              <a:t>кубично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 </a:t>
            </a:r>
            <a:r>
              <a:rPr lang="en-US" sz="3350" dirty="0" err="1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време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endParaRPr lang="bg-BG" sz="3350" b="1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 е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3</a:t>
            </a:r>
            <a:endParaRPr lang="en-US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Примери</a:t>
            </a:r>
            <a:r>
              <a:rPr lang="en-US" sz="3950" dirty="0"/>
              <a:t> (3)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5"/>
            <a:ext cx="10512862" cy="37253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Sum3(int n)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for (int c = 0; c &lt; n; c++)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EE1112B-99FC-40EB-BF86-0D354272C3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9274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3" y="5294964"/>
            <a:ext cx="11815018" cy="1360537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Върви</a:t>
            </a:r>
            <a:r>
              <a:rPr lang="en-US" sz="3350" dirty="0"/>
              <a:t> с </a:t>
            </a:r>
            <a:r>
              <a:rPr lang="en-US" sz="3350" dirty="0" err="1"/>
              <a:t>квадратно</a:t>
            </a:r>
            <a:r>
              <a:rPr lang="en-US" sz="3350" dirty="0"/>
              <a:t> </a:t>
            </a:r>
            <a:r>
              <a:rPr lang="en-US" sz="3350" dirty="0" err="1">
                <a:ea typeface="굴림"/>
              </a:rPr>
              <a:t>време</a:t>
            </a:r>
            <a:r>
              <a:rPr lang="en-US" sz="3350" dirty="0">
                <a:solidFill>
                  <a:srgbClr val="234465"/>
                </a:solidFill>
                <a:latin typeface="Calibri"/>
                <a:ea typeface="굴림"/>
                <a:cs typeface="Calibri"/>
                <a:sym typeface="Symbol" pitchFamily="18" charset="2"/>
              </a:rPr>
              <a:t> 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O(n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)</a:t>
            </a:r>
            <a:r>
              <a:rPr lang="en-US" sz="3350" dirty="0"/>
              <a:t> – </a:t>
            </a:r>
            <a:r>
              <a:rPr lang="en-US" sz="3350" dirty="0" err="1"/>
              <a:t>помислете</a:t>
            </a:r>
            <a:r>
              <a:rPr lang="en-US" sz="3350" dirty="0"/>
              <a:t> </a:t>
            </a:r>
            <a:r>
              <a:rPr lang="en-US" sz="3350" dirty="0" err="1"/>
              <a:t>защо</a:t>
            </a:r>
            <a:r>
              <a:rPr lang="en-US" sz="3350" dirty="0"/>
              <a:t>!</a:t>
            </a:r>
            <a:endParaRPr lang="bg-BG" sz="3350" b="1" dirty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Броя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стъпките</a:t>
            </a:r>
            <a:r>
              <a:rPr lang="en-US" sz="3350" dirty="0"/>
              <a:t> е  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onsolas" pitchFamily="49" charset="0"/>
              </a:rPr>
              <a:t>~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altLang="ko-KR" sz="3350" b="1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n</a:t>
            </a:r>
            <a:r>
              <a:rPr lang="en-US" altLang="ko-KR" sz="3350" b="1" baseline="30000" dirty="0">
                <a:solidFill>
                  <a:schemeClr val="bg1"/>
                </a:solidFill>
                <a:latin typeface="Consolas"/>
                <a:ea typeface="굴림"/>
                <a:cs typeface="Consolas" pitchFamily="49" charset="0"/>
                <a:sym typeface="Symbol" pitchFamily="18" charset="2"/>
              </a:rPr>
              <a:t>2</a:t>
            </a:r>
            <a:endParaRPr lang="en-US" sz="3350" b="1" baseline="30000" dirty="0">
              <a:solidFill>
                <a:schemeClr val="bg1"/>
              </a:solidFill>
              <a:latin typeface="Consolas"/>
              <a:ea typeface="굴림"/>
              <a:cs typeface="Consolas" pitchFamily="49" charset="0"/>
            </a:endParaRPr>
          </a:p>
        </p:txBody>
      </p:sp>
      <p:sp>
        <p:nvSpPr>
          <p:cNvPr id="4976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Сложност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Примери</a:t>
            </a:r>
            <a:r>
              <a:rPr lang="en-US" sz="3950" dirty="0"/>
              <a:t> (4)</a:t>
            </a:r>
            <a:endParaRPr lang="bg-BG" sz="3950" dirty="0">
              <a:cs typeface="Calibri"/>
            </a:endParaRPr>
          </a:p>
        </p:txBody>
      </p:sp>
      <p:sp>
        <p:nvSpPr>
          <p:cNvPr id="497668" name="Rectangle 4"/>
          <p:cNvSpPr>
            <a:spLocks noChangeArrowheads="1"/>
          </p:cNvSpPr>
          <p:nvPr/>
        </p:nvSpPr>
        <p:spPr bwMode="auto">
          <a:xfrm>
            <a:off x="839569" y="1413184"/>
            <a:ext cx="10512862" cy="378466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decimal SpecialCalculation(int n)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decimal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for (int a = 0; a &lt; n; a++)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for (int b = 0; b &lt; n; b++)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if (a == b)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for (int c = 0; c &lt; n; c++)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        sum += a * b * c;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return sum;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E462C95-D2E2-4120-97BB-2ACA904F99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2406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a typeface="+mj-lt"/>
                <a:cs typeface="+mj-lt"/>
              </a:rPr>
              <a:t>Какво </a:t>
            </a:r>
            <a:r>
              <a:rPr lang="en-US" sz="4000" dirty="0" err="1">
                <a:ea typeface="+mj-lt"/>
                <a:cs typeface="+mj-lt"/>
              </a:rPr>
              <a:t>научихме</a:t>
            </a:r>
            <a:r>
              <a:rPr lang="en-US" sz="4000" dirty="0">
                <a:ea typeface="+mj-lt"/>
                <a:cs typeface="+mj-lt"/>
              </a:rPr>
              <a:t> </a:t>
            </a:r>
            <a:r>
              <a:rPr lang="en-US" sz="4000" dirty="0" err="1">
                <a:ea typeface="+mj-lt"/>
                <a:cs typeface="+mj-lt"/>
              </a:rPr>
              <a:t>днес</a:t>
            </a:r>
            <a:r>
              <a:rPr lang="en-US" sz="4000" dirty="0">
                <a:ea typeface="+mj-lt"/>
                <a:cs typeface="+mj-lt"/>
              </a:rPr>
              <a:t>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36039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8742" y="1633556"/>
              <a:ext cx="83629" cy="4621179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58581" y="1885295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0691" y="1643647"/>
            <a:ext cx="7807716" cy="473532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en-US" sz="3599" b="1">
              <a:solidFill>
                <a:schemeClr val="bg1"/>
              </a:solidFill>
            </a:endParaRP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2A211C5A-E956-4FBC-BAC8-DCB3E55DCED3}"/>
              </a:ext>
            </a:extLst>
          </p:cNvPr>
          <p:cNvSpPr txBox="1">
            <a:spLocks/>
          </p:cNvSpPr>
          <p:nvPr/>
        </p:nvSpPr>
        <p:spPr>
          <a:xfrm>
            <a:off x="676308" y="1542171"/>
            <a:ext cx="10911026" cy="5032808"/>
          </a:xfrm>
          <a:prstGeom prst="rect">
            <a:avLst/>
          </a:prstGeom>
        </p:spPr>
        <p:txBody>
          <a:bodyPr vert="horz" lIns="107972" tIns="35991" rIns="107972" bIns="35991" rtlCol="0" anchor="t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buClr>
                <a:schemeClr val="bg2"/>
              </a:buClr>
            </a:pP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Алогоритмите </a:t>
            </a:r>
            <a:r>
              <a:rPr lang="en-US" sz="3150" dirty="0" err="1">
                <a:solidFill>
                  <a:schemeClr val="bg2"/>
                </a:solidFill>
              </a:rPr>
              <a:t>са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редица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от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стъпки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за</a:t>
            </a:r>
            <a:r>
              <a:rPr lang="en-US" sz="3150" dirty="0">
                <a:solidFill>
                  <a:schemeClr val="bg2"/>
                </a:solidFill>
              </a:rPr>
              <a:t> </a:t>
            </a:r>
            <a:r>
              <a:rPr lang="en-US" sz="3150" dirty="0" err="1">
                <a:solidFill>
                  <a:schemeClr val="bg2"/>
                </a:solidFill>
              </a:rPr>
              <a:t>изчисляване</a:t>
            </a:r>
            <a:r>
              <a:rPr lang="en-US" sz="3150" dirty="0">
                <a:solidFill>
                  <a:schemeClr val="bg2"/>
                </a:solidFill>
              </a:rPr>
              <a:t> /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извършване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dirty="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>
                <a:solidFill>
                  <a:schemeClr val="bg2"/>
                </a:solidFill>
                <a:ea typeface="+mn-lt"/>
                <a:cs typeface="+mn-lt"/>
              </a:rPr>
              <a:t>действия</a:t>
            </a:r>
            <a:endParaRPr lang="en-US" sz="3150" dirty="0">
              <a:solidFill>
                <a:schemeClr val="bg2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bg2"/>
              </a:buClr>
            </a:pPr>
            <a:r>
              <a:rPr lang="en-US" sz="3150" b="1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Алгоритмичната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сложност</a:t>
            </a:r>
            <a:r>
              <a:rPr lang="en-US" sz="31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е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приблизителна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оценка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на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броя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на</a:t>
            </a:r>
            <a:r>
              <a:rPr lang="en-US" sz="315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150" b="1" err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стъпките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извършени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от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дадено</a:t>
            </a:r>
            <a:r>
              <a:rPr lang="en-US" sz="3150" dirty="0">
                <a:solidFill>
                  <a:schemeClr val="bg2"/>
                </a:solidFill>
                <a:ea typeface="+mn-lt"/>
                <a:cs typeface="+mn-lt"/>
              </a:rPr>
              <a:t> </a:t>
            </a:r>
            <a:r>
              <a:rPr lang="en-US" sz="3150" err="1">
                <a:solidFill>
                  <a:schemeClr val="bg2"/>
                </a:solidFill>
                <a:ea typeface="+mn-lt"/>
                <a:cs typeface="+mn-lt"/>
              </a:rPr>
              <a:t>изчисление</a:t>
            </a:r>
            <a:endParaRPr lang="en-US" sz="3150" err="1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en-US" sz="2950" dirty="0" err="1">
                <a:solidFill>
                  <a:schemeClr val="bg2"/>
                </a:solidFill>
              </a:rPr>
              <a:t>Може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dirty="0" err="1">
                <a:solidFill>
                  <a:schemeClr val="bg2"/>
                </a:solidFill>
              </a:rPr>
              <a:t>да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>
                <a:solidFill>
                  <a:schemeClr val="bg2"/>
                </a:solidFill>
              </a:rPr>
              <a:t>бъде </a:t>
            </a:r>
            <a:r>
              <a:rPr lang="en-US" sz="2950" b="1">
                <a:solidFill>
                  <a:schemeClr val="bg1">
                    <a:lumMod val="60000"/>
                    <a:lumOff val="40000"/>
                  </a:schemeClr>
                </a:solidFill>
              </a:rPr>
              <a:t>логаритмична</a:t>
            </a:r>
            <a:r>
              <a:rPr lang="en-US" sz="2950" b="1" dirty="0">
                <a:solidFill>
                  <a:schemeClr val="bg2"/>
                </a:solidFill>
              </a:rPr>
              <a:t>,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линейна</a:t>
            </a:r>
            <a:r>
              <a:rPr lang="en-US" sz="2950" dirty="0">
                <a:solidFill>
                  <a:schemeClr val="bg2"/>
                </a:solidFill>
              </a:rPr>
              <a:t>,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квадратна</a:t>
            </a:r>
            <a:r>
              <a:rPr lang="en-US" sz="2950" dirty="0">
                <a:solidFill>
                  <a:schemeClr val="bg2"/>
                </a:solidFill>
              </a:rPr>
              <a:t>(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5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2950" dirty="0">
                <a:solidFill>
                  <a:schemeClr val="bg2"/>
                </a:solidFill>
              </a:rPr>
              <a:t>),</a:t>
            </a:r>
            <a:br>
              <a:rPr lang="en-US" sz="2950" dirty="0">
                <a:solidFill>
                  <a:schemeClr val="bg2"/>
                </a:solidFill>
              </a:rPr>
            </a:b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кубична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950" dirty="0">
                <a:solidFill>
                  <a:schemeClr val="bg2"/>
                </a:solidFill>
              </a:rPr>
              <a:t>(</a:t>
            </a:r>
            <a:r>
              <a:rPr lang="en-US" sz="29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</a:t>
            </a:r>
            <a:r>
              <a:rPr lang="en-US" sz="2950" b="1" baseline="30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950" dirty="0">
                <a:solidFill>
                  <a:schemeClr val="bg2"/>
                </a:solidFill>
              </a:rPr>
              <a:t>), </a:t>
            </a:r>
            <a:r>
              <a:rPr lang="en-US" sz="295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експоненциална</a:t>
            </a:r>
            <a:r>
              <a:rPr lang="en-US" sz="2950" dirty="0">
                <a:solidFill>
                  <a:schemeClr val="bg2"/>
                </a:solidFill>
              </a:rPr>
              <a:t>, и </a:t>
            </a:r>
            <a:r>
              <a:rPr lang="en-US" sz="2950" dirty="0" err="1">
                <a:solidFill>
                  <a:schemeClr val="bg2"/>
                </a:solidFill>
              </a:rPr>
              <a:t>т.н</a:t>
            </a:r>
            <a:r>
              <a:rPr lang="en-US" sz="2950" dirty="0">
                <a:solidFill>
                  <a:schemeClr val="bg2"/>
                </a:solidFill>
              </a:rPr>
              <a:t>.</a:t>
            </a:r>
            <a:endParaRPr lang="en-US" sz="2950" dirty="0">
              <a:solidFill>
                <a:schemeClr val="bg2"/>
              </a:solidFill>
              <a:cs typeface="Calibri"/>
            </a:endParaRPr>
          </a:p>
          <a:p>
            <a:pPr lvl="1" indent="-360045"/>
            <a:r>
              <a:rPr lang="en-US" sz="2950" err="1">
                <a:solidFill>
                  <a:schemeClr val="bg2"/>
                </a:solidFill>
              </a:rPr>
              <a:t>Сложността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предсказва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бързината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на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даден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код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преди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да</a:t>
            </a:r>
            <a:r>
              <a:rPr lang="en-US" sz="2950" dirty="0">
                <a:solidFill>
                  <a:schemeClr val="bg2"/>
                </a:solidFill>
              </a:rPr>
              <a:t> </a:t>
            </a:r>
            <a:r>
              <a:rPr lang="en-US" sz="2950" err="1">
                <a:solidFill>
                  <a:schemeClr val="bg2"/>
                </a:solidFill>
              </a:rPr>
              <a:t>бъде</a:t>
            </a:r>
            <a:r>
              <a:rPr lang="en-US" sz="2950">
                <a:solidFill>
                  <a:schemeClr val="bg2"/>
                </a:solidFill>
              </a:rPr>
              <a:t> изпълнен</a:t>
            </a:r>
            <a:endParaRPr lang="en-US" sz="295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BB0EFF1-7144-4621-9E8D-0E555BB235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04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8783627D-5C6E-46A7-9FFC-6B7C20EB7D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/>
              <a:t>"Fundamentals of Computer Programming with C#“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"Data Structures and Algorithm Complexity" </a:t>
            </a:r>
            <a:r>
              <a:rPr lang="en-US">
                <a:sym typeface="Wingdings" panose="05000000000000000000" pitchFamily="2" charset="2"/>
              </a:rPr>
              <a:t></a:t>
            </a:r>
            <a:r>
              <a:rPr lang="en-US"/>
              <a:t> pages 787-798</a:t>
            </a:r>
          </a:p>
          <a:p>
            <a:pPr lvl="1"/>
            <a:r>
              <a:rPr lang="en-US">
                <a:hlinkClick r:id="rId2"/>
              </a:rPr>
              <a:t>https://introprogramming.info/wp-content/uploads/2018/07/CSharp-Principles-Book-Nakov-v2018.pdf</a:t>
            </a:r>
            <a:endParaRPr lang="en-US"/>
          </a:p>
          <a:p>
            <a:endParaRPr lang="bg-BG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2B3C0D4-411F-4656-8EBE-D2CA01C03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Ресурсу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F400603-B117-461C-9BA5-A35BC0332B1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5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72920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games, logic, package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278" y="1809424"/>
            <a:ext cx="2025204" cy="202520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446005">
            <a:off x="9234038" y="1747781"/>
            <a:ext cx="1619137" cy="191999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7833" y="1981983"/>
            <a:ext cx="2025204" cy="1312333"/>
          </a:xfrm>
          <a:prstGeom prst="rect">
            <a:avLst/>
          </a:prstGeom>
        </p:spPr>
      </p:pic>
      <p:sp>
        <p:nvSpPr>
          <p:cNvPr id="11" name="Title 4">
            <a:extLst>
              <a:ext uri="{FF2B5EF4-FFF2-40B4-BE49-F238E27FC236}">
                <a16:creationId xmlns:a16="http://schemas.microsoft.com/office/drawing/2014/main" id="{10D7AB58-FD88-4714-A3C2-83221399DB9A}"/>
              </a:ext>
            </a:extLst>
          </p:cNvPr>
          <p:cNvSpPr txBox="1">
            <a:spLocks/>
          </p:cNvSpPr>
          <p:nvPr/>
        </p:nvSpPr>
        <p:spPr>
          <a:xfrm>
            <a:off x="616536" y="5447634"/>
            <a:ext cx="10958928" cy="767884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Autofit/>
          </a:bodyPr>
          <a:lstStyle>
            <a:lvl1pPr marL="0" indent="0" algn="ctr" defTabSz="1218438" rtl="0" eaLnBrk="1" latinLnBrk="0" hangingPunct="1">
              <a:spcBef>
                <a:spcPct val="0"/>
              </a:spcBef>
              <a:buNone/>
              <a:defRPr sz="5396" b="1" kern="1200" baseline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endParaRPr lang="en-US" sz="3999" b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72533ADB-ECFC-427C-AC49-627198B27D7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cs typeface="Arial"/>
              </a:rPr>
              <a:t>Преглед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07814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6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err="1"/>
              <a:t>Терминът</a:t>
            </a:r>
            <a:r>
              <a:rPr lang="en-US" sz="3350"/>
              <a:t> </a:t>
            </a:r>
            <a:r>
              <a:rPr lang="en-US" sz="3350">
                <a:solidFill>
                  <a:schemeClr val="accent1"/>
                </a:solidFill>
              </a:rPr>
              <a:t>"</a:t>
            </a:r>
            <a:r>
              <a:rPr lang="en-US" sz="3350" b="1" err="1">
                <a:solidFill>
                  <a:schemeClr val="bg1"/>
                </a:solidFill>
              </a:rPr>
              <a:t>алгоритъм</a:t>
            </a:r>
            <a:r>
              <a:rPr lang="en-US" sz="3350">
                <a:solidFill>
                  <a:schemeClr val="accent1"/>
                </a:solidFill>
              </a:rPr>
              <a:t>" </a:t>
            </a:r>
            <a:r>
              <a:rPr lang="en-US" sz="3350" err="1">
                <a:solidFill>
                  <a:srgbClr val="234465"/>
                </a:solidFill>
              </a:rPr>
              <a:t>означава</a:t>
            </a:r>
            <a:r>
              <a:rPr lang="en-US" sz="3350"/>
              <a:t> "</a:t>
            </a:r>
            <a:r>
              <a:rPr lang="en-US" sz="3350" b="1" err="1"/>
              <a:t>поредица</a:t>
            </a:r>
            <a:r>
              <a:rPr lang="en-US" sz="3350" b="1"/>
              <a:t> </a:t>
            </a:r>
            <a:r>
              <a:rPr lang="en-US" sz="3350" b="1" err="1"/>
              <a:t>от</a:t>
            </a:r>
            <a:r>
              <a:rPr lang="en-US" sz="3350" b="1"/>
              <a:t> </a:t>
            </a:r>
            <a:r>
              <a:rPr lang="en-US" sz="3350" b="1" err="1"/>
              <a:t>стъпки</a:t>
            </a:r>
            <a:r>
              <a:rPr lang="en-US" sz="3350"/>
              <a:t>"</a:t>
            </a:r>
            <a:endParaRPr lang="bg-BG" sz="3350"/>
          </a:p>
          <a:p>
            <a:pPr lvl="1" indent="-360045"/>
            <a:r>
              <a:rPr lang="en-US" sz="3150" err="1">
                <a:cs typeface="Calibri"/>
              </a:rPr>
              <a:t>Изведено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от</a:t>
            </a:r>
            <a:r>
              <a:rPr lang="en-US" sz="3150">
                <a:cs typeface="Calibri"/>
              </a:rPr>
              <a:t> </a:t>
            </a:r>
            <a:r>
              <a:rPr lang="en-US" sz="3150" b="1" err="1">
                <a:solidFill>
                  <a:schemeClr val="bg1"/>
                </a:solidFill>
                <a:ea typeface="+mn-lt"/>
                <a:cs typeface="+mn-lt"/>
              </a:rPr>
              <a:t>Мохамед</a:t>
            </a:r>
            <a:r>
              <a:rPr lang="en-US" sz="315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150" b="1" err="1">
                <a:solidFill>
                  <a:schemeClr val="bg1"/>
                </a:solidFill>
                <a:ea typeface="+mn-lt"/>
                <a:cs typeface="+mn-lt"/>
              </a:rPr>
              <a:t>ал-Хорезми</a:t>
            </a:r>
            <a:r>
              <a:rPr lang="en-US" sz="3150">
                <a:ea typeface="+mn-lt"/>
                <a:cs typeface="+mn-lt"/>
              </a:rPr>
              <a:t>, </a:t>
            </a:r>
            <a:r>
              <a:rPr lang="en-US" sz="3150" err="1">
                <a:ea typeface="+mn-lt"/>
                <a:cs typeface="+mn-lt"/>
              </a:rPr>
              <a:t>персииски</a:t>
            </a:r>
            <a:r>
              <a:rPr lang="en-US" sz="3150">
                <a:ea typeface="+mn-lt"/>
                <a:cs typeface="+mn-lt"/>
              </a:rPr>
              <a:t> </a:t>
            </a:r>
            <a:r>
              <a:rPr lang="en-US" sz="3150" err="1">
                <a:ea typeface="+mn-lt"/>
                <a:cs typeface="+mn-lt"/>
              </a:rPr>
              <a:t>математик</a:t>
            </a:r>
            <a:r>
              <a:rPr lang="en-US" sz="3150">
                <a:ea typeface="+mn-lt"/>
                <a:cs typeface="+mn-lt"/>
              </a:rPr>
              <a:t> и </a:t>
            </a:r>
            <a:r>
              <a:rPr lang="en-US" sz="3150" err="1">
                <a:ea typeface="+mn-lt"/>
                <a:cs typeface="+mn-lt"/>
              </a:rPr>
              <a:t>астронимик</a:t>
            </a:r>
            <a:endParaRPr lang="en-US" sz="3150" err="1"/>
          </a:p>
          <a:p>
            <a:pPr marL="1255395" lvl="2" indent="-360045"/>
            <a:r>
              <a:rPr lang="bg-BG" sz="2950">
                <a:cs typeface="Calibri"/>
              </a:rPr>
              <a:t>Той създава алгоритъм за решаване на квадратно уравнение през 825 година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Какво</a:t>
            </a:r>
            <a:r>
              <a:rPr lang="en-US" sz="3950"/>
              <a:t> е </a:t>
            </a:r>
            <a:r>
              <a:rPr lang="en-US" sz="3950" err="1"/>
              <a:t>алогоритъм</a:t>
            </a:r>
            <a:r>
              <a:rPr lang="en-US" sz="3950"/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2BE287-0A00-49AD-A4D2-4F9CEE2F4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572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err="1"/>
              <a:t>Алгоритмите</a:t>
            </a:r>
            <a:r>
              <a:rPr lang="en-US" sz="3350"/>
              <a:t> </a:t>
            </a:r>
            <a:r>
              <a:rPr lang="en-US" sz="3350" err="1"/>
              <a:t>са</a:t>
            </a:r>
            <a:r>
              <a:rPr lang="en-US" sz="3350"/>
              <a:t> </a:t>
            </a:r>
            <a:r>
              <a:rPr lang="en-US" sz="3350" err="1"/>
              <a:t>фундаментала</a:t>
            </a:r>
            <a:r>
              <a:rPr lang="en-US" sz="3350"/>
              <a:t> </a:t>
            </a:r>
            <a:r>
              <a:rPr lang="en-US" sz="3350" err="1"/>
              <a:t>на</a:t>
            </a:r>
            <a:r>
              <a:rPr lang="en-US" sz="3350"/>
              <a:t> </a:t>
            </a:r>
            <a:r>
              <a:rPr lang="en-US" sz="3350" err="1"/>
              <a:t>програмирането</a:t>
            </a:r>
            <a:endParaRPr lang="bg-BG" err="1"/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b="1" err="1">
                <a:solidFill>
                  <a:schemeClr val="bg1"/>
                </a:solidFill>
              </a:rPr>
              <a:t>Императивно</a:t>
            </a:r>
            <a:r>
              <a:rPr lang="en-US" sz="3150" b="1">
                <a:solidFill>
                  <a:schemeClr val="bg1"/>
                </a:solidFill>
              </a:rPr>
              <a:t> </a:t>
            </a:r>
            <a:r>
              <a:rPr lang="en-US" sz="3150"/>
              <a:t>(</a:t>
            </a:r>
            <a:r>
              <a:rPr lang="en-US" sz="3150" err="1"/>
              <a:t>традиционно</a:t>
            </a:r>
            <a:r>
              <a:rPr lang="en-US" sz="3150"/>
              <a:t>, </a:t>
            </a:r>
            <a:r>
              <a:rPr lang="en-US" sz="3150" err="1"/>
              <a:t>алгоритмично</a:t>
            </a:r>
            <a:r>
              <a:rPr lang="en-US" sz="3150"/>
              <a:t>) </a:t>
            </a:r>
            <a:r>
              <a:rPr lang="en-US" sz="3150" err="1"/>
              <a:t>програмиране</a:t>
            </a:r>
            <a:r>
              <a:rPr lang="en-US" sz="3150"/>
              <a:t> </a:t>
            </a:r>
            <a:r>
              <a:rPr lang="en-US" sz="3150" err="1"/>
              <a:t>означава</a:t>
            </a:r>
            <a:r>
              <a:rPr lang="en-US" sz="3150"/>
              <a:t> </a:t>
            </a:r>
            <a:r>
              <a:rPr lang="en-US" sz="3150" err="1"/>
              <a:t>да</a:t>
            </a:r>
            <a:r>
              <a:rPr lang="en-US" sz="3150"/>
              <a:t> </a:t>
            </a:r>
            <a:r>
              <a:rPr lang="en-US" sz="3150" err="1"/>
              <a:t>се</a:t>
            </a:r>
            <a:r>
              <a:rPr lang="en-US" sz="3150"/>
              <a:t> </a:t>
            </a:r>
            <a:r>
              <a:rPr lang="en-US" sz="3150" b="1" err="1">
                <a:solidFill>
                  <a:schemeClr val="bg1"/>
                </a:solidFill>
              </a:rPr>
              <a:t>опише</a:t>
            </a:r>
            <a:r>
              <a:rPr lang="en-US" sz="3150" b="1">
                <a:solidFill>
                  <a:schemeClr val="bg1"/>
                </a:solidFill>
              </a:rPr>
              <a:t> в </a:t>
            </a:r>
            <a:r>
              <a:rPr lang="en-US" sz="3150" b="1" err="1">
                <a:solidFill>
                  <a:schemeClr val="bg1"/>
                </a:solidFill>
              </a:rPr>
              <a:t>последователни</a:t>
            </a:r>
            <a:r>
              <a:rPr lang="en-US" sz="3150" b="1">
                <a:solidFill>
                  <a:schemeClr val="bg1"/>
                </a:solidFill>
              </a:rPr>
              <a:t> </a:t>
            </a:r>
            <a:r>
              <a:rPr lang="en-US" sz="3150" b="1" err="1">
                <a:solidFill>
                  <a:schemeClr val="bg1"/>
                </a:solidFill>
              </a:rPr>
              <a:t>стъпки</a:t>
            </a:r>
            <a:r>
              <a:rPr lang="en-US" sz="3150" b="1">
                <a:solidFill>
                  <a:schemeClr val="bg1"/>
                </a:solidFill>
              </a:rPr>
              <a:t> </a:t>
            </a:r>
            <a:r>
              <a:rPr lang="en-US" sz="3150" err="1"/>
              <a:t>как</a:t>
            </a:r>
            <a:r>
              <a:rPr lang="en-US" sz="3150"/>
              <a:t> </a:t>
            </a:r>
            <a:r>
              <a:rPr lang="en-US" sz="3150" err="1"/>
              <a:t>се</a:t>
            </a:r>
            <a:r>
              <a:rPr lang="en-US" sz="3150"/>
              <a:t> </a:t>
            </a:r>
            <a:r>
              <a:rPr lang="en-US" sz="3150" err="1"/>
              <a:t>прави</a:t>
            </a:r>
            <a:r>
              <a:rPr lang="en-US" sz="3150"/>
              <a:t> </a:t>
            </a:r>
            <a:r>
              <a:rPr lang="en-US" sz="3150" err="1"/>
              <a:t>нещо</a:t>
            </a:r>
            <a:endParaRPr lang="en-US" sz="3150" err="1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b="1" err="1">
                <a:solidFill>
                  <a:schemeClr val="bg1"/>
                </a:solidFill>
              </a:rPr>
              <a:t>Алгоритъм</a:t>
            </a:r>
            <a:r>
              <a:rPr lang="en-US" sz="3150"/>
              <a:t>== </a:t>
            </a:r>
            <a:r>
              <a:rPr lang="en-US" sz="3150" err="1"/>
              <a:t>редица</a:t>
            </a:r>
            <a:r>
              <a:rPr lang="en-US" sz="3150"/>
              <a:t> </a:t>
            </a:r>
            <a:r>
              <a:rPr lang="en-US" sz="3150" err="1"/>
              <a:t>от</a:t>
            </a:r>
            <a:r>
              <a:rPr lang="en-US" sz="3150"/>
              <a:t> </a:t>
            </a:r>
            <a:r>
              <a:rPr lang="en-US" sz="3150" err="1"/>
              <a:t>операции</a:t>
            </a:r>
            <a:r>
              <a:rPr lang="en-US" sz="3150"/>
              <a:t> (</a:t>
            </a:r>
            <a:r>
              <a:rPr lang="en-US" sz="3150" err="1"/>
              <a:t>стъпки</a:t>
            </a:r>
            <a:r>
              <a:rPr lang="en-US" sz="3150"/>
              <a:t>)</a:t>
            </a:r>
            <a:endParaRPr lang="en-US" sz="3150">
              <a:cs typeface="Calibri"/>
            </a:endParaRPr>
          </a:p>
          <a:p>
            <a:pPr marL="1255395" lvl="2" indent="-360045">
              <a:lnSpc>
                <a:spcPct val="100000"/>
              </a:lnSpc>
              <a:buClr>
                <a:schemeClr val="tx1"/>
              </a:buClr>
            </a:pPr>
            <a:r>
              <a:rPr lang="en-US" sz="2950" err="1"/>
              <a:t>Може</a:t>
            </a:r>
            <a:r>
              <a:rPr lang="en-US" sz="2950"/>
              <a:t> </a:t>
            </a:r>
            <a:r>
              <a:rPr lang="en-US" sz="2950" err="1"/>
              <a:t>да</a:t>
            </a:r>
            <a:r>
              <a:rPr lang="en-US" sz="2950"/>
              <a:t> </a:t>
            </a:r>
            <a:r>
              <a:rPr lang="en-US" sz="2950" err="1"/>
              <a:t>включва</a:t>
            </a:r>
            <a:r>
              <a:rPr lang="en-US" sz="2950"/>
              <a:t> </a:t>
            </a:r>
            <a:r>
              <a:rPr lang="en-US" sz="2950" err="1"/>
              <a:t>условни</a:t>
            </a:r>
            <a:r>
              <a:rPr lang="en-US" sz="2950"/>
              <a:t> </a:t>
            </a:r>
            <a:r>
              <a:rPr lang="en-US" sz="2950" err="1"/>
              <a:t>блокове</a:t>
            </a:r>
            <a:r>
              <a:rPr lang="en-US" sz="2950"/>
              <a:t> и </a:t>
            </a:r>
            <a:r>
              <a:rPr lang="en-US" sz="2950" err="1"/>
              <a:t>повтаряще</a:t>
            </a:r>
            <a:r>
              <a:rPr lang="en-US" sz="2950"/>
              <a:t> </a:t>
            </a:r>
            <a:r>
              <a:rPr lang="en-US" sz="2950" err="1"/>
              <a:t>си</a:t>
            </a:r>
            <a:r>
              <a:rPr lang="en-US" sz="2950"/>
              <a:t> </a:t>
            </a:r>
            <a:r>
              <a:rPr lang="en-US" sz="2950" err="1"/>
              <a:t>цикли</a:t>
            </a:r>
            <a:endParaRPr lang="en-US" err="1"/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err="1">
                <a:solidFill>
                  <a:schemeClr val="bg1"/>
                </a:solidFill>
              </a:rPr>
              <a:t>Алгоритмично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 b="1" err="1">
                <a:solidFill>
                  <a:schemeClr val="bg1"/>
                </a:solidFill>
              </a:rPr>
              <a:t>мислине</a:t>
            </a:r>
            <a:r>
              <a:rPr lang="en-US" sz="3350" b="1">
                <a:solidFill>
                  <a:schemeClr val="bg1"/>
                </a:solidFill>
              </a:rPr>
              <a:t> </a:t>
            </a:r>
            <a:r>
              <a:rPr lang="en-US" sz="3350"/>
              <a:t>(</a:t>
            </a:r>
            <a:r>
              <a:rPr lang="en-US" sz="3350" err="1"/>
              <a:t>математичиско</a:t>
            </a:r>
            <a:r>
              <a:rPr lang="en-US" sz="3350"/>
              <a:t> </a:t>
            </a:r>
            <a:r>
              <a:rPr lang="en-US" sz="3350" err="1"/>
              <a:t>мислене</a:t>
            </a:r>
            <a:r>
              <a:rPr lang="en-US" sz="3350"/>
              <a:t>, </a:t>
            </a:r>
            <a:r>
              <a:rPr lang="en-US" sz="3350" err="1"/>
              <a:t>логическо</a:t>
            </a:r>
            <a:r>
              <a:rPr lang="en-US" sz="3350"/>
              <a:t> </a:t>
            </a:r>
            <a:r>
              <a:rPr lang="en-US" sz="3350" err="1"/>
              <a:t>мислене</a:t>
            </a:r>
            <a:r>
              <a:rPr lang="en-US" sz="3350"/>
              <a:t>, </a:t>
            </a:r>
            <a:r>
              <a:rPr lang="en-US" sz="3350" err="1">
                <a:ea typeface="+mn-lt"/>
                <a:cs typeface="+mn-lt"/>
              </a:rPr>
              <a:t>инженерно</a:t>
            </a:r>
            <a:r>
              <a:rPr lang="en-US" sz="3350">
                <a:ea typeface="+mn-lt"/>
                <a:cs typeface="+mn-lt"/>
              </a:rPr>
              <a:t> </a:t>
            </a:r>
            <a:r>
              <a:rPr lang="en-US" sz="3350" err="1">
                <a:ea typeface="+mn-lt"/>
                <a:cs typeface="+mn-lt"/>
              </a:rPr>
              <a:t>мислене</a:t>
            </a:r>
            <a:r>
              <a:rPr lang="en-US" sz="3350"/>
              <a:t>)</a:t>
            </a:r>
            <a:endParaRPr lang="en-US" sz="3350">
              <a:cs typeface="Calibri"/>
            </a:endParaRPr>
          </a:p>
          <a:p>
            <a:pPr lvl="1" indent="-360045">
              <a:lnSpc>
                <a:spcPct val="100000"/>
              </a:lnSpc>
              <a:buClr>
                <a:schemeClr val="tx1"/>
              </a:buClr>
            </a:pPr>
            <a:r>
              <a:rPr lang="en-US" sz="3150" err="1">
                <a:cs typeface="Calibri"/>
              </a:rPr>
              <a:t>Способност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да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решиш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проблем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чрез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редица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от</a:t>
            </a:r>
            <a:r>
              <a:rPr lang="en-US" sz="3150">
                <a:cs typeface="Calibri"/>
              </a:rPr>
              <a:t> </a:t>
            </a:r>
            <a:r>
              <a:rPr lang="en-US" sz="3150" err="1">
                <a:cs typeface="Calibri"/>
              </a:rPr>
              <a:t>стъпки</a:t>
            </a:r>
            <a:r>
              <a:rPr lang="en-US" sz="3150">
                <a:cs typeface="Calibri"/>
              </a:rPr>
              <a:t> (</a:t>
            </a:r>
            <a:r>
              <a:rPr lang="en-US" sz="3150" err="1">
                <a:cs typeface="Calibri"/>
              </a:rPr>
              <a:t>алгоритми</a:t>
            </a:r>
            <a:r>
              <a:rPr lang="en-US" sz="3150">
                <a:cs typeface="Calibri"/>
              </a:rPr>
              <a:t>)</a:t>
            </a:r>
            <a:endParaRPr lang="en-US" sz="31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750" dirty="0" err="1"/>
              <a:t>Алгоритми</a:t>
            </a:r>
            <a:r>
              <a:rPr lang="en-US" sz="3750" dirty="0"/>
              <a:t> в </a:t>
            </a:r>
            <a:r>
              <a:rPr lang="en-US" sz="3750" dirty="0" err="1"/>
              <a:t>компютърните</a:t>
            </a:r>
            <a:r>
              <a:rPr lang="en-US" sz="3750" dirty="0"/>
              <a:t> </a:t>
            </a:r>
            <a:r>
              <a:rPr lang="en-US" sz="3750" dirty="0" err="1"/>
              <a:t>науки</a:t>
            </a:r>
            <a:endParaRPr lang="en-US" sz="3799" dirty="0" err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5719B8F-AC90-45FE-9B98-1E4F2F448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978949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>
                <a:solidFill>
                  <a:schemeClr val="bg1"/>
                </a:solidFill>
              </a:rPr>
              <a:t>Алогоритмите </a:t>
            </a:r>
            <a:r>
              <a:rPr lang="en-US" sz="3150" err="1"/>
              <a:t>могат</a:t>
            </a:r>
            <a:r>
              <a:rPr lang="en-US" sz="3150"/>
              <a:t> </a:t>
            </a:r>
            <a:r>
              <a:rPr lang="en-US" sz="3150" err="1"/>
              <a:t>да</a:t>
            </a:r>
            <a:r>
              <a:rPr lang="en-US" sz="3150"/>
              <a:t> </a:t>
            </a:r>
            <a:r>
              <a:rPr lang="en-US" sz="3150" err="1"/>
              <a:t>бъдат</a:t>
            </a:r>
            <a:r>
              <a:rPr lang="en-US" sz="3150"/>
              <a:t> </a:t>
            </a:r>
            <a:r>
              <a:rPr lang="en-US" sz="3150" err="1"/>
              <a:t>изразени</a:t>
            </a:r>
            <a:r>
              <a:rPr lang="en-US" sz="3150">
                <a:solidFill>
                  <a:srgbClr val="234465"/>
                </a:solidFill>
              </a:rPr>
              <a:t> </a:t>
            </a:r>
            <a:r>
              <a:rPr lang="en-US" sz="3150" err="1">
                <a:solidFill>
                  <a:srgbClr val="234465"/>
                </a:solidFill>
              </a:rPr>
              <a:t>като</a:t>
            </a:r>
            <a:r>
              <a:rPr lang="en-US" sz="3150">
                <a:solidFill>
                  <a:srgbClr val="234465"/>
                </a:solidFill>
              </a:rPr>
              <a:t> </a:t>
            </a:r>
            <a:r>
              <a:rPr lang="en-US" sz="3150" err="1">
                <a:ea typeface="+mn-lt"/>
                <a:cs typeface="+mn-lt"/>
              </a:rPr>
              <a:t>псевдокод</a:t>
            </a:r>
            <a:r>
              <a:rPr lang="en-US" sz="3150"/>
              <a:t>, </a:t>
            </a:r>
            <a:r>
              <a:rPr lang="en-US" sz="3150" err="1"/>
              <a:t>чрез</a:t>
            </a:r>
            <a:r>
              <a:rPr lang="en-US" sz="3150"/>
              <a:t> </a:t>
            </a:r>
            <a:r>
              <a:rPr lang="en-US" sz="3150" b="1" err="1">
                <a:solidFill>
                  <a:schemeClr val="bg1"/>
                </a:solidFill>
              </a:rPr>
              <a:t>блокови</a:t>
            </a:r>
            <a:r>
              <a:rPr lang="en-US" sz="3150" b="1">
                <a:solidFill>
                  <a:schemeClr val="bg1"/>
                </a:solidFill>
              </a:rPr>
              <a:t> </a:t>
            </a:r>
            <a:r>
              <a:rPr lang="en-US" sz="3150" b="1" err="1">
                <a:solidFill>
                  <a:schemeClr val="bg1"/>
                </a:solidFill>
              </a:rPr>
              <a:t>схеми</a:t>
            </a:r>
            <a:r>
              <a:rPr lang="en-US" sz="3150" b="1">
                <a:solidFill>
                  <a:schemeClr val="bg1"/>
                </a:solidFill>
              </a:rPr>
              <a:t> </a:t>
            </a:r>
            <a:r>
              <a:rPr lang="en-US" sz="3150" err="1"/>
              <a:t>или</a:t>
            </a:r>
            <a:r>
              <a:rPr lang="en-US" sz="3150"/>
              <a:t> </a:t>
            </a:r>
            <a:r>
              <a:rPr lang="en-US" sz="3150" b="1" err="1">
                <a:solidFill>
                  <a:schemeClr val="bg1"/>
                </a:solidFill>
              </a:rPr>
              <a:t>код</a:t>
            </a:r>
            <a:endParaRPr lang="bg-BG" sz="3150" err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Псевдокод</a:t>
            </a:r>
            <a:r>
              <a:rPr lang="en-US" sz="3950" dirty="0"/>
              <a:t> и </a:t>
            </a:r>
            <a:r>
              <a:rPr lang="en-US" sz="3950" dirty="0" err="1"/>
              <a:t>блокови</a:t>
            </a:r>
            <a:r>
              <a:rPr lang="en-US" sz="3950" dirty="0"/>
              <a:t> </a:t>
            </a:r>
            <a:r>
              <a:rPr lang="en-US" sz="3950" dirty="0" err="1"/>
              <a:t>схеми</a:t>
            </a:r>
            <a:r>
              <a:rPr lang="en-US" sz="3950" dirty="0"/>
              <a:t> </a:t>
            </a:r>
            <a:endParaRPr lang="en-US" dirty="0"/>
          </a:p>
        </p:txBody>
      </p:sp>
      <p:pic>
        <p:nvPicPr>
          <p:cNvPr id="8194" name="Picture 2" descr="http://www.flowcharttools.com/images/examples/Flowchart%20for%20computing%20factorial%20N.pn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223" r="8699" b="-1699"/>
          <a:stretch/>
        </p:blipFill>
        <p:spPr bwMode="auto">
          <a:xfrm>
            <a:off x="4569280" y="2416701"/>
            <a:ext cx="2672971" cy="3540995"/>
          </a:xfrm>
          <a:prstGeom prst="roundRect">
            <a:avLst>
              <a:gd name="adj" fmla="val 1504"/>
            </a:avLst>
          </a:prstGeom>
          <a:solidFill>
            <a:srgbClr val="FFFFFF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6" name="Rounded Rectangle 5"/>
          <p:cNvSpPr>
            <a:spLocks noChangeArrowheads="1"/>
          </p:cNvSpPr>
          <p:nvPr/>
        </p:nvSpPr>
        <p:spPr bwMode="auto">
          <a:xfrm>
            <a:off x="536840" y="2407885"/>
            <a:ext cx="3654659" cy="3553893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BFS(node)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queue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node</a:t>
            </a:r>
            <a:endParaRPr lang="en-US" sz="1899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while queue not empty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v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 queue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print 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for each child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of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v</a:t>
            </a: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</a:t>
            </a: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queue  </a:t>
            </a:r>
            <a:r>
              <a:rPr lang="en-US" sz="1899" b="1" i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</a:t>
            </a:r>
            <a:endParaRPr lang="en-US" sz="1899" b="1" i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ts val="2999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4848" y="6040878"/>
            <a:ext cx="3656648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550" b="1" err="1"/>
              <a:t>псевдокод</a:t>
            </a:r>
            <a:endParaRPr lang="bg-BG" err="1"/>
          </a:p>
        </p:txBody>
      </p:sp>
      <p:sp>
        <p:nvSpPr>
          <p:cNvPr id="8" name="TextBox 7"/>
          <p:cNvSpPr txBox="1"/>
          <p:nvPr/>
        </p:nvSpPr>
        <p:spPr>
          <a:xfrm>
            <a:off x="5141411" y="6040878"/>
            <a:ext cx="2325893" cy="48474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550" b="1" err="1"/>
              <a:t>Блокови</a:t>
            </a:r>
            <a:r>
              <a:rPr lang="en-US" sz="2550" b="1"/>
              <a:t> </a:t>
            </a:r>
            <a:r>
              <a:rPr lang="en-US" sz="2550" b="1" err="1"/>
              <a:t>схеми</a:t>
            </a:r>
            <a:endParaRPr lang="en-US" sz="2599" b="1" err="1"/>
          </a:p>
        </p:txBody>
      </p:sp>
      <p:sp>
        <p:nvSpPr>
          <p:cNvPr id="9" name="Rounded Rectangle 8"/>
          <p:cNvSpPr>
            <a:spLocks noChangeArrowheads="1"/>
          </p:cNvSpPr>
          <p:nvPr/>
        </p:nvSpPr>
        <p:spPr bwMode="auto">
          <a:xfrm>
            <a:off x="7619606" y="2409016"/>
            <a:ext cx="4015519" cy="3548678"/>
          </a:xfrm>
          <a:prstGeom prst="roundRect">
            <a:avLst>
              <a:gd name="adj" fmla="val 1105"/>
            </a:avLst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DFS(Node node)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Print(node.Name);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for (int i = 0; i &lt; node.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Children.Count; i++)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if (!visited[node.Id])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 DFS(node.Children[i]);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05000"/>
              </a:lnSpc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visited[node.Id] = true;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8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19606" y="6040877"/>
            <a:ext cx="4015519" cy="4923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550" b="1" err="1"/>
              <a:t>код</a:t>
            </a:r>
            <a:endParaRPr lang="bg-BG" err="1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8286B66-E754-4AAA-AE7C-61DE471363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4481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/>
      <p:bldP spid="8" grpId="0"/>
      <p:bldP spid="9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/>
            <a:r>
              <a:rPr lang="en-US" sz="3350" dirty="0" err="1"/>
              <a:t>Сортиране</a:t>
            </a:r>
            <a:r>
              <a:rPr lang="en-US" sz="3350" dirty="0"/>
              <a:t> и </a:t>
            </a:r>
            <a:r>
              <a:rPr lang="en-US" sz="3350" dirty="0" err="1"/>
              <a:t>търсене</a:t>
            </a:r>
            <a:endParaRPr lang="bg-BG" dirty="0"/>
          </a:p>
          <a:p>
            <a:pPr marL="360045" indent="-360045"/>
            <a:r>
              <a:rPr lang="en-US" sz="3350" dirty="0" err="1"/>
              <a:t>Комбинаторни</a:t>
            </a:r>
            <a:r>
              <a:rPr lang="en-US" sz="3350" dirty="0"/>
              <a:t> </a:t>
            </a:r>
            <a:r>
              <a:rPr lang="en-US" sz="3350" dirty="0" err="1"/>
              <a:t>алгоритми</a:t>
            </a:r>
            <a:endParaRPr lang="en-US" dirty="0"/>
          </a:p>
          <a:p>
            <a:pPr lvl="1" indent="-360045"/>
            <a:r>
              <a:rPr lang="en-US" sz="3150" dirty="0" err="1"/>
              <a:t>Рекурсивни</a:t>
            </a:r>
            <a:r>
              <a:rPr lang="en-US" sz="3150" dirty="0"/>
              <a:t> </a:t>
            </a:r>
            <a:r>
              <a:rPr lang="en-US" sz="3150" dirty="0" err="1"/>
              <a:t>алгоритми</a:t>
            </a:r>
            <a:endParaRPr lang="bg-BG" sz="3150" dirty="0">
              <a:cs typeface="Calibri"/>
            </a:endParaRPr>
          </a:p>
          <a:p>
            <a:pPr marL="360045" indent="-360045"/>
            <a:r>
              <a:rPr lang="en-US" sz="3350" dirty="0" err="1"/>
              <a:t>Динамично</a:t>
            </a:r>
            <a:r>
              <a:rPr lang="en-US" sz="3350" dirty="0"/>
              <a:t> </a:t>
            </a:r>
            <a:r>
              <a:rPr lang="en-US" sz="3350" dirty="0" err="1"/>
              <a:t>програмиране</a:t>
            </a:r>
            <a:endParaRPr lang="en-US" dirty="0"/>
          </a:p>
          <a:p>
            <a:pPr marL="360045" indent="-360045"/>
            <a:r>
              <a:rPr lang="en-US" sz="3350" dirty="0" err="1"/>
              <a:t>Алгоритми</a:t>
            </a:r>
            <a:r>
              <a:rPr lang="en-US" sz="3350" dirty="0"/>
              <a:t> </a:t>
            </a:r>
            <a:r>
              <a:rPr lang="en-US" sz="3350" dirty="0" err="1"/>
              <a:t>за</a:t>
            </a:r>
            <a:r>
              <a:rPr lang="en-US" sz="3350" dirty="0"/>
              <a:t> </a:t>
            </a:r>
            <a:r>
              <a:rPr lang="en-US" sz="3350" dirty="0" err="1"/>
              <a:t>графи</a:t>
            </a:r>
            <a:endParaRPr lang="en-US" dirty="0"/>
          </a:p>
          <a:p>
            <a:pPr lvl="1" indent="-360045"/>
            <a:r>
              <a:rPr lang="en-US" sz="3150" dirty="0"/>
              <a:t>DFS и BFS </a:t>
            </a:r>
            <a:r>
              <a:rPr lang="en-US" sz="3150" dirty="0" err="1"/>
              <a:t>обхождане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 err="1"/>
              <a:t>Други</a:t>
            </a:r>
            <a:r>
              <a:rPr lang="en-US" sz="3350" dirty="0"/>
              <a:t> </a:t>
            </a:r>
            <a:r>
              <a:rPr lang="en-US" sz="3350" dirty="0" err="1"/>
              <a:t>алгоритми</a:t>
            </a:r>
            <a:endParaRPr lang="en-US" dirty="0"/>
          </a:p>
          <a:p>
            <a:pPr lvl="1" indent="-360045"/>
            <a:r>
              <a:rPr lang="en-US" sz="3150" dirty="0" err="1"/>
              <a:t>Алчен</a:t>
            </a:r>
            <a:r>
              <a:rPr lang="en-US" sz="3150" dirty="0"/>
              <a:t> </a:t>
            </a:r>
            <a:r>
              <a:rPr lang="en-US" sz="3150" dirty="0" err="1"/>
              <a:t>алгоритъм</a:t>
            </a:r>
            <a:r>
              <a:rPr lang="en-US" sz="3150" dirty="0"/>
              <a:t>, </a:t>
            </a:r>
            <a:r>
              <a:rPr lang="en-US" sz="3150" dirty="0" err="1"/>
              <a:t>изчислителна</a:t>
            </a:r>
            <a:r>
              <a:rPr lang="en-US" sz="3150" dirty="0"/>
              <a:t> </a:t>
            </a:r>
            <a:r>
              <a:rPr lang="en-US" sz="3150" dirty="0" err="1"/>
              <a:t>геометрия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рандомизиран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алгоритъм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паралелният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алгоритъм</a:t>
            </a:r>
            <a:r>
              <a:rPr lang="en-US" sz="3150" dirty="0"/>
              <a:t>, </a:t>
            </a:r>
            <a:r>
              <a:rPr lang="en-US" sz="3150" dirty="0" err="1"/>
              <a:t>генетичен</a:t>
            </a:r>
            <a:r>
              <a:rPr lang="en-US" sz="3150" dirty="0"/>
              <a:t> </a:t>
            </a:r>
            <a:r>
              <a:rPr lang="en-US" sz="3150" dirty="0" err="1"/>
              <a:t>алгоритъм</a:t>
            </a:r>
            <a:endParaRPr lang="en-US" sz="3150" dirty="0">
              <a:cs typeface="Calibri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Някои</a:t>
            </a:r>
            <a:r>
              <a:rPr lang="en-US" sz="3950"/>
              <a:t> </a:t>
            </a:r>
            <a:r>
              <a:rPr lang="en-US" sz="3950" err="1"/>
              <a:t>алгоритми</a:t>
            </a:r>
            <a:r>
              <a:rPr lang="en-US" sz="3950"/>
              <a:t> в </a:t>
            </a:r>
            <a:r>
              <a:rPr lang="en-US" sz="3950" err="1"/>
              <a:t>програмирането</a:t>
            </a:r>
            <a:endParaRPr lang="en-US" sz="3950" err="1">
              <a:cs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765636" y="1667225"/>
            <a:ext cx="5685651" cy="3741260"/>
            <a:chOff x="5256212" y="990600"/>
            <a:chExt cx="6255845" cy="4528105"/>
          </a:xfrm>
        </p:grpSpPr>
        <p:pic>
          <p:nvPicPr>
            <p:cNvPr id="2050" name="Picture 2" descr="http://lukeblower.com/wp-content/uploads/2013/07/algorithm_11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56212" y="1252813"/>
              <a:ext cx="6255845" cy="4265892"/>
            </a:xfrm>
            <a:prstGeom prst="rect">
              <a:avLst/>
            </a:prstGeom>
            <a:noFill/>
            <a:effectLst>
              <a:softEdge rad="317500"/>
            </a:effectLst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20" name="Picture 4" descr="chart, flow icon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27812" y="990600"/>
              <a:ext cx="31860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D3412CC1-4BB5-41A3-9A91-72058022A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609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7169FD79-96EF-2288-86F0-F48A42579DB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950" b="1" dirty="0" err="1">
                <a:cs typeface="Calibri"/>
              </a:rPr>
              <a:t>анализиране</a:t>
            </a:r>
            <a:r>
              <a:rPr lang="en-US" sz="3950" b="1" dirty="0">
                <a:cs typeface="Calibri"/>
              </a:rPr>
              <a:t> </a:t>
            </a:r>
            <a:r>
              <a:rPr lang="en-US" sz="3950" b="1" dirty="0" err="1">
                <a:cs typeface="Calibri"/>
              </a:rPr>
              <a:t>на</a:t>
            </a:r>
            <a:r>
              <a:rPr lang="en-US" sz="3950" b="1" dirty="0">
                <a:cs typeface="Calibri"/>
              </a:rPr>
              <a:t> </a:t>
            </a:r>
            <a:r>
              <a:rPr lang="en-US" sz="3950" b="1" dirty="0" err="1">
                <a:cs typeface="Calibri"/>
              </a:rPr>
              <a:t>алгоритми</a:t>
            </a:r>
            <a:r>
              <a:rPr lang="en-US" sz="3950" b="1" dirty="0">
                <a:cs typeface="Calibri"/>
              </a:rPr>
              <a:t>, </a:t>
            </a:r>
            <a:r>
              <a:rPr lang="en-US" sz="3950" b="1" dirty="0" err="1">
                <a:cs typeface="Calibri"/>
              </a:rPr>
              <a:t>алгоритмична</a:t>
            </a:r>
            <a:r>
              <a:rPr lang="en-US" sz="3950" b="1" dirty="0">
                <a:cs typeface="Calibri"/>
              </a:rPr>
              <a:t> </a:t>
            </a:r>
            <a:r>
              <a:rPr lang="en-US" sz="3950" b="1" dirty="0" err="1">
                <a:cs typeface="Calibri"/>
              </a:rPr>
              <a:t>сложност</a:t>
            </a:r>
            <a:r>
              <a:rPr lang="en-US" sz="3950" b="1" dirty="0">
                <a:cs typeface="Calibri"/>
              </a:rPr>
              <a:t>, </a:t>
            </a:r>
            <a:r>
              <a:rPr lang="en-US" sz="3950" b="1" dirty="0" err="1">
                <a:cs typeface="Calibri"/>
              </a:rPr>
              <a:t>времева</a:t>
            </a:r>
            <a:r>
              <a:rPr lang="en-US" sz="3950" b="1" dirty="0">
                <a:cs typeface="Calibri"/>
              </a:rPr>
              <a:t> </a:t>
            </a:r>
            <a:r>
              <a:rPr lang="en-US" sz="3950" b="1" dirty="0" err="1">
                <a:cs typeface="Calibri"/>
              </a:rPr>
              <a:t>сложност</a:t>
            </a:r>
            <a:r>
              <a:rPr lang="en-US" sz="3950" b="1" dirty="0">
                <a:cs typeface="Calibri"/>
              </a:rPr>
              <a:t> и </a:t>
            </a:r>
            <a:r>
              <a:rPr lang="en-US" sz="3950" b="1" dirty="0" err="1">
                <a:cs typeface="Calibri"/>
              </a:rPr>
              <a:t>примери</a:t>
            </a:r>
            <a:endParaRPr lang="bg-BG" sz="3950" dirty="0" err="1">
              <a:ea typeface="+mn-lt"/>
              <a:cs typeface="+mn-lt"/>
            </a:endParaRP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38CA08A9-3844-BEC8-C64C-9DC37E2F271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ea typeface="+mj-lt"/>
                <a:cs typeface="+mj-lt"/>
              </a:rPr>
              <a:t>Асимптотична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нотация</a:t>
            </a:r>
            <a:endParaRPr lang="bg-BG" sz="5350" b="0" dirty="0" err="1">
              <a:ea typeface="+mj-lt"/>
              <a:cs typeface="+mj-lt"/>
            </a:endParaRPr>
          </a:p>
        </p:txBody>
      </p:sp>
      <p:pic>
        <p:nvPicPr>
          <p:cNvPr id="6" name="Picture 2" descr="http://www.caddtutorialsonline.com/images/16-Abstract-world-with-rising-sun.jpg">
            <a:extLst>
              <a:ext uri="{FF2B5EF4-FFF2-40B4-BE49-F238E27FC236}">
                <a16:creationId xmlns:a16="http://schemas.microsoft.com/office/drawing/2014/main" id="{D549EFFE-F85E-9FAC-64DB-5025ADEB1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1460" y="2016837"/>
            <a:ext cx="2689080" cy="1349274"/>
          </a:xfrm>
          <a:prstGeom prst="roundRect">
            <a:avLst>
              <a:gd name="adj" fmla="val 428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2154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10000"/>
              </a:lnSpc>
              <a:buClr>
                <a:schemeClr val="tx1"/>
              </a:buClr>
            </a:pP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Защо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трябва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да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анализираме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altLang="ko-KR" sz="3350" b="1" dirty="0" err="1">
                <a:solidFill>
                  <a:schemeClr val="bg1"/>
                </a:solidFill>
                <a:ea typeface="굴림"/>
              </a:rPr>
              <a:t>алгоритми</a:t>
            </a:r>
            <a:r>
              <a:rPr lang="en-US" altLang="ko-KR" sz="3350" b="1" dirty="0">
                <a:solidFill>
                  <a:schemeClr val="bg1"/>
                </a:solidFill>
                <a:ea typeface="굴림"/>
              </a:rPr>
              <a:t>?</a:t>
            </a:r>
            <a:endParaRPr lang="bg-BG" sz="33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10000"/>
              </a:lnSpc>
            </a:pPr>
            <a:r>
              <a:rPr lang="en-US" altLang="ko-KR" sz="3150" dirty="0" err="1">
                <a:ea typeface="굴림"/>
              </a:rPr>
              <a:t>Предсказваме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b="1" dirty="0" err="1">
                <a:solidFill>
                  <a:schemeClr val="bg1"/>
                </a:solidFill>
                <a:ea typeface="굴림"/>
              </a:rPr>
              <a:t>ресурсите</a:t>
            </a:r>
            <a:r>
              <a:rPr lang="en-US" altLang="ko-KR" sz="31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150" dirty="0" err="1">
                <a:solidFill>
                  <a:srgbClr val="234465"/>
                </a:solidFill>
                <a:ea typeface="굴림"/>
              </a:rPr>
              <a:t>на</a:t>
            </a:r>
            <a:r>
              <a:rPr lang="en-US" altLang="ko-KR" sz="3150" dirty="0">
                <a:solidFill>
                  <a:srgbClr val="234465"/>
                </a:solidFill>
                <a:ea typeface="굴림"/>
              </a:rPr>
              <a:t> </a:t>
            </a:r>
            <a:r>
              <a:rPr lang="en-US" altLang="ko-KR" sz="3150" dirty="0" err="1">
                <a:solidFill>
                  <a:srgbClr val="234465"/>
                </a:solidFill>
                <a:ea typeface="굴림"/>
              </a:rPr>
              <a:t>алгоритъма</a:t>
            </a:r>
            <a:endParaRPr lang="en-US" altLang="ko-KR" sz="3150" dirty="0" err="1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Изчислително</a:t>
            </a:r>
            <a:r>
              <a:rPr lang="en-US" altLang="ko-KR" sz="2950" dirty="0"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време</a:t>
            </a:r>
            <a:r>
              <a:rPr lang="en-US" altLang="ko-KR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dirty="0">
                <a:ea typeface="굴림"/>
              </a:rPr>
              <a:t>(</a:t>
            </a:r>
            <a:r>
              <a:rPr lang="en-US" altLang="ko-KR" sz="2950" dirty="0" err="1">
                <a:ea typeface="굴림"/>
              </a:rPr>
              <a:t>консумация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процесора</a:t>
            </a:r>
            <a:r>
              <a:rPr lang="en-US" altLang="ko-KR" sz="2950" dirty="0">
                <a:ea typeface="굴림"/>
              </a:rPr>
              <a:t>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  <a:buClr>
                <a:schemeClr val="tx1"/>
              </a:buClr>
            </a:pPr>
            <a:r>
              <a:rPr lang="en-US" altLang="ko-KR" sz="2950" dirty="0" err="1">
                <a:ea typeface="굴림"/>
              </a:rPr>
              <a:t>Свободна</a:t>
            </a:r>
            <a:r>
              <a:rPr lang="en-US" altLang="ko-KR" sz="2950" dirty="0"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памет</a:t>
            </a:r>
            <a:r>
              <a:rPr lang="en-US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dirty="0">
                <a:ea typeface="굴림"/>
              </a:rPr>
              <a:t>(</a:t>
            </a:r>
            <a:r>
              <a:rPr lang="en-US" altLang="ko-KR" sz="2950" dirty="0" err="1">
                <a:ea typeface="굴림"/>
              </a:rPr>
              <a:t>консумация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RAM)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Потребление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комуникацията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на</a:t>
            </a:r>
            <a:r>
              <a:rPr lang="en-US" altLang="ko-KR" sz="2950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</a:rPr>
              <a:t>честотна</a:t>
            </a:r>
            <a:r>
              <a:rPr lang="en-US" sz="2950" b="1" dirty="0">
                <a:solidFill>
                  <a:schemeClr val="bg1"/>
                </a:solidFill>
              </a:rPr>
              <a:t> </a:t>
            </a:r>
            <a:r>
              <a:rPr lang="en-US" sz="2950" b="1" dirty="0" err="1">
                <a:solidFill>
                  <a:schemeClr val="bg1"/>
                </a:solidFill>
              </a:rPr>
              <a:t>лента</a:t>
            </a:r>
            <a:r>
              <a:rPr lang="en-US" sz="2950" b="1" dirty="0">
                <a:solidFill>
                  <a:schemeClr val="bg1"/>
                </a:solidFill>
              </a:rPr>
              <a:t> </a:t>
            </a:r>
            <a:endParaRPr lang="en-US" altLang="ko-KR" sz="2950" dirty="0">
              <a:solidFill>
                <a:schemeClr val="bg1"/>
              </a:solidFill>
              <a:ea typeface="굴림"/>
            </a:endParaRPr>
          </a:p>
          <a:p>
            <a:pPr lvl="1" indent="-360045">
              <a:lnSpc>
                <a:spcPct val="110000"/>
              </a:lnSpc>
            </a:pPr>
            <a:r>
              <a:rPr lang="en-US" altLang="ko-KR" sz="3150" dirty="0" err="1">
                <a:ea typeface="굴림"/>
              </a:rPr>
              <a:t>Очакваното</a:t>
            </a:r>
            <a:r>
              <a:rPr lang="en-US" altLang="ko-KR" sz="3150" dirty="0">
                <a:ea typeface="굴림"/>
              </a:rPr>
              <a:t> </a:t>
            </a:r>
            <a:r>
              <a:rPr lang="en-US" altLang="ko-KR" sz="3150" b="1" dirty="0" err="1">
                <a:solidFill>
                  <a:schemeClr val="bg1"/>
                </a:solidFill>
                <a:ea typeface="굴림"/>
              </a:rPr>
              <a:t>време</a:t>
            </a:r>
            <a:r>
              <a:rPr lang="en-US" altLang="ko-KR" sz="31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3150" dirty="0" err="1">
                <a:ea typeface="굴림"/>
              </a:rPr>
              <a:t>на</a:t>
            </a:r>
            <a:r>
              <a:rPr lang="en-US" altLang="ko-KR" sz="3150" dirty="0">
                <a:ea typeface="굴림"/>
              </a:rPr>
              <a:t> </a:t>
            </a:r>
            <a:r>
              <a:rPr lang="en-US" altLang="ko-KR" sz="3150" dirty="0" err="1">
                <a:ea typeface="굴림"/>
              </a:rPr>
              <a:t>алгоритама</a:t>
            </a:r>
            <a:r>
              <a:rPr lang="en-US" altLang="ko-KR" sz="3150" dirty="0">
                <a:ea typeface="굴림"/>
              </a:rPr>
              <a:t> е:</a:t>
            </a:r>
            <a:endParaRPr lang="en-US" altLang="ko-KR" sz="31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altLang="ko-KR" sz="2950" dirty="0" err="1">
                <a:ea typeface="굴림"/>
              </a:rPr>
              <a:t>Общият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брой</a:t>
            </a:r>
            <a:r>
              <a:rPr lang="en-US" altLang="ko-KR" sz="2950" dirty="0">
                <a:ea typeface="굴림"/>
              </a:rPr>
              <a:t> </a:t>
            </a:r>
            <a:r>
              <a:rPr lang="en-US" altLang="ko-KR" sz="2950" dirty="0" err="1">
                <a:ea typeface="굴림"/>
              </a:rPr>
              <a:t>изпълнени</a:t>
            </a:r>
            <a:r>
              <a:rPr lang="en-US" altLang="ko-KR" sz="2950" dirty="0"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приметивни</a:t>
            </a:r>
            <a:r>
              <a:rPr lang="en-US" altLang="ko-KR" sz="2950" b="1" dirty="0">
                <a:solidFill>
                  <a:schemeClr val="bg1"/>
                </a:solidFill>
                <a:ea typeface="굴림"/>
              </a:rPr>
              <a:t> </a:t>
            </a:r>
            <a:r>
              <a:rPr lang="en-US" altLang="ko-KR" sz="2950" b="1" dirty="0" err="1">
                <a:solidFill>
                  <a:schemeClr val="bg1"/>
                </a:solidFill>
                <a:ea typeface="굴림"/>
              </a:rPr>
              <a:t>задачи</a:t>
            </a:r>
            <a:br>
              <a:rPr lang="en-US" altLang="ko-KR" sz="2950" b="1" dirty="0">
                <a:ea typeface="굴림"/>
              </a:rPr>
            </a:br>
            <a:r>
              <a:rPr lang="en-US" altLang="ko-KR" sz="2950" dirty="0">
                <a:ea typeface="굴림"/>
              </a:rPr>
              <a:t>(</a:t>
            </a:r>
            <a:r>
              <a:rPr lang="en-US" sz="2950" dirty="0" err="1">
                <a:ea typeface="+mn-lt"/>
                <a:cs typeface="+mn-lt"/>
              </a:rPr>
              <a:t>независими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от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машината</a:t>
            </a:r>
            <a:r>
              <a:rPr lang="en-US" sz="2950" dirty="0">
                <a:ea typeface="+mn-lt"/>
                <a:cs typeface="+mn-lt"/>
              </a:rPr>
              <a:t> </a:t>
            </a:r>
            <a:r>
              <a:rPr lang="en-US" sz="2950" dirty="0" err="1">
                <a:ea typeface="+mn-lt"/>
                <a:cs typeface="+mn-lt"/>
              </a:rPr>
              <a:t>стъпки</a:t>
            </a:r>
            <a:r>
              <a:rPr lang="en-US" altLang="ko-KR" sz="2950" dirty="0">
                <a:ea typeface="굴림"/>
              </a:rPr>
              <a:t>)</a:t>
            </a:r>
            <a:endParaRPr lang="en-US" altLang="ko-KR" sz="2950" dirty="0">
              <a:ea typeface="굴림"/>
              <a:cs typeface="Calibri"/>
            </a:endParaRPr>
          </a:p>
          <a:p>
            <a:pPr marL="1255395" lvl="2" indent="-360045">
              <a:lnSpc>
                <a:spcPct val="110000"/>
              </a:lnSpc>
            </a:pPr>
            <a:r>
              <a:rPr lang="en-US" sz="2950" dirty="0" err="1">
                <a:ea typeface="굴림"/>
              </a:rPr>
              <a:t>Познат</a:t>
            </a:r>
            <a:r>
              <a:rPr lang="en-US" sz="2950" dirty="0">
                <a:ea typeface="굴림"/>
              </a:rPr>
              <a:t> </a:t>
            </a:r>
            <a:r>
              <a:rPr lang="en-US" sz="2950" dirty="0" err="1">
                <a:ea typeface="굴림"/>
              </a:rPr>
              <a:t>като</a:t>
            </a:r>
            <a:r>
              <a:rPr lang="en-US" sz="2950" dirty="0">
                <a:solidFill>
                  <a:srgbClr val="234465"/>
                </a:solidFill>
                <a:ea typeface="굴림"/>
              </a:rPr>
              <a:t> 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алгоритмична</a:t>
            </a:r>
            <a:r>
              <a:rPr lang="en-US" sz="2950" b="1" dirty="0">
                <a:solidFill>
                  <a:schemeClr val="bg1"/>
                </a:solidFill>
                <a:ea typeface="굴림"/>
              </a:rPr>
              <a:t> </a:t>
            </a:r>
            <a:r>
              <a:rPr lang="en-US" sz="2950" b="1" dirty="0" err="1">
                <a:solidFill>
                  <a:schemeClr val="bg1"/>
                </a:solidFill>
                <a:ea typeface="굴림"/>
              </a:rPr>
              <a:t>сложност</a:t>
            </a:r>
            <a:endParaRPr lang="bg-BG" sz="2950" b="1" dirty="0" err="1">
              <a:solidFill>
                <a:schemeClr val="bg1"/>
              </a:solidFill>
              <a:ea typeface="굴림"/>
              <a:cs typeface="Calibri"/>
            </a:endParaRPr>
          </a:p>
        </p:txBody>
      </p:sp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950" err="1">
                <a:ea typeface="굴림"/>
              </a:rPr>
              <a:t>Анализиране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на</a:t>
            </a:r>
            <a:r>
              <a:rPr lang="en-US" altLang="ko-KR" sz="3950">
                <a:ea typeface="굴림"/>
              </a:rPr>
              <a:t> </a:t>
            </a:r>
            <a:r>
              <a:rPr lang="en-US" altLang="ko-KR" sz="3950" err="1">
                <a:ea typeface="굴림"/>
              </a:rPr>
              <a:t>алгоритми</a:t>
            </a:r>
            <a:endParaRPr lang="bg-BG" err="1"/>
          </a:p>
        </p:txBody>
      </p:sp>
      <p:pic>
        <p:nvPicPr>
          <p:cNvPr id="3074" name="Picture 2" descr="http://www.unep.org/roap/portals/96/temp%20file%20for%20youth%20and%20civil%20society%20graphics/icon_resources_whit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189" y="2976994"/>
            <a:ext cx="1371242" cy="1371242"/>
          </a:xfrm>
          <a:prstGeom prst="roundRect">
            <a:avLst>
              <a:gd name="adj" fmla="val 5312"/>
            </a:avLst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www.threeriverssystems.com/wp-content/uploads/analyze_icon.png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7325" y="1295957"/>
            <a:ext cx="1371244" cy="137124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://www.awpropertygroup.com.au/sites/aro292/uploads/images/investearly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26" t="-2970" r="4926" b="-2970"/>
          <a:stretch/>
        </p:blipFill>
        <p:spPr bwMode="auto">
          <a:xfrm>
            <a:off x="9993461" y="4724065"/>
            <a:ext cx="1360188" cy="1598445"/>
          </a:xfrm>
          <a:prstGeom prst="roundRect">
            <a:avLst>
              <a:gd name="adj" fmla="val 5312"/>
            </a:avLst>
          </a:prstGeom>
          <a:solidFill>
            <a:schemeClr val="tx1"/>
          </a:solidFill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50B64DF6-BE2F-4561-9FCD-3429505915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66004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2114</Words>
  <Application>Microsoft Office PowerPoint</Application>
  <PresentationFormat>Широк екран</PresentationFormat>
  <Paragraphs>402</Paragraphs>
  <Slides>30</Slides>
  <Notes>15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Алгоритми и сложности</vt:lpstr>
      <vt:lpstr>Съдържание</vt:lpstr>
      <vt:lpstr>Преглед</vt:lpstr>
      <vt:lpstr>Какво е алогоритъм?</vt:lpstr>
      <vt:lpstr>Алгоритми в компютърните науки</vt:lpstr>
      <vt:lpstr>Псевдокод и блокови схеми </vt:lpstr>
      <vt:lpstr>Някои алгоритми в програмирането</vt:lpstr>
      <vt:lpstr>Асимптотична нотация</vt:lpstr>
      <vt:lpstr>Анализиране на алгоритми</vt:lpstr>
      <vt:lpstr>Алгоритмична сложност</vt:lpstr>
      <vt:lpstr>Времева сложност</vt:lpstr>
      <vt:lpstr>Времева сложност: Примери</vt:lpstr>
      <vt:lpstr>Алгоритмична сложност</vt:lpstr>
      <vt:lpstr>Асимптотична нотация: Дефениция</vt:lpstr>
      <vt:lpstr>Темп на растеж на функциите</vt:lpstr>
      <vt:lpstr>Асимптотична нотация: Примери</vt:lpstr>
      <vt:lpstr>Асимптотична функция</vt:lpstr>
      <vt:lpstr>Типични сложности (1)</vt:lpstr>
      <vt:lpstr>Типични сложности (2)</vt:lpstr>
      <vt:lpstr>Функционални стойности</vt:lpstr>
      <vt:lpstr> Времева сложност и бързина на програмата</vt:lpstr>
      <vt:lpstr>Примери</vt:lpstr>
      <vt:lpstr>Сложност Примери</vt:lpstr>
      <vt:lpstr>Сложност Примери (2)</vt:lpstr>
      <vt:lpstr>Сложност Примери (3)</vt:lpstr>
      <vt:lpstr>Сложност Примери (4)</vt:lpstr>
      <vt:lpstr>Какво научихме днес?</vt:lpstr>
      <vt:lpstr>Ресурсу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Complexity</dc:title>
  <dc:subject>Software Development Course</dc:subject>
  <dc:creator>Software University</dc:creator>
  <cp:keywords>data structures; algorithms; complexity; asymptotic notation; trees; lists; graphs; programming; SoftUni; Software University; programming; software development; software engineering; course</cp:keywords>
  <dc:description>© SoftUni – https://softuni.org_x000d_
© Software University – https://softuni.bg_x000d_
_x000d_
Copyrighted document. Unauthorized copy, reproduction or use is not permitted.</dc:description>
  <cp:lastModifiedBy>Emilia Kuiumdjieva</cp:lastModifiedBy>
  <cp:revision>351</cp:revision>
  <dcterms:created xsi:type="dcterms:W3CDTF">2018-05-23T13:08:44Z</dcterms:created>
  <dcterms:modified xsi:type="dcterms:W3CDTF">2023-03-03T15:49:37Z</dcterms:modified>
  <cp:category>© SoftUni – https://softuni.org</cp:category>
</cp:coreProperties>
</file>