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1"/>
  </p:notesMasterIdLst>
  <p:handoutMasterIdLst>
    <p:handoutMasterId r:id="rId42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07" r:id="rId32"/>
    <p:sldId id="608" r:id="rId33"/>
    <p:sldId id="609" r:id="rId34"/>
    <p:sldId id="610" r:id="rId35"/>
    <p:sldId id="612" r:id="rId36"/>
    <p:sldId id="613" r:id="rId37"/>
    <p:sldId id="586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Дебъгване" id="{415AEA19-58D6-4206-8576-AB83077339C6}">
          <p14:sldIdLst>
            <p14:sldId id="618"/>
            <p14:sldId id="619"/>
            <p14:sldId id="620"/>
            <p14:sldId id="621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ru-RU" dirty="0" smtClean="0"/>
              <a:t>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 – пример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 </a:t>
            </a:r>
            <a:r>
              <a:rPr lang="en-US" dirty="0" smtClean="0"/>
              <a:t>– if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Чете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Проверява</a:t>
            </a:r>
            <a:r>
              <a:rPr lang="bg-BG" sz="3200" dirty="0" smtClean="0"/>
              <a:t> </a:t>
            </a:r>
            <a:r>
              <a:rPr lang="bg-BG" sz="3200" dirty="0"/>
              <a:t>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Отпечатва </a:t>
            </a:r>
            <a:r>
              <a:rPr lang="bg-BG" sz="3200" b="1" dirty="0">
                <a:solidFill>
                  <a:schemeClr val="bg1"/>
                </a:solidFill>
              </a:rPr>
              <a:t>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 smtClean="0"/>
              <a:t>по-голяма</a:t>
            </a:r>
            <a:r>
              <a:rPr lang="bg-BG" sz="3200" dirty="0" smtClean="0"/>
              <a:t> </a:t>
            </a:r>
            <a:r>
              <a:rPr lang="bg-BG" sz="3200" dirty="0"/>
              <a:t>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True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False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</a:t>
            </a:r>
            <a:r>
              <a:rPr lang="bg-BG" dirty="0" smtClean="0"/>
              <a:t>оценка</a:t>
            </a:r>
            <a:r>
              <a:rPr lang="en-US" dirty="0" smtClean="0"/>
              <a:t> – </a:t>
            </a:r>
            <a:r>
              <a:rPr lang="bg-BG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Print("</a:t>
            </a:r>
            <a:r>
              <a:rPr lang="bg-BG" sz="2800" b="1" dirty="0" smtClean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grade </a:t>
            </a:r>
            <a:r>
              <a:rPr lang="en-US" sz="2800" b="1" dirty="0">
                <a:latin typeface="Consolas" panose="020B0609020204030204" pitchFamily="49" charset="0"/>
              </a:rPr>
              <a:t>= float(input</a:t>
            </a:r>
            <a:r>
              <a:rPr lang="en-US" sz="28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if </a:t>
            </a:r>
            <a:r>
              <a:rPr lang="en-US" sz="2800" b="1" dirty="0">
                <a:latin typeface="Consolas" panose="020B0609020204030204" pitchFamily="49" charset="0"/>
              </a:rPr>
              <a:t>grade &gt;= 5.50:    </a:t>
            </a:r>
            <a:r>
              <a:rPr lang="en-US" sz="2800" b="1" dirty="0" smtClean="0">
                <a:latin typeface="Consolas" panose="020B0609020204030204" pitchFamily="49" charset="0"/>
              </a:rPr>
              <a:t>	print</a:t>
            </a:r>
            <a:r>
              <a:rPr lang="en-US" sz="2800" b="1" dirty="0">
                <a:latin typeface="Consolas" panose="020B0609020204030204" pitchFamily="49" charset="0"/>
              </a:rPr>
              <a:t>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Логически </a:t>
            </a:r>
            <a:r>
              <a:rPr lang="bg-BG" b="1" dirty="0"/>
              <a:t>изрази </a:t>
            </a:r>
            <a:r>
              <a:rPr lang="bg-BG" dirty="0"/>
              <a:t>и </a:t>
            </a:r>
            <a:r>
              <a:rPr lang="bg-BG" b="1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Разклонен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Закръгляне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b="1" dirty="0" smtClean="0"/>
              <a:t>форматиране</a:t>
            </a:r>
            <a:endParaRPr lang="en-US" b="1" dirty="0" smtClean="0"/>
          </a:p>
          <a:p>
            <a:r>
              <a:rPr lang="bg-BG" dirty="0" smtClean="0"/>
              <a:t>Дебъгване</a:t>
            </a:r>
            <a:endParaRPr lang="bg-BG" dirty="0" smtClean="0"/>
          </a:p>
          <a:p>
            <a:r>
              <a:rPr lang="bg-BG" dirty="0"/>
              <a:t>Серии от </a:t>
            </a:r>
            <a:r>
              <a:rPr lang="bg-BG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Живот</a:t>
            </a:r>
            <a:r>
              <a:rPr lang="bg-BG" dirty="0" smtClean="0"/>
              <a:t> </a:t>
            </a:r>
            <a:r>
              <a:rPr lang="bg-BG" dirty="0"/>
              <a:t>на променлива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</a:t>
            </a:r>
            <a:r>
              <a:rPr lang="bg-BG" dirty="0" smtClean="0"/>
              <a:t>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Закръгляне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Форматиране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239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</a:t>
            </a:r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print(f</a:t>
            </a:r>
            <a:r>
              <a:rPr lang="en-US" sz="2600" b="1" noProof="1">
                <a:latin typeface="Consolas" pitchFamily="49" charset="0"/>
              </a:rPr>
              <a:t>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</a:t>
            </a:r>
            <a:r>
              <a:rPr lang="en-US" sz="2600" b="1" noProof="1" smtClean="0">
                <a:latin typeface="Consolas" pitchFamily="49" charset="0"/>
              </a:rPr>
              <a:t>}")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</a:t>
            </a:r>
            <a:r>
              <a:rPr lang="en-US" sz="2600" b="1" noProof="1" smtClean="0">
                <a:latin typeface="Consolas" pitchFamily="49" charset="0"/>
              </a:rPr>
              <a:t>))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41132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294000"/>
            <a:ext cx="4680000" cy="33933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 smtClean="0"/>
              <a:t>͏</a:t>
            </a:r>
            <a:r>
              <a:rPr lang="bg-BG" sz="3600" b="1" dirty="0" smtClean="0">
                <a:solidFill>
                  <a:schemeClr val="bg1"/>
                </a:solidFill>
              </a:rPr>
              <a:t>Дебъгване</a:t>
            </a:r>
            <a:r>
              <a:rPr lang="bg-BG" sz="3600" dirty="0" smtClean="0"/>
              <a:t> – процес </a:t>
            </a:r>
            <a:r>
              <a:rPr lang="bg-BG" sz="3600" dirty="0"/>
              <a:t>на </a:t>
            </a:r>
            <a:r>
              <a:rPr lang="bg-BG" sz="3600" b="1" dirty="0"/>
              <a:t>проследяване</a:t>
            </a:r>
            <a:r>
              <a:rPr lang="bg-BG" sz="3600" dirty="0"/>
              <a:t> на </a:t>
            </a:r>
            <a:r>
              <a:rPr lang="bg-BG" sz="3600" b="1" dirty="0"/>
              <a:t>изпълнението</a:t>
            </a:r>
            <a:r>
              <a:rPr lang="bg-BG" sz="3600" dirty="0"/>
              <a:t> на програмата</a:t>
            </a:r>
          </a:p>
          <a:p>
            <a:pPr lvl="1"/>
            <a:r>
              <a:rPr lang="bg-BG" sz="3400" dirty="0"/>
              <a:t>Това ни позволява да </a:t>
            </a:r>
            <a:r>
              <a:rPr lang="bg-BG" sz="3400" b="1" dirty="0"/>
              <a:t>откриваме грешки </a:t>
            </a:r>
            <a:r>
              <a:rPr lang="bg-BG" sz="3400" dirty="0"/>
              <a:t>(</a:t>
            </a:r>
            <a:r>
              <a:rPr lang="bg-BG" sz="3400" b="1" dirty="0"/>
              <a:t>бъгове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76000" y="4059000"/>
            <a:ext cx="2160000" cy="630000"/>
          </a:xfrm>
          <a:prstGeom prst="wedgeRoundRectCallout">
            <a:avLst>
              <a:gd name="adj1" fmla="val 76149"/>
              <a:gd name="adj2" fmla="val 94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01" y="3733025"/>
            <a:ext cx="4146551" cy="30065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</a:t>
            </a:r>
            <a:r>
              <a:rPr lang="bg-BG" dirty="0" smtClean="0"/>
              <a:t>в</a:t>
            </a:r>
            <a:r>
              <a:rPr lang="en-US" dirty="0" smtClean="0"/>
              <a:t> Thonny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</a:t>
            </a:r>
            <a:r>
              <a:rPr lang="bg-BG" sz="3000" dirty="0" smtClean="0"/>
              <a:t>на </a:t>
            </a:r>
            <a:r>
              <a:rPr lang="bg-BG" sz="3000" b="1" dirty="0" smtClean="0"/>
              <a:t>бутона</a:t>
            </a:r>
            <a:r>
              <a:rPr lang="bg-BG" sz="3000" dirty="0" smtClean="0"/>
              <a:t> </a:t>
            </a:r>
            <a:r>
              <a:rPr lang="en-US" sz="3000" dirty="0" smtClean="0"/>
              <a:t>[</a:t>
            </a:r>
            <a:r>
              <a:rPr lang="en-US" sz="3000" b="1" dirty="0" smtClean="0">
                <a:solidFill>
                  <a:schemeClr val="bg1"/>
                </a:solidFill>
              </a:rPr>
              <a:t>Debugger</a:t>
            </a:r>
            <a:r>
              <a:rPr lang="en-US" sz="3000" dirty="0" smtClean="0"/>
              <a:t>]</a:t>
            </a:r>
            <a:r>
              <a:rPr lang="bg-BG" sz="3000" b="1" dirty="0" smtClean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 smtClean="0">
                <a:solidFill>
                  <a:schemeClr val="bg1"/>
                </a:solidFill>
              </a:rPr>
              <a:t>debug</a:t>
            </a:r>
            <a:r>
              <a:rPr lang="en-US" sz="3000" b="1" dirty="0" smtClean="0"/>
              <a:t> </a:t>
            </a:r>
            <a:r>
              <a:rPr lang="bg-BG" sz="3000" b="1" dirty="0" smtClean="0"/>
              <a:t>режим</a:t>
            </a:r>
            <a:endParaRPr lang="bg-BG" sz="3000" b="1" dirty="0"/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</a:t>
            </a:r>
            <a:r>
              <a:rPr lang="bg-BG" sz="3000" b="1" dirty="0"/>
              <a:t>следващата стъпка </a:t>
            </a:r>
            <a:r>
              <a:rPr lang="bg-BG" sz="3000" dirty="0"/>
              <a:t>с </a:t>
            </a:r>
            <a:r>
              <a:rPr lang="en-US" sz="3000" dirty="0"/>
              <a:t>[</a:t>
            </a:r>
            <a:r>
              <a:rPr lang="bg-BG" sz="3000" b="1" dirty="0" smtClean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7</a:t>
            </a:r>
            <a:r>
              <a:rPr lang="en-US" sz="3000" dirty="0" smtClean="0"/>
              <a:t>]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bg-BG" sz="3000" b="1" dirty="0" smtClean="0">
                <a:solidFill>
                  <a:schemeClr val="bg1"/>
                </a:solidFill>
              </a:rPr>
              <a:t>стопери</a:t>
            </a:r>
            <a:r>
              <a:rPr lang="bg-BG" sz="3000" dirty="0" smtClean="0"/>
              <a:t> </a:t>
            </a:r>
            <a:r>
              <a:rPr lang="en-US" sz="3000" dirty="0"/>
              <a:t>(</a:t>
            </a:r>
            <a:r>
              <a:rPr lang="en-US" sz="3000" b="1" dirty="0" smtClean="0"/>
              <a:t>breakpoints</a:t>
            </a:r>
            <a:r>
              <a:rPr lang="en-US" sz="3000" dirty="0" smtClean="0"/>
              <a:t>)</a:t>
            </a:r>
            <a:r>
              <a:rPr lang="bg-BG" sz="3000" dirty="0" smtClean="0"/>
              <a:t>,</a:t>
            </a:r>
            <a:r>
              <a:rPr lang="en-US" sz="3000" dirty="0" smtClean="0"/>
              <a:t> </a:t>
            </a:r>
            <a:r>
              <a:rPr lang="bg-BG" sz="3000" dirty="0" smtClean="0"/>
              <a:t>като цъкнем в най-лявата част на полето за писане на код</a:t>
            </a:r>
            <a:endParaRPr lang="bg-BG" sz="30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0" y="5397921"/>
            <a:ext cx="2189977" cy="662392"/>
          </a:xfrm>
          <a:prstGeom prst="wedgeRoundRectCallout">
            <a:avLst>
              <a:gd name="adj1" fmla="val 87231"/>
              <a:gd name="adj2" fmla="val -4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6" y="4059000"/>
            <a:ext cx="2189977" cy="662392"/>
          </a:xfrm>
          <a:prstGeom prst="wedgeRoundRectCallout">
            <a:avLst>
              <a:gd name="adj1" fmla="val 85443"/>
              <a:gd name="adj2" fmla="val 33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Дебъгване – видео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0" y="1266425"/>
            <a:ext cx="10305000" cy="5447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7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</a:t>
            </a:r>
            <a:r>
              <a:rPr lang="bg-BG" dirty="0" smtClean="0"/>
              <a:t>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</a:t>
            </a:r>
            <a:r>
              <a:rPr lang="bg-BG" dirty="0" smtClean="0"/>
              <a:t>конструкции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</a:t>
            </a:r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</a:t>
            </a:r>
            <a:r>
              <a:rPr lang="en-US" dirty="0" smtClean="0"/>
              <a:t>променлива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 на променлива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 smtClean="0">
                <a:solidFill>
                  <a:schemeClr val="bg2"/>
                </a:solidFill>
              </a:rPr>
              <a:t>Оператори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</a:t>
            </a:r>
            <a:r>
              <a:rPr lang="bg-BG" sz="3200" dirty="0" smtClean="0">
                <a:solidFill>
                  <a:schemeClr val="bg2"/>
                </a:solidFill>
                <a:latin typeface="Calibri (Body)"/>
              </a:rPr>
              <a:t>проверки</a:t>
            </a:r>
            <a:endParaRPr lang="en-US" sz="3200" dirty="0" smtClean="0">
              <a:solidFill>
                <a:schemeClr val="bg2"/>
              </a:solidFill>
              <a:latin typeface="Calibri (Body)"/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bg-BG" sz="3200" dirty="0" smtClean="0">
              <a:solidFill>
                <a:schemeClr val="bg2"/>
              </a:solidFill>
              <a:latin typeface="Calibri (Body)"/>
            </a:endParaRPr>
          </a:p>
          <a:p>
            <a:r>
              <a:rPr lang="bg-BG" sz="3200" b="1" dirty="0" smtClean="0">
                <a:solidFill>
                  <a:schemeClr val="bg2"/>
                </a:solidFill>
              </a:rPr>
              <a:t>Живот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Линейният </a:t>
            </a:r>
            <a:r>
              <a:rPr lang="ru-RU" b="1" dirty="0">
                <a:solidFill>
                  <a:schemeClr val="bg1"/>
                </a:solidFill>
              </a:rPr>
              <a:t>алгоритъм </a:t>
            </a:r>
            <a:r>
              <a:rPr lang="ru-RU" dirty="0" smtClean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</a:t>
            </a:r>
            <a:r>
              <a:rPr lang="ru-RU" dirty="0" smtClean="0"/>
              <a:t>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 smtClean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</a:t>
            </a:r>
            <a:r>
              <a:rPr lang="bg-BG" sz="2400" b="1" dirty="0" smtClean="0">
                <a:latin typeface="Consolas" panose="020B0609020204030204" pitchFamily="49" charset="0"/>
              </a:rPr>
              <a:t>още едно </a:t>
            </a:r>
            <a:r>
              <a:rPr lang="bg-BG" sz="2400" b="1" dirty="0">
                <a:latin typeface="Consolas" panose="020B0609020204030204" pitchFamily="49" charset="0"/>
              </a:rPr>
              <a:t>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b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result </a:t>
            </a:r>
            <a:r>
              <a:rPr lang="en-US" sz="2400" b="1" dirty="0">
                <a:latin typeface="Consolas" panose="020B0609020204030204" pitchFamily="49" charset="0"/>
              </a:rPr>
              <a:t>= a + 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print(result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5667</TotalTime>
  <Words>1361</Words>
  <Application>Microsoft Office PowerPoint</Application>
  <PresentationFormat>Widescreen</PresentationFormat>
  <Paragraphs>308</Paragraphs>
  <Slides>38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Дебъгване</vt:lpstr>
      <vt:lpstr>Дебъгване</vt:lpstr>
      <vt:lpstr>Дебъгване в Thonny</vt:lpstr>
      <vt:lpstr>Дебъгване – видео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1540</cp:revision>
  <dcterms:created xsi:type="dcterms:W3CDTF">2018-05-23T13:08:44Z</dcterms:created>
  <dcterms:modified xsi:type="dcterms:W3CDTF">2024-11-19T16:23:05Z</dcterms:modified>
  <cp:category/>
</cp:coreProperties>
</file>