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503" r:id="rId2"/>
    <p:sldId id="276" r:id="rId3"/>
    <p:sldId id="353" r:id="rId4"/>
    <p:sldId id="735" r:id="rId5"/>
    <p:sldId id="736" r:id="rId6"/>
    <p:sldId id="738" r:id="rId7"/>
    <p:sldId id="739" r:id="rId8"/>
    <p:sldId id="610" r:id="rId9"/>
    <p:sldId id="732" r:id="rId10"/>
    <p:sldId id="733" r:id="rId11"/>
    <p:sldId id="734" r:id="rId12"/>
    <p:sldId id="737" r:id="rId13"/>
    <p:sldId id="649" r:id="rId14"/>
    <p:sldId id="707" r:id="rId15"/>
    <p:sldId id="708" r:id="rId16"/>
    <p:sldId id="710" r:id="rId17"/>
    <p:sldId id="714" r:id="rId18"/>
    <p:sldId id="720" r:id="rId19"/>
    <p:sldId id="721" r:id="rId20"/>
    <p:sldId id="726" r:id="rId21"/>
    <p:sldId id="723" r:id="rId22"/>
    <p:sldId id="724" r:id="rId23"/>
    <p:sldId id="725" r:id="rId24"/>
    <p:sldId id="731" r:id="rId25"/>
    <p:sldId id="729" r:id="rId26"/>
    <p:sldId id="728" r:id="rId27"/>
    <p:sldId id="722" r:id="rId28"/>
    <p:sldId id="633" r:id="rId29"/>
    <p:sldId id="504" r:id="rId30"/>
    <p:sldId id="5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изуализация на данни в Windows Forms" id="{66DCFE1F-60FD-44F2-BE82-706DDBC14898}">
          <p14:sldIdLst>
            <p14:sldId id="353"/>
            <p14:sldId id="735"/>
            <p14:sldId id="736"/>
            <p14:sldId id="738"/>
            <p14:sldId id="739"/>
          </p14:sldIdLst>
        </p14:section>
        <p14:section name="DataGridView" id="{EB44CA50-B176-0C4C-B0D0-5459023C7783}">
          <p14:sldIdLst>
            <p14:sldId id="610"/>
            <p14:sldId id="732"/>
            <p14:sldId id="733"/>
            <p14:sldId id="734"/>
            <p14:sldId id="737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08"/>
            <p14:sldId id="710"/>
            <p14:sldId id="714"/>
            <p14:sldId id="720"/>
            <p14:sldId id="721"/>
            <p14:sldId id="726"/>
            <p14:sldId id="723"/>
            <p14:sldId id="724"/>
            <p14:sldId id="725"/>
            <p14:sldId id="731"/>
            <p14:sldId id="729"/>
            <p14:sldId id="728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93" autoAdjust="0"/>
    <p:restoredTop sz="95188" autoAdjust="0"/>
  </p:normalViewPr>
  <p:slideViewPr>
    <p:cSldViewPr showGuides="1">
      <p:cViewPr varScale="1">
        <p:scale>
          <a:sx n="106" d="100"/>
          <a:sy n="106" d="100"/>
        </p:scale>
        <p:origin x="200" y="2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21.05.24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“Информационни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Визуализация на данни, </a:t>
            </a:r>
            <a:r>
              <a:rPr lang="en-US" dirty="0"/>
              <a:t>Data Binding, DataGridView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Свързване на </a:t>
            </a:r>
            <a:r>
              <a:rPr lang="en-US" sz="4400" dirty="0"/>
              <a:t>Windows Forms </a:t>
            </a:r>
            <a:r>
              <a:rPr lang="bg-BG" sz="4400" dirty="0"/>
              <a:t>с база данни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54314"/>
            <a:ext cx="1827780" cy="8527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896" y="2619136"/>
            <a:ext cx="3434104" cy="2918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DataSource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Задава </a:t>
            </a:r>
            <a:r>
              <a:rPr lang="bg-BG" sz="3000" b="1" dirty="0">
                <a:solidFill>
                  <a:schemeClr val="bg1"/>
                </a:solidFill>
              </a:rPr>
              <a:t>източникът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en-US" sz="3000" b="1" dirty="0"/>
              <a:t>Data Binding </a:t>
            </a:r>
            <a:r>
              <a:rPr lang="bg-BG" sz="3000" dirty="0"/>
              <a:t>се извършва при </a:t>
            </a:r>
            <a:r>
              <a:rPr lang="bg-BG" sz="3000" b="1" dirty="0"/>
              <a:t>извикването</a:t>
            </a:r>
            <a:r>
              <a:rPr lang="bg-BG" sz="3000" dirty="0"/>
              <a:t> на </a:t>
            </a:r>
            <a:r>
              <a:rPr lang="bg-BG" sz="3000" b="1" dirty="0"/>
              <a:t>метод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ReadOnly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bg-BG" sz="3000" b="1" dirty="0"/>
              <a:t>Разрешава</a:t>
            </a:r>
            <a:r>
              <a:rPr lang="en-US" sz="3000" dirty="0"/>
              <a:t>/</a:t>
            </a:r>
            <a:r>
              <a:rPr lang="bg-BG" sz="3000" b="1" dirty="0"/>
              <a:t>забранява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редакция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Препоръчителен</a:t>
            </a:r>
            <a:r>
              <a:rPr lang="bg-BG" sz="3000" dirty="0"/>
              <a:t> начин за </a:t>
            </a:r>
            <a:r>
              <a:rPr lang="bg-BG" sz="3000" b="1" dirty="0"/>
              <a:t>ползване</a:t>
            </a:r>
            <a:r>
              <a:rPr lang="bg-BG" sz="3000" dirty="0"/>
              <a:t> е с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dirty="0">
                <a:solidFill>
                  <a:schemeClr val="bg1"/>
                </a:solidFill>
              </a:rPr>
              <a:t>TableStyles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Задава </a:t>
            </a:r>
            <a:r>
              <a:rPr lang="bg-BG" b="1" dirty="0">
                <a:solidFill>
                  <a:schemeClr val="bg1"/>
                </a:solidFill>
              </a:rPr>
              <a:t>стилове</a:t>
            </a:r>
            <a:r>
              <a:rPr lang="bg-BG" dirty="0"/>
              <a:t> за </a:t>
            </a:r>
            <a:r>
              <a:rPr lang="bg-BG" b="1" dirty="0"/>
              <a:t>таблицата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Свойства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E488E-2718-6BFD-2777-82AC45278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00" y="3204000"/>
            <a:ext cx="2475000" cy="29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Windows Forms </a:t>
            </a:r>
            <a:r>
              <a:rPr lang="bg-BG" dirty="0"/>
              <a:t>проект във </a:t>
            </a:r>
            <a:r>
              <a:rPr lang="en-US" b="1" dirty="0"/>
              <a:t>Visual Studio</a:t>
            </a:r>
          </a:p>
          <a:p>
            <a:r>
              <a:rPr lang="bg-BG" sz="3600" dirty="0"/>
              <a:t>Намираме </a:t>
            </a:r>
            <a:r>
              <a:rPr lang="bg-BG" sz="3600" b="1" dirty="0"/>
              <a:t>контролата</a:t>
            </a:r>
            <a:r>
              <a:rPr lang="bg-BG" sz="3600" dirty="0"/>
              <a:t> в </a:t>
            </a:r>
            <a:r>
              <a:rPr lang="en-US" sz="3600" b="1" dirty="0">
                <a:solidFill>
                  <a:schemeClr val="bg1"/>
                </a:solidFill>
              </a:rPr>
              <a:t>Toolbox</a:t>
            </a:r>
            <a:r>
              <a:rPr lang="en-US" sz="3600" dirty="0"/>
              <a:t> </a:t>
            </a:r>
            <a:r>
              <a:rPr lang="bg-BG" sz="3600" dirty="0"/>
              <a:t>прозореца с контроли</a:t>
            </a:r>
            <a:endParaRPr lang="en-US" sz="3600" dirty="0"/>
          </a:p>
          <a:p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C7379-93C0-20D0-37A4-A2DFF9B3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289" y="3080480"/>
            <a:ext cx="2516540" cy="29112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3C1CD-D300-28A9-8E81-1714A8922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791" y="3415074"/>
            <a:ext cx="3107209" cy="20046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1AB2C-6748-3B1D-DB0F-AFBDC1D927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000" y="3827980"/>
            <a:ext cx="4137173" cy="139317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BCAE8F-8460-CB6D-9D4F-1B334208F02D}"/>
              </a:ext>
            </a:extLst>
          </p:cNvPr>
          <p:cNvSpPr/>
          <p:nvPr/>
        </p:nvSpPr>
        <p:spPr>
          <a:xfrm>
            <a:off x="4549019" y="4288653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217D3FF4-323B-ADB2-4DF7-2B45C5C4EE96}"/>
              </a:ext>
            </a:extLst>
          </p:cNvPr>
          <p:cNvSpPr/>
          <p:nvPr/>
        </p:nvSpPr>
        <p:spPr>
          <a:xfrm>
            <a:off x="7794675" y="4300209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/>
          <a:lstStyle/>
          <a:p>
            <a:r>
              <a:rPr lang="bg-BG" sz="3200" dirty="0"/>
              <a:t>Добавяме </a:t>
            </a:r>
            <a:r>
              <a:rPr lang="en-US" sz="3200" b="1" dirty="0">
                <a:solidFill>
                  <a:schemeClr val="bg1"/>
                </a:solidFill>
              </a:rPr>
              <a:t>DataSource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С натискане на </a:t>
            </a:r>
            <a:r>
              <a:rPr lang="bg-BG" sz="3000" b="1" dirty="0">
                <a:solidFill>
                  <a:schemeClr val="bg1"/>
                </a:solidFill>
              </a:rPr>
              <a:t>бутона</a:t>
            </a:r>
            <a:r>
              <a:rPr lang="bg-BG" sz="3000" dirty="0"/>
              <a:t> на </a:t>
            </a:r>
            <a:r>
              <a:rPr lang="bg-BG" sz="3000" b="1" dirty="0"/>
              <a:t>контролата</a:t>
            </a:r>
          </a:p>
          <a:p>
            <a:r>
              <a:rPr lang="bg-BG" sz="3200" dirty="0"/>
              <a:t>Задаваме </a:t>
            </a:r>
            <a:r>
              <a:rPr lang="bg-BG" sz="3200" b="1" dirty="0">
                <a:solidFill>
                  <a:schemeClr val="bg1"/>
                </a:solidFill>
              </a:rPr>
              <a:t>свойства</a:t>
            </a:r>
          </a:p>
          <a:p>
            <a:pPr lvl="1"/>
            <a:r>
              <a:rPr lang="bg-BG" sz="3000" dirty="0"/>
              <a:t>С </a:t>
            </a:r>
            <a:r>
              <a:rPr lang="bg-BG" sz="3000" b="1" dirty="0"/>
              <a:t>десен бутон </a:t>
            </a:r>
            <a:r>
              <a:rPr lang="bg-BG" sz="3000" dirty="0"/>
              <a:t>върху </a:t>
            </a:r>
            <a:r>
              <a:rPr lang="bg-BG" sz="3000" b="1" dirty="0"/>
              <a:t>контролата</a:t>
            </a:r>
            <a:r>
              <a:rPr lang="bg-BG" sz="3000" dirty="0"/>
              <a:t> -&gt;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Edit Columns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204932-6255-376F-6310-18B4D4461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5701" y="3758396"/>
            <a:ext cx="3105000" cy="27551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D2A26A-F5B1-726B-766E-F98130D17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8417" y="3758397"/>
            <a:ext cx="4978832" cy="27551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436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8EA4E-4DBD-B5A1-4D1F-933DBA1F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65400"/>
            <a:ext cx="7772400" cy="4182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Създаваме нов </a:t>
            </a:r>
            <a:r>
              <a:rPr lang="en-US" sz="3200" b="1" dirty="0"/>
              <a:t>WinForms</a:t>
            </a:r>
            <a:r>
              <a:rPr lang="en-US" sz="3200" dirty="0"/>
              <a:t> </a:t>
            </a:r>
            <a:r>
              <a:rPr lang="bg-BG" sz="3200" dirty="0"/>
              <a:t>проект</a:t>
            </a:r>
            <a:r>
              <a:rPr lang="en-US" sz="3200" dirty="0"/>
              <a:t> </a:t>
            </a:r>
            <a:r>
              <a:rPr lang="bg-BG" sz="3200" dirty="0"/>
              <a:t>и задаваме подходящо </a:t>
            </a:r>
            <a:r>
              <a:rPr lang="bg-BG" sz="3200" b="1" dirty="0"/>
              <a:t>име</a:t>
            </a:r>
            <a:r>
              <a:rPr lang="bg-BG" sz="3200" dirty="0"/>
              <a:t>, например ”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StoreApp</a:t>
            </a:r>
            <a:r>
              <a:rPr lang="bg-BG" sz="3200" dirty="0"/>
              <a:t>"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7184" y="2986585"/>
            <a:ext cx="5784311" cy="19478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1656" y="1870023"/>
            <a:ext cx="4309459" cy="41809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258339" y="3651063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/>
          <a:lstStyle/>
          <a:p>
            <a:r>
              <a:rPr lang="bg-BG" sz="3000" dirty="0"/>
              <a:t>Свързваме се със сървъра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</a:rPr>
              <a:t>Tools</a:t>
            </a:r>
            <a:r>
              <a:rPr lang="en-US" sz="2800" dirty="0"/>
              <a:t> -&gt; </a:t>
            </a:r>
            <a:r>
              <a:rPr lang="en-US" sz="2800" b="1" dirty="0">
                <a:solidFill>
                  <a:schemeClr val="bg1"/>
                </a:solidFill>
              </a:rPr>
              <a:t>Connect to Database</a:t>
            </a:r>
            <a:endParaRPr lang="bg-BG" sz="2800" dirty="0"/>
          </a:p>
          <a:p>
            <a:r>
              <a:rPr lang="bg-BG" sz="3000" dirty="0"/>
              <a:t>Свързваме се с </a:t>
            </a:r>
            <a:r>
              <a:rPr lang="bg-BG" sz="3000" b="1" dirty="0"/>
              <a:t>локалната</a:t>
            </a:r>
            <a:r>
              <a:rPr lang="bg-BG" sz="3000" dirty="0"/>
              <a:t> ни </a:t>
            </a:r>
            <a:r>
              <a:rPr lang="bg-BG" sz="3000" b="1" dirty="0"/>
              <a:t>инстанция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сървъра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800" dirty="0"/>
              <a:t>В полето </a:t>
            </a:r>
            <a:r>
              <a:rPr lang="en-US" sz="2800" b="1" dirty="0"/>
              <a:t>Select or enter a database name</a:t>
            </a:r>
            <a:r>
              <a:rPr lang="bg-BG" sz="2800" dirty="0"/>
              <a:t> задаваме </a:t>
            </a:r>
            <a:r>
              <a:rPr lang="bg-BG" sz="2800" b="1" dirty="0">
                <a:solidFill>
                  <a:schemeClr val="bg1"/>
                </a:solidFill>
              </a:rPr>
              <a:t>подходящо име</a:t>
            </a:r>
            <a:r>
              <a:rPr lang="en-US" sz="2800" dirty="0"/>
              <a:t>,</a:t>
            </a:r>
            <a:r>
              <a:rPr lang="bg-BG" sz="2800" dirty="0"/>
              <a:t> например</a:t>
            </a:r>
            <a:r>
              <a:rPr lang="en-US" sz="2800" dirty="0"/>
              <a:t>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</a:t>
            </a:r>
            <a:r>
              <a:rPr lang="bg-BG" sz="2800" dirty="0"/>
              <a:t>"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Свързване на сървър и конфигурация на връзка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3CB0C-6EB1-10A0-4C8D-E62A70413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15" y="1215053"/>
            <a:ext cx="3915000" cy="5291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Избираме да създадем </a:t>
            </a:r>
            <a:r>
              <a:rPr lang="bg-BG" sz="2800" b="1" dirty="0">
                <a:solidFill>
                  <a:schemeClr val="bg1"/>
                </a:solidFill>
              </a:rPr>
              <a:t>нова</a:t>
            </a:r>
            <a:r>
              <a:rPr lang="bg-BG" sz="2800" dirty="0"/>
              <a:t> база данни</a:t>
            </a:r>
          </a:p>
          <a:p>
            <a:r>
              <a:rPr lang="bg-BG" sz="2800" dirty="0"/>
              <a:t>В </a:t>
            </a:r>
            <a:r>
              <a:rPr lang="en-US" sz="2800" b="1" dirty="0">
                <a:solidFill>
                  <a:schemeClr val="bg1"/>
                </a:solidFill>
              </a:rPr>
              <a:t>Server Explorer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-</a:t>
            </a:r>
            <a:r>
              <a:rPr lang="en-US" sz="2800" dirty="0"/>
              <a:t>&gt; </a:t>
            </a:r>
            <a:r>
              <a:rPr lang="en-US" sz="2800" b="1" dirty="0">
                <a:solidFill>
                  <a:schemeClr val="bg1"/>
                </a:solidFill>
              </a:rPr>
              <a:t>StoreDb</a:t>
            </a:r>
            <a:r>
              <a:rPr lang="en-US" sz="2800" dirty="0"/>
              <a:t> -&gt;</a:t>
            </a:r>
            <a:r>
              <a:rPr lang="en-US" sz="2800" b="1" dirty="0">
                <a:solidFill>
                  <a:schemeClr val="bg1"/>
                </a:solidFill>
              </a:rPr>
              <a:t> New Query</a:t>
            </a:r>
          </a:p>
          <a:p>
            <a:r>
              <a:rPr lang="bg-BG" sz="2800" dirty="0"/>
              <a:t>Изпълняваме дадения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скрипт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база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0D9CAD-D9BA-889C-C5EE-7E8DFDDC94FF}"/>
              </a:ext>
            </a:extLst>
          </p:cNvPr>
          <p:cNvSpPr txBox="1">
            <a:spLocks/>
          </p:cNvSpPr>
          <p:nvPr/>
        </p:nvSpPr>
        <p:spPr>
          <a:xfrm>
            <a:off x="595027" y="3073817"/>
            <a:ext cx="11001946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Products (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Id INT PRIMARY KEY,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Name NVARCHAR(50),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Category NVARCHAR(50)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Products (Id, Name, Category)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(1, 'Laptop', 'Electronics'),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(2, 'Smartphone', 'Electronics'),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(3, 'Desk', 'Furniture’),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A5DED-27A8-DA6D-2A2C-0CFA9782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83755" y="1302228"/>
            <a:ext cx="3313218" cy="53165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-&gt; </a:t>
            </a:r>
            <a:r>
              <a:rPr lang="en-US" sz="3200" b="1" dirty="0">
                <a:solidFill>
                  <a:schemeClr val="bg1"/>
                </a:solidFill>
              </a:rPr>
              <a:t>NuGet Package Manager </a:t>
            </a:r>
            <a:r>
              <a:rPr lang="en-US" sz="3200" dirty="0"/>
              <a:t>-&gt;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606000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606000" y="3153547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17DAE15-CD39-2C96-4388-862D51876DF9}"/>
              </a:ext>
            </a:extLst>
          </p:cNvPr>
          <p:cNvSpPr txBox="1">
            <a:spLocks/>
          </p:cNvSpPr>
          <p:nvPr/>
        </p:nvSpPr>
        <p:spPr>
          <a:xfrm>
            <a:off x="606000" y="3794779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606000" y="5278616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"Server=(localdb)\MSSQLLocalDB;Database=&lt;и</a:t>
            </a:r>
            <a:r>
              <a:rPr lang="bg-BG" sz="2000" b="1" noProof="1">
                <a:latin typeface="Consolas" panose="020B0609020204030204" pitchFamily="49" charset="0"/>
              </a:rPr>
              <a:t>ме на БД&gt;</a:t>
            </a:r>
            <a:r>
              <a:rPr lang="en-US" sz="2000" b="1" noProof="1">
                <a:latin typeface="Consolas" panose="020B0609020204030204" pitchFamily="49" charset="0"/>
              </a:rPr>
              <a:t>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b="1" dirty="0"/>
              <a:t>Структурираме</a:t>
            </a:r>
            <a:r>
              <a:rPr lang="bg-BG" sz="3400" dirty="0"/>
              <a:t> проекта</a:t>
            </a:r>
            <a:endParaRPr lang="en-US" sz="3400" dirty="0"/>
          </a:p>
          <a:p>
            <a:r>
              <a:rPr lang="bg-BG" sz="3400" dirty="0"/>
              <a:t>Променяме </a:t>
            </a:r>
            <a:r>
              <a:rPr lang="bg-BG" sz="3400" b="1" dirty="0"/>
              <a:t>името</a:t>
            </a:r>
            <a:r>
              <a:rPr lang="bg-BG" sz="3400" dirty="0"/>
              <a:t> на</a:t>
            </a:r>
            <a:r>
              <a:rPr lang="en-US" sz="3400" dirty="0"/>
              <a:t> </a:t>
            </a:r>
            <a:r>
              <a:rPr lang="bg-BG" sz="3400" dirty="0"/>
              <a:t>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FormStoreProducts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bg-BG" sz="3400" dirty="0">
                <a:sym typeface="Wingdings" panose="05000000000000000000" pitchFamily="2" charset="2"/>
              </a:rPr>
              <a:t>Променяме </a:t>
            </a:r>
            <a:r>
              <a:rPr lang="bg-BG" sz="3400" b="1" dirty="0">
                <a:sym typeface="Wingdings" panose="05000000000000000000" pitchFamily="2" charset="2"/>
              </a:rPr>
              <a:t>заглавието</a:t>
            </a:r>
            <a:r>
              <a:rPr lang="bg-BG" sz="3400" dirty="0">
                <a:sym typeface="Wingdings" panose="05000000000000000000" pitchFamily="2" charset="2"/>
              </a:rPr>
              <a:t> на 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“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Продукти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4C1B73-3810-F2E4-598E-BEDC5084B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1000" y="1200672"/>
            <a:ext cx="4005000" cy="47409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482657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en-US" sz="2800" b="1" dirty="0">
                <a:solidFill>
                  <a:schemeClr val="bg1"/>
                </a:solidFill>
              </a:rPr>
              <a:t>DataGridView</a:t>
            </a:r>
            <a:r>
              <a:rPr lang="en-US" sz="2800" dirty="0"/>
              <a:t> </a:t>
            </a:r>
            <a:r>
              <a:rPr lang="bg-BG" sz="2800" dirty="0"/>
              <a:t>контролата</a:t>
            </a:r>
          </a:p>
          <a:p>
            <a:r>
              <a:rPr lang="bg-BG" sz="2800" dirty="0"/>
              <a:t>Променяме ѝ </a:t>
            </a:r>
            <a:r>
              <a:rPr lang="bg-BG" sz="2800" b="1" dirty="0">
                <a:solidFill>
                  <a:schemeClr val="bg1"/>
                </a:solidFill>
              </a:rPr>
              <a:t>името</a:t>
            </a:r>
            <a:endParaRPr lang="bg-BG" sz="2800" dirty="0"/>
          </a:p>
          <a:p>
            <a:pPr lvl="1"/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dataGridView1</a:t>
            </a:r>
            <a:r>
              <a:rPr lang="bg-BG" sz="2400" dirty="0"/>
              <a:t>"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dataGridViewProducts</a:t>
            </a:r>
            <a:r>
              <a:rPr lang="bg-BG" sz="2400" dirty="0"/>
              <a:t>"</a:t>
            </a:r>
            <a:endParaRPr lang="ru-RU" sz="2400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C53BC-1DC3-B184-1E21-95DB8DD9D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42" y="1489419"/>
            <a:ext cx="7002052" cy="41724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en-US" sz="3200" dirty="0"/>
              <a:t>​</a:t>
            </a:r>
            <a:r>
              <a:rPr lang="bg-BG" sz="3400" b="1" dirty="0"/>
              <a:t>Визуализация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 </a:t>
            </a:r>
            <a:r>
              <a:rPr lang="bg-BG" sz="3400" b="1" dirty="0"/>
              <a:t>данни</a:t>
            </a:r>
            <a:r>
              <a:rPr lang="bg-BG" sz="3400" dirty="0"/>
              <a:t>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Свързване</a:t>
            </a:r>
            <a:r>
              <a:rPr lang="bg-BG" sz="3200" dirty="0"/>
              <a:t> на данни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Data Binding</a:t>
            </a:r>
            <a:r>
              <a:rPr lang="en-US" sz="3200" dirty="0"/>
              <a:t>)</a:t>
            </a:r>
          </a:p>
          <a:p>
            <a:pPr lvl="1"/>
            <a:r>
              <a:rPr lang="bg-BG" sz="3200" b="1" dirty="0"/>
              <a:t>Източници</a:t>
            </a:r>
            <a:r>
              <a:rPr lang="bg-BG" sz="3200" dirty="0"/>
              <a:t> на данни</a:t>
            </a:r>
            <a:endParaRPr lang="en-US" sz="3200" dirty="0"/>
          </a:p>
          <a:p>
            <a:pPr lvl="1"/>
            <a:r>
              <a:rPr lang="bg-BG" sz="3200" b="1" dirty="0"/>
              <a:t>Видове</a:t>
            </a:r>
            <a:r>
              <a:rPr lang="bg-BG" sz="3200" dirty="0"/>
              <a:t> </a:t>
            </a:r>
            <a:r>
              <a:rPr lang="en-US" sz="3200" dirty="0"/>
              <a:t>Data Binding</a:t>
            </a:r>
            <a:endParaRPr lang="bg-BG" sz="3200" dirty="0"/>
          </a:p>
          <a:p>
            <a:r>
              <a:rPr lang="bg-BG" sz="3400" dirty="0"/>
              <a:t>Какво е </a:t>
            </a:r>
            <a:r>
              <a:rPr lang="en-US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bg-BG" sz="3400" dirty="0"/>
              <a:t>?</a:t>
            </a:r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</a:t>
            </a:r>
            <a:r>
              <a:rPr lang="bg-BG" sz="3200" b="1" dirty="0"/>
              <a:t>свойства</a:t>
            </a:r>
            <a:r>
              <a:rPr lang="bg-BG" sz="3200" dirty="0"/>
              <a:t> и </a:t>
            </a:r>
            <a:r>
              <a:rPr lang="bg-BG" sz="3200" b="1" dirty="0"/>
              <a:t>използване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​</a:t>
            </a:r>
            <a:r>
              <a:rPr lang="bg-BG" sz="3400" dirty="0"/>
              <a:t>Примерно приложение</a:t>
            </a:r>
            <a:r>
              <a:rPr lang="en-US" sz="3400" dirty="0"/>
              <a:t>: </a:t>
            </a:r>
            <a:r>
              <a:rPr lang="bg-BG" sz="3400" dirty="0"/>
              <a:t>Магазин с продукти</a:t>
            </a:r>
            <a:endParaRPr lang="en-GB" sz="3400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Билдваме</a:t>
            </a:r>
            <a:r>
              <a:rPr lang="bg-BG" sz="3200" dirty="0"/>
              <a:t> проекта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[Ctrl + Shift + B]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Кликаме на </a:t>
            </a:r>
            <a:r>
              <a:rPr lang="en-US" sz="3200" b="1" dirty="0">
                <a:solidFill>
                  <a:schemeClr val="bg1"/>
                </a:solidFill>
              </a:rPr>
              <a:t>action</a:t>
            </a:r>
            <a:r>
              <a:rPr lang="en-US" sz="3200" dirty="0"/>
              <a:t> </a:t>
            </a:r>
            <a:r>
              <a:rPr lang="bg-BG" sz="3200" dirty="0"/>
              <a:t>бутона в </a:t>
            </a:r>
            <a:r>
              <a:rPr lang="bg-BG" sz="3200" b="1" dirty="0"/>
              <a:t>горния десен ъгъл </a:t>
            </a:r>
            <a:r>
              <a:rPr lang="bg-BG" sz="3200" dirty="0"/>
              <a:t>на </a:t>
            </a:r>
            <a:r>
              <a:rPr lang="bg-BG" sz="3200" b="1" dirty="0"/>
              <a:t>контролата</a:t>
            </a:r>
          </a:p>
          <a:p>
            <a:r>
              <a:rPr lang="en-BG" sz="3200" b="1" dirty="0">
                <a:solidFill>
                  <a:schemeClr val="bg1"/>
                </a:solidFill>
              </a:rPr>
              <a:t>Choose Data Source </a:t>
            </a:r>
            <a:r>
              <a:rPr lang="en-BG" sz="3200" dirty="0"/>
              <a:t>-&gt; </a:t>
            </a:r>
            <a:r>
              <a:rPr lang="en-BG" sz="3200" b="1" dirty="0">
                <a:solidFill>
                  <a:schemeClr val="bg1"/>
                </a:solidFill>
              </a:rPr>
              <a:t>Add new Object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C22179-341D-F5D9-D839-AA8EC5ED9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1225" y="3268313"/>
            <a:ext cx="6489550" cy="32386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bg-BG" b="1" dirty="0"/>
              <a:t>моделът</a:t>
            </a:r>
            <a:r>
              <a:rPr lang="bg-BG" dirty="0"/>
              <a:t> ни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EB770-FBFF-F468-951C-5F06BF098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137" y="2505371"/>
            <a:ext cx="4611663" cy="29102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CA634-370D-0E6E-EF45-2C1CB3824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644" y="1899000"/>
            <a:ext cx="5746497" cy="43840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78FBC4BA-F1ED-3618-E587-C943FCEEA2F1}"/>
              </a:ext>
            </a:extLst>
          </p:cNvPr>
          <p:cNvSpPr/>
          <p:nvPr/>
        </p:nvSpPr>
        <p:spPr>
          <a:xfrm>
            <a:off x="6474990" y="3711970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9454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С </a:t>
            </a:r>
            <a:r>
              <a:rPr lang="bg-BG" sz="3200" b="1" dirty="0"/>
              <a:t>десен бутон </a:t>
            </a:r>
            <a:r>
              <a:rPr lang="bg-BG" sz="3200" dirty="0"/>
              <a:t>върху </a:t>
            </a:r>
            <a:r>
              <a:rPr lang="bg-BG" sz="3200" b="1" dirty="0"/>
              <a:t>контролата</a:t>
            </a:r>
            <a:r>
              <a:rPr lang="bg-BG" sz="3200" dirty="0"/>
              <a:t> -</a:t>
            </a:r>
            <a:r>
              <a:rPr lang="en-US" sz="3200" dirty="0"/>
              <a:t>&gt; </a:t>
            </a:r>
            <a:r>
              <a:rPr lang="en-US" sz="3200" b="1" dirty="0">
                <a:solidFill>
                  <a:schemeClr val="bg1"/>
                </a:solidFill>
              </a:rPr>
              <a:t>Edit Columns</a:t>
            </a:r>
          </a:p>
          <a:p>
            <a:r>
              <a:rPr lang="bg-BG" sz="3200" dirty="0"/>
              <a:t>Избираме </a:t>
            </a:r>
            <a:r>
              <a:rPr lang="bg-BG" sz="3200" b="1" dirty="0"/>
              <a:t>колоната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Id</a:t>
            </a:r>
          </a:p>
          <a:p>
            <a:r>
              <a:rPr lang="bg-BG" sz="3200" dirty="0"/>
              <a:t>Намираме </a:t>
            </a:r>
            <a:r>
              <a:rPr lang="bg-BG" sz="3200" b="1" dirty="0"/>
              <a:t>свойството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ReadOnly</a:t>
            </a:r>
            <a:r>
              <a:rPr lang="en-US" sz="3200" dirty="0"/>
              <a:t> </a:t>
            </a:r>
            <a:r>
              <a:rPr lang="bg-BG" sz="3200" dirty="0"/>
              <a:t>и задаваме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bg-BG" sz="3200" dirty="0"/>
              <a:t> 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46" y="3437755"/>
            <a:ext cx="4535944" cy="28624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744" y="3113997"/>
            <a:ext cx="4565593" cy="34031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1945A479-BB1E-357E-B4F3-7EA3E30A945C}"/>
              </a:ext>
            </a:extLst>
          </p:cNvPr>
          <p:cNvSpPr/>
          <p:nvPr/>
        </p:nvSpPr>
        <p:spPr>
          <a:xfrm>
            <a:off x="5664120" y="4523066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07415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Навигираме до </a:t>
            </a:r>
            <a:r>
              <a:rPr lang="bg-BG" sz="3000" b="1" dirty="0"/>
              <a:t>кода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endParaRPr lang="en-US" sz="3000" b="1" dirty="0"/>
          </a:p>
          <a:p>
            <a:pPr lvl="1"/>
            <a:r>
              <a:rPr lang="bg-BG" sz="3000" dirty="0"/>
              <a:t>С десен бутон на </a:t>
            </a:r>
            <a:r>
              <a:rPr lang="en-US" sz="3000" b="1" dirty="0">
                <a:solidFill>
                  <a:schemeClr val="bg1"/>
                </a:solidFill>
              </a:rPr>
              <a:t>FormStoreProducts</a:t>
            </a:r>
            <a:r>
              <a:rPr lang="en-US" sz="3000" dirty="0"/>
              <a:t> -&gt; </a:t>
            </a:r>
            <a:r>
              <a:rPr lang="en-US" sz="3000" b="1" dirty="0">
                <a:solidFill>
                  <a:schemeClr val="bg1"/>
                </a:solidFill>
              </a:rPr>
              <a:t>View Code</a:t>
            </a:r>
            <a:endParaRPr lang="bg-BG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Добавяме</a:t>
            </a:r>
            <a:r>
              <a:rPr lang="en-US" sz="3000" dirty="0"/>
              <a:t> </a:t>
            </a:r>
            <a:r>
              <a:rPr lang="en-US" sz="3000" b="1" dirty="0"/>
              <a:t>private</a:t>
            </a:r>
            <a:r>
              <a:rPr lang="bg-BG" sz="3000" dirty="0"/>
              <a:t> </a:t>
            </a:r>
            <a:r>
              <a:rPr lang="bg-BG" sz="3000" b="1" dirty="0"/>
              <a:t>поле</a:t>
            </a:r>
            <a:r>
              <a:rPr lang="bg-BG" sz="3000" dirty="0"/>
              <a:t> за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</a:p>
          <a:p>
            <a:endParaRPr lang="en-US" dirty="0"/>
          </a:p>
          <a:p>
            <a:r>
              <a:rPr lang="bg-BG" sz="3000" dirty="0"/>
              <a:t>Пренаписваме </a:t>
            </a:r>
            <a:r>
              <a:rPr lang="en-US" sz="3000" dirty="0"/>
              <a:t>(</a:t>
            </a:r>
            <a:r>
              <a:rPr lang="en-US" sz="3000" b="1" dirty="0"/>
              <a:t>override-</a:t>
            </a:r>
            <a:r>
              <a:rPr lang="bg-BG" sz="3000" dirty="0"/>
              <a:t>ваме</a:t>
            </a:r>
            <a:r>
              <a:rPr lang="en-US" sz="3000" dirty="0"/>
              <a:t>)</a:t>
            </a:r>
            <a:r>
              <a:rPr lang="bg-BG" sz="3000" dirty="0"/>
              <a:t> методите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OnLoad()</a:t>
            </a:r>
            <a:r>
              <a:rPr lang="bg-BG" sz="3000" dirty="0"/>
              <a:t> 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OnClosing()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 </a:t>
            </a:r>
            <a:r>
              <a:rPr lang="en-US" dirty="0"/>
              <a:t>EF Core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75336D9-1A18-7285-174D-DC094A474A5C}"/>
              </a:ext>
            </a:extLst>
          </p:cNvPr>
          <p:cNvSpPr txBox="1">
            <a:spLocks/>
          </p:cNvSpPr>
          <p:nvPr/>
        </p:nvSpPr>
        <p:spPr>
          <a:xfrm>
            <a:off x="669137" y="3213556"/>
            <a:ext cx="1108389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StoreDbContext? dbContext;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B98DEF-3747-3C37-7A1B-9A350C492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37" y="4597754"/>
            <a:ext cx="7653357" cy="11990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OnLoad() (1)</a:t>
            </a:r>
            <a:endParaRPr lang="en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5CF1146-B365-3838-060B-769E324726FF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000" dirty="0"/>
              <a:t>При </a:t>
            </a:r>
            <a:r>
              <a:rPr lang="bg-BG" sz="3000" b="1" dirty="0"/>
              <a:t>зареждането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се извиква </a:t>
            </a:r>
            <a:r>
              <a:rPr lang="bg-BG" sz="3000" b="1" dirty="0"/>
              <a:t>методът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OnLoad()</a:t>
            </a: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инстанция</a:t>
            </a:r>
            <a:r>
              <a:rPr lang="bg-BG" sz="3000" dirty="0"/>
              <a:t> на нашият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Методът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EnsureCreated()</a:t>
            </a:r>
            <a:r>
              <a:rPr lang="bg-BG" sz="3000" dirty="0"/>
              <a:t> </a:t>
            </a:r>
            <a:r>
              <a:rPr lang="bg-BG" sz="3000" b="1" dirty="0"/>
              <a:t>проверява</a:t>
            </a:r>
            <a:r>
              <a:rPr lang="bg-BG" sz="3000" dirty="0"/>
              <a:t> дали има такава </a:t>
            </a:r>
            <a:r>
              <a:rPr lang="bg-BG" sz="3000" b="1" dirty="0"/>
              <a:t>БД</a:t>
            </a:r>
          </a:p>
          <a:p>
            <a:pPr lvl="1"/>
            <a:r>
              <a:rPr lang="bg-BG" sz="2800" dirty="0"/>
              <a:t>Ако няма, създава </a:t>
            </a:r>
            <a:r>
              <a:rPr lang="bg-BG" sz="2800" b="1" dirty="0"/>
              <a:t>нова</a:t>
            </a:r>
            <a:endParaRPr lang="en-US" sz="2800" b="1" dirty="0"/>
          </a:p>
          <a:p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E4DE903-B98D-64CB-13A3-C005968F8E39}"/>
              </a:ext>
            </a:extLst>
          </p:cNvPr>
          <p:cNvSpPr txBox="1">
            <a:spLocks/>
          </p:cNvSpPr>
          <p:nvPr/>
        </p:nvSpPr>
        <p:spPr>
          <a:xfrm>
            <a:off x="674262" y="1902267"/>
            <a:ext cx="24517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base.OnLoad(e);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8DDF63C-77AE-EC59-FE3A-531C322B51A8}"/>
              </a:ext>
            </a:extLst>
          </p:cNvPr>
          <p:cNvSpPr txBox="1">
            <a:spLocks/>
          </p:cNvSpPr>
          <p:nvPr/>
        </p:nvSpPr>
        <p:spPr>
          <a:xfrm>
            <a:off x="674262" y="3125593"/>
            <a:ext cx="56017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this.dbContext = new StoreDbContext();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B241276-0C11-530B-FAE1-AE002141E120}"/>
              </a:ext>
            </a:extLst>
          </p:cNvPr>
          <p:cNvSpPr txBox="1">
            <a:spLocks/>
          </p:cNvSpPr>
          <p:nvPr/>
        </p:nvSpPr>
        <p:spPr>
          <a:xfrm>
            <a:off x="674262" y="4933010"/>
            <a:ext cx="60067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this.dbContext.Database.EnsureCreated();</a:t>
            </a:r>
          </a:p>
        </p:txBody>
      </p:sp>
    </p:spTree>
    <p:extLst>
      <p:ext uri="{BB962C8B-B14F-4D97-AF65-F5344CB8AC3E}">
        <p14:creationId xmlns:p14="http://schemas.microsoft.com/office/powerpoint/2010/main" val="244527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OnLoad() (2)</a:t>
            </a:r>
            <a:endParaRPr lang="en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5CF1146-B365-3838-060B-769E324726FF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Методът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Load()</a:t>
            </a:r>
            <a:r>
              <a:rPr lang="en-US" sz="2800" dirty="0"/>
              <a:t> </a:t>
            </a:r>
            <a:r>
              <a:rPr lang="bg-BG" sz="2800" b="1" dirty="0"/>
              <a:t>зарежда</a:t>
            </a:r>
            <a:r>
              <a:rPr lang="bg-BG" sz="2800" dirty="0"/>
              <a:t> </a:t>
            </a:r>
            <a:r>
              <a:rPr lang="bg-BG" sz="2800" b="1" dirty="0"/>
              <a:t>данните</a:t>
            </a:r>
            <a:r>
              <a:rPr lang="bg-BG" sz="2800" dirty="0"/>
              <a:t> от БД и </a:t>
            </a:r>
            <a:r>
              <a:rPr lang="bg-BG" sz="2800" b="1" dirty="0"/>
              <a:t>следи</a:t>
            </a:r>
            <a:r>
              <a:rPr lang="bg-BG" sz="2800" dirty="0"/>
              <a:t> за </a:t>
            </a:r>
            <a:r>
              <a:rPr lang="bg-BG" sz="2800" b="1" dirty="0"/>
              <a:t>промени</a:t>
            </a:r>
            <a:endParaRPr lang="en-US" sz="2800" b="1" dirty="0"/>
          </a:p>
          <a:p>
            <a:endParaRPr lang="bg-BG" sz="2800" b="1" dirty="0"/>
          </a:p>
          <a:p>
            <a:r>
              <a:rPr lang="bg-BG" sz="2800" dirty="0"/>
              <a:t>Свойството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productBindingSource</a:t>
            </a:r>
            <a:r>
              <a:rPr lang="bg-BG" sz="2800" dirty="0"/>
              <a:t> пази </a:t>
            </a:r>
            <a:r>
              <a:rPr lang="bg-BG" sz="2800" b="1" dirty="0"/>
              <a:t>локалните промени </a:t>
            </a:r>
            <a:r>
              <a:rPr lang="bg-BG" sz="2800" dirty="0"/>
              <a:t>и гарантира, че данните са </a:t>
            </a:r>
            <a:r>
              <a:rPr lang="bg-BG" sz="2800" b="1" dirty="0"/>
              <a:t>съгласувани</a:t>
            </a:r>
          </a:p>
          <a:p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E4DE903-B98D-64CB-13A3-C005968F8E39}"/>
              </a:ext>
            </a:extLst>
          </p:cNvPr>
          <p:cNvSpPr txBox="1">
            <a:spLocks/>
          </p:cNvSpPr>
          <p:nvPr/>
        </p:nvSpPr>
        <p:spPr>
          <a:xfrm>
            <a:off x="651000" y="1839158"/>
            <a:ext cx="4230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this.dbContext.Products.Load();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8DDF63C-77AE-EC59-FE3A-531C322B51A8}"/>
              </a:ext>
            </a:extLst>
          </p:cNvPr>
          <p:cNvSpPr txBox="1">
            <a:spLocks/>
          </p:cNvSpPr>
          <p:nvPr/>
        </p:nvSpPr>
        <p:spPr>
          <a:xfrm>
            <a:off x="583500" y="3429000"/>
            <a:ext cx="11025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this.productBindingSource.DataSource = dbContext.Products.Local.ToBindingList();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CB5B1F8-BC66-C03C-02E9-A565548E9AEE}"/>
              </a:ext>
            </a:extLst>
          </p:cNvPr>
          <p:cNvSpPr txBox="1">
            <a:spLocks/>
          </p:cNvSpPr>
          <p:nvPr/>
        </p:nvSpPr>
        <p:spPr>
          <a:xfrm>
            <a:off x="572953" y="3894687"/>
            <a:ext cx="110250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protected override void OnLoad(EventArgs e)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base.OnLoad(e);</a:t>
            </a:r>
            <a:br>
              <a:rPr lang="en-US" b="1" noProof="1">
                <a:latin typeface="Consolas" panose="020B0609020204030204" pitchFamily="49" charset="0"/>
              </a:rPr>
            </a:br>
            <a:endParaRPr lang="en-US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this.dbContext =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new StoreDbContext()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this.dbContext.Database.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EnsureCreated()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this.dbContext.Products.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Load()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this.productBindingSource.DataSource =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dbContext.Products.Local.ToBindingList()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41243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OnClosing()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A60DF-6890-4609-78B2-933416A22B72}"/>
              </a:ext>
            </a:extLst>
          </p:cNvPr>
          <p:cNvSpPr txBox="1">
            <a:spLocks/>
          </p:cNvSpPr>
          <p:nvPr/>
        </p:nvSpPr>
        <p:spPr>
          <a:xfrm>
            <a:off x="471000" y="3237463"/>
            <a:ext cx="11290528" cy="267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protected override void OnClosing(CancelEventArgs e)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    base.OnClosing(e);</a:t>
            </a:r>
          </a:p>
          <a:p>
            <a:pPr>
              <a:lnSpc>
                <a:spcPct val="100000"/>
              </a:lnSpc>
            </a:pPr>
            <a:endParaRPr lang="en-US" sz="2399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    this.dbContext?.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Dispose()</a:t>
            </a:r>
            <a:r>
              <a:rPr lang="en-US" sz="2399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    this.dbContext =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399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При </a:t>
            </a:r>
            <a:r>
              <a:rPr lang="bg-BG" sz="2800" b="1" dirty="0"/>
              <a:t>затварянето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r>
              <a:rPr lang="bg-BG" sz="2800" dirty="0"/>
              <a:t> се извиква </a:t>
            </a: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OnClosing()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bg-BG" sz="2800" dirty="0"/>
              <a:t> се </a:t>
            </a:r>
            <a:r>
              <a:rPr lang="bg-BG" sz="2800" b="1" dirty="0"/>
              <a:t>унищожава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2800" dirty="0"/>
              <a:t> </a:t>
            </a:r>
            <a:r>
              <a:rPr lang="bg-BG" sz="2800" dirty="0"/>
              <a:t>се задава на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bg-BG" sz="2800" dirty="0"/>
              <a:t>, което позволява </a:t>
            </a:r>
            <a:r>
              <a:rPr lang="bg-BG" sz="2800" b="1" dirty="0"/>
              <a:t>повторно</a:t>
            </a:r>
            <a:r>
              <a:rPr lang="bg-BG" sz="2800" dirty="0"/>
              <a:t> </a:t>
            </a:r>
            <a:r>
              <a:rPr lang="bg-BG" sz="2800" b="1" dirty="0"/>
              <a:t>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235907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76B5AE-571E-0C37-5F18-187DF3088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Стартираме</a:t>
            </a:r>
            <a:r>
              <a:rPr lang="bg-BG" sz="3600" b="1" dirty="0"/>
              <a:t> </a:t>
            </a:r>
            <a:r>
              <a:rPr lang="bg-BG" sz="3600" dirty="0"/>
              <a:t>приложението с </a:t>
            </a:r>
            <a:r>
              <a:rPr lang="bg-BG" sz="3600" dirty="0">
                <a:solidFill>
                  <a:schemeClr val="bg1"/>
                </a:solidFill>
              </a:rPr>
              <a:t>[</a:t>
            </a:r>
            <a:r>
              <a:rPr lang="en-US" sz="3600" b="1" dirty="0">
                <a:solidFill>
                  <a:schemeClr val="bg1"/>
                </a:solidFill>
              </a:rPr>
              <a:t>Ctrl+F5</a:t>
            </a:r>
            <a:r>
              <a:rPr lang="en-US" sz="3600" dirty="0">
                <a:solidFill>
                  <a:schemeClr val="bg1"/>
                </a:solidFill>
              </a:rPr>
              <a:t>]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C7481-3073-CB03-38C4-BCDF2578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000" y="1633230"/>
            <a:ext cx="2863968" cy="48737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905FC3-51DB-CFAA-B4BB-342A7EE58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24" y="2304000"/>
            <a:ext cx="6542554" cy="35210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5" name="Arrow: Right 10">
            <a:extLst>
              <a:ext uri="{FF2B5EF4-FFF2-40B4-BE49-F238E27FC236}">
                <a16:creationId xmlns:a16="http://schemas.microsoft.com/office/drawing/2014/main" id="{95E14401-A651-6818-B6BC-949171DDB558}"/>
              </a:ext>
            </a:extLst>
          </p:cNvPr>
          <p:cNvSpPr/>
          <p:nvPr/>
        </p:nvSpPr>
        <p:spPr>
          <a:xfrm>
            <a:off x="7435869" y="3883056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/>
                </a:solidFill>
              </a:rPr>
              <a:t>Визуализация</a:t>
            </a:r>
            <a:r>
              <a:rPr lang="bg-BG" sz="3200" dirty="0">
                <a:solidFill>
                  <a:schemeClr val="bg2"/>
                </a:solidFill>
              </a:rPr>
              <a:t> на </a:t>
            </a:r>
            <a:r>
              <a:rPr lang="bg-BG" sz="3200" b="1" dirty="0">
                <a:solidFill>
                  <a:schemeClr val="accent1"/>
                </a:solidFill>
              </a:rPr>
              <a:t>данни</a:t>
            </a:r>
            <a:r>
              <a:rPr lang="bg-BG" sz="3200" dirty="0">
                <a:solidFill>
                  <a:schemeClr val="bg2"/>
                </a:solidFill>
              </a:rPr>
              <a:t> в </a:t>
            </a:r>
            <a:r>
              <a:rPr lang="en-US" sz="3200" b="1" dirty="0"/>
              <a:t>Windows Forms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/>
                </a:solidFill>
              </a:rPr>
              <a:t>Data Binding</a:t>
            </a:r>
            <a:endParaRPr lang="bg-BG" sz="3000" b="1" dirty="0">
              <a:solidFill>
                <a:schemeClr val="accent1"/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Динамично извличане </a:t>
            </a:r>
            <a:r>
              <a:rPr lang="bg-BG" sz="2800" dirty="0">
                <a:solidFill>
                  <a:schemeClr val="bg2"/>
                </a:solidFill>
              </a:rPr>
              <a:t>на </a:t>
            </a:r>
            <a:r>
              <a:rPr lang="bg-BG" sz="2800" b="1" dirty="0">
                <a:solidFill>
                  <a:schemeClr val="bg2"/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източник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/>
                </a:solidFill>
              </a:rPr>
              <a:t>Източници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  <a:endParaRPr lang="en-US" sz="3000" dirty="0">
              <a:solidFill>
                <a:schemeClr val="bg2"/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Всеки </a:t>
            </a:r>
            <a:r>
              <a:rPr lang="bg-BG" sz="2800" b="1" dirty="0">
                <a:solidFill>
                  <a:schemeClr val="bg2"/>
                </a:solidFill>
              </a:rPr>
              <a:t>обект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клас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имплементиращ</a:t>
            </a:r>
            <a:r>
              <a:rPr lang="bg-BG" sz="2800" dirty="0">
                <a:solidFill>
                  <a:schemeClr val="bg2"/>
                </a:solidFill>
              </a:rPr>
              <a:t> интерфейса </a:t>
            </a:r>
            <a:r>
              <a:rPr lang="en-US" sz="2800" b="1" dirty="0">
                <a:solidFill>
                  <a:schemeClr val="accent1"/>
                </a:solidFill>
              </a:rPr>
              <a:t>I</a:t>
            </a:r>
            <a:r>
              <a:rPr lang="bg-BG" sz="2800" b="1" dirty="0">
                <a:solidFill>
                  <a:schemeClr val="accent1"/>
                </a:solidFill>
              </a:rPr>
              <a:t>C</a:t>
            </a:r>
            <a:r>
              <a:rPr lang="en-US" sz="2800" b="1" dirty="0">
                <a:solidFill>
                  <a:schemeClr val="accent1"/>
                </a:solidFill>
              </a:rPr>
              <a:t>ollection</a:t>
            </a:r>
            <a:endParaRPr lang="bg-BG" sz="2800" b="1" dirty="0">
              <a:solidFill>
                <a:schemeClr val="accent1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/>
                </a:solidFill>
              </a:rPr>
              <a:t>Видове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Data Binding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/>
                </a:solidFill>
              </a:rPr>
              <a:t>Просто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/>
                </a:solidFill>
              </a:rPr>
              <a:t>Сложно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  <a:endParaRPr lang="en-US" sz="28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DataGridView</a:t>
            </a:r>
            <a:endParaRPr lang="bg-BG" sz="3200" b="1" dirty="0">
              <a:solidFill>
                <a:schemeClr val="accent1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Контрола, </a:t>
            </a:r>
            <a:r>
              <a:rPr lang="bg-BG" sz="3000" b="1" dirty="0">
                <a:solidFill>
                  <a:schemeClr val="bg2"/>
                </a:solidFill>
              </a:rPr>
              <a:t>визуализираща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/>
                </a:solidFill>
              </a:rPr>
              <a:t>таблични данни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Извличане на съдържание от таблица от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Визуализация на данни в </a:t>
            </a:r>
            <a:r>
              <a:rPr lang="en-US" sz="4400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01025-C143-3AE8-DB39-D3730A2A7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55" y="1777703"/>
            <a:ext cx="2651489" cy="17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Процесът на </a:t>
            </a:r>
            <a:r>
              <a:rPr lang="bg-BG" b="1" dirty="0">
                <a:solidFill>
                  <a:schemeClr val="bg1"/>
                </a:solidFill>
              </a:rPr>
              <a:t>динамично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данни</a:t>
            </a:r>
            <a:r>
              <a:rPr lang="bg-BG" dirty="0"/>
              <a:t> от зададен </a:t>
            </a:r>
            <a:r>
              <a:rPr lang="bg-BG" b="1" dirty="0">
                <a:solidFill>
                  <a:schemeClr val="bg1"/>
                </a:solidFill>
              </a:rPr>
              <a:t>източник</a:t>
            </a:r>
          </a:p>
          <a:p>
            <a:r>
              <a:rPr lang="bg-BG" b="1" dirty="0"/>
              <a:t>Визуализиране</a:t>
            </a:r>
            <a:r>
              <a:rPr lang="bg-BG" dirty="0"/>
              <a:t> чрез подходящи </a:t>
            </a:r>
            <a:r>
              <a:rPr lang="bg-BG" b="1" dirty="0">
                <a:solidFill>
                  <a:schemeClr val="bg1"/>
                </a:solidFill>
              </a:rPr>
              <a:t>контроли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 (</a:t>
            </a:r>
            <a:r>
              <a:rPr lang="en-US" dirty="0"/>
              <a:t>Data Binding)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E904F-F541-4693-028D-9F4B4934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00" y="2799000"/>
            <a:ext cx="8613000" cy="43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Задават се чрез различни </a:t>
            </a:r>
            <a:r>
              <a:rPr lang="bg-BG" sz="3000" b="1" dirty="0"/>
              <a:t>свойства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</a:rPr>
              <a:t>Text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DataSource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DataTextField</a:t>
            </a:r>
          </a:p>
          <a:p>
            <a:r>
              <a:rPr lang="bg-BG" sz="3000" dirty="0"/>
              <a:t>Може да е </a:t>
            </a:r>
            <a:r>
              <a:rPr lang="bg-BG" sz="3000" b="1" dirty="0">
                <a:solidFill>
                  <a:schemeClr val="bg1"/>
                </a:solidFill>
              </a:rPr>
              <a:t>всеки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обект</a:t>
            </a:r>
            <a:r>
              <a:rPr lang="bg-BG" sz="3000" dirty="0"/>
              <a:t> от </a:t>
            </a:r>
            <a:r>
              <a:rPr lang="bg-BG" sz="3000" b="1" dirty="0"/>
              <a:t>клас</a:t>
            </a:r>
            <a:r>
              <a:rPr lang="bg-BG" sz="3000" dirty="0"/>
              <a:t>, който </a:t>
            </a:r>
            <a:r>
              <a:rPr lang="bg-BG" sz="3000" b="1" dirty="0"/>
              <a:t>имплементира</a:t>
            </a:r>
            <a:r>
              <a:rPr lang="bg-BG" sz="3000" dirty="0"/>
              <a:t> интерфейса </a:t>
            </a:r>
            <a:r>
              <a:rPr lang="en-GB" sz="3000" b="1" dirty="0">
                <a:solidFill>
                  <a:schemeClr val="bg1"/>
                </a:solidFill>
              </a:rPr>
              <a:t>ICollection</a:t>
            </a:r>
            <a:endParaRPr lang="bg-BG" sz="30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 на данни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9C4793-13E9-32AD-9023-662E49661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683" y="3429000"/>
            <a:ext cx="4470067" cy="32308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Просто свързване</a:t>
            </a:r>
          </a:p>
          <a:p>
            <a:pPr lvl="1"/>
            <a:r>
              <a:rPr lang="bg-BG" dirty="0"/>
              <a:t>Указва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между </a:t>
            </a:r>
            <a:r>
              <a:rPr lang="bg-BG" b="1" dirty="0"/>
              <a:t>данни</a:t>
            </a:r>
            <a:r>
              <a:rPr lang="bg-BG" dirty="0"/>
              <a:t> и </a:t>
            </a:r>
            <a:r>
              <a:rPr lang="bg-BG" b="1" dirty="0"/>
              <a:t>свойство</a:t>
            </a:r>
            <a:r>
              <a:rPr lang="bg-BG" dirty="0"/>
              <a:t> на </a:t>
            </a:r>
            <a:r>
              <a:rPr lang="bg-BG" b="1" dirty="0"/>
              <a:t>контрола</a:t>
            </a:r>
          </a:p>
          <a:p>
            <a:pPr lvl="1"/>
            <a:r>
              <a:rPr lang="bg-BG" dirty="0"/>
              <a:t>Задейства се при </a:t>
            </a:r>
            <a:r>
              <a:rPr lang="bg-BG" b="1" dirty="0"/>
              <a:t>извикване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метод</a:t>
            </a:r>
            <a:r>
              <a:rPr lang="bg-BG" dirty="0"/>
              <a:t> на </a:t>
            </a:r>
            <a:r>
              <a:rPr lang="bg-BG" b="1" dirty="0"/>
              <a:t>форма</a:t>
            </a:r>
            <a:r>
              <a:rPr lang="bg-BG" dirty="0"/>
              <a:t> или </a:t>
            </a:r>
            <a:r>
              <a:rPr lang="bg-BG" b="1" dirty="0"/>
              <a:t>контрола</a:t>
            </a:r>
          </a:p>
          <a:p>
            <a:r>
              <a:rPr lang="bg-BG" b="1" dirty="0">
                <a:solidFill>
                  <a:schemeClr val="bg1"/>
                </a:solidFill>
              </a:rPr>
              <a:t>Сложно свързване</a:t>
            </a:r>
          </a:p>
          <a:p>
            <a:pPr lvl="1"/>
            <a:r>
              <a:rPr lang="bg-BG" dirty="0"/>
              <a:t>Указва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на </a:t>
            </a:r>
            <a:r>
              <a:rPr lang="bg-BG" b="1" dirty="0"/>
              <a:t>множество</a:t>
            </a:r>
            <a:r>
              <a:rPr lang="bg-BG" dirty="0"/>
              <a:t> </a:t>
            </a:r>
            <a:r>
              <a:rPr lang="bg-BG" b="1" dirty="0"/>
              <a:t>редове</a:t>
            </a:r>
            <a:r>
              <a:rPr lang="en-US" dirty="0"/>
              <a:t>/</a:t>
            </a:r>
            <a:r>
              <a:rPr lang="bg-BG" b="1" dirty="0"/>
              <a:t>свойства</a:t>
            </a:r>
            <a:r>
              <a:rPr lang="bg-BG" dirty="0"/>
              <a:t> с една </a:t>
            </a:r>
            <a:r>
              <a:rPr lang="bg-BG" b="1" dirty="0"/>
              <a:t>контрола</a:t>
            </a:r>
          </a:p>
          <a:p>
            <a:pPr lvl="1"/>
            <a:r>
              <a:rPr lang="bg-BG" dirty="0"/>
              <a:t>Използва се в </a:t>
            </a:r>
            <a:r>
              <a:rPr lang="bg-BG" b="1" dirty="0">
                <a:solidFill>
                  <a:schemeClr val="bg1"/>
                </a:solidFill>
              </a:rPr>
              <a:t>списъчни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итериращи</a:t>
            </a:r>
            <a:r>
              <a:rPr lang="bg-BG" dirty="0"/>
              <a:t> контроли</a:t>
            </a:r>
          </a:p>
          <a:p>
            <a:pPr lvl="2"/>
            <a:r>
              <a:rPr lang="en-US" b="1" dirty="0"/>
              <a:t>ListBox</a:t>
            </a:r>
            <a:r>
              <a:rPr lang="en-US" dirty="0"/>
              <a:t>, </a:t>
            </a:r>
            <a:r>
              <a:rPr lang="en-US" b="1" dirty="0"/>
              <a:t>ComboBox</a:t>
            </a:r>
            <a:r>
              <a:rPr lang="en-US" dirty="0"/>
              <a:t>, </a:t>
            </a:r>
            <a:r>
              <a:rPr lang="en-US" b="1" dirty="0"/>
              <a:t>CheckedListBox</a:t>
            </a:r>
            <a:r>
              <a:rPr lang="bg-BG" b="1" dirty="0"/>
              <a:t> </a:t>
            </a:r>
            <a:r>
              <a:rPr lang="bg-BG" dirty="0"/>
              <a:t>и други</a:t>
            </a:r>
            <a:endParaRPr lang="en-US" dirty="0"/>
          </a:p>
          <a:p>
            <a:pPr lvl="2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2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</a:t>
            </a:r>
            <a:r>
              <a:rPr lang="bg-BG" dirty="0"/>
              <a:t> (</a:t>
            </a:r>
            <a:r>
              <a:rPr lang="en-US" dirty="0"/>
              <a:t>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D60A6-0690-7D20-9A2E-60F26F690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545" y="1954692"/>
            <a:ext cx="6610910" cy="342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E33DC17-E194-3CF4-0140-D6B38246823E}"/>
              </a:ext>
            </a:extLst>
          </p:cNvPr>
          <p:cNvSpPr/>
          <p:nvPr/>
        </p:nvSpPr>
        <p:spPr bwMode="auto">
          <a:xfrm>
            <a:off x="9591767" y="1978308"/>
            <a:ext cx="2160000" cy="1450692"/>
          </a:xfrm>
          <a:prstGeom prst="wedgeRoundRectCallout">
            <a:avLst>
              <a:gd name="adj1" fmla="val -94027"/>
              <a:gd name="adj2" fmla="val 383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A007029-AA98-6088-883C-74605720BCCD}"/>
              </a:ext>
            </a:extLst>
          </p:cNvPr>
          <p:cNvSpPr/>
          <p:nvPr/>
        </p:nvSpPr>
        <p:spPr bwMode="auto">
          <a:xfrm>
            <a:off x="291000" y="4734000"/>
            <a:ext cx="2099474" cy="1439220"/>
          </a:xfrm>
          <a:prstGeom prst="wedgeRoundRectCallout">
            <a:avLst>
              <a:gd name="adj1" fmla="val 138853"/>
              <a:gd name="adj2" fmla="val -60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свойства и използване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DataGridView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3DB9D-525C-F125-670E-FB8110DCC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764000"/>
            <a:ext cx="2520000" cy="18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000598" cy="5528766"/>
          </a:xfrm>
        </p:spPr>
        <p:txBody>
          <a:bodyPr/>
          <a:lstStyle/>
          <a:p>
            <a:r>
              <a:rPr lang="bg-BG" b="1" dirty="0"/>
              <a:t>Контрола</a:t>
            </a:r>
            <a:r>
              <a:rPr lang="bg-BG" dirty="0"/>
              <a:t>, която визуализира </a:t>
            </a:r>
            <a:r>
              <a:rPr lang="bg-BG" b="1" dirty="0">
                <a:solidFill>
                  <a:schemeClr val="bg1"/>
                </a:solidFill>
              </a:rPr>
              <a:t>таблични данни</a:t>
            </a:r>
          </a:p>
          <a:p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навигация</a:t>
            </a:r>
            <a:r>
              <a:rPr lang="bg-BG" dirty="0"/>
              <a:t> по </a:t>
            </a:r>
            <a:r>
              <a:rPr lang="bg-BG" b="1" dirty="0"/>
              <a:t>редове</a:t>
            </a:r>
            <a:r>
              <a:rPr lang="bg-BG" dirty="0"/>
              <a:t> и </a:t>
            </a:r>
            <a:r>
              <a:rPr lang="bg-BG" b="1" dirty="0"/>
              <a:t>колони</a:t>
            </a:r>
          </a:p>
          <a:p>
            <a:r>
              <a:rPr lang="bg-BG" dirty="0"/>
              <a:t>Позволява </a:t>
            </a:r>
            <a:r>
              <a:rPr lang="bg-BG" b="1" dirty="0">
                <a:solidFill>
                  <a:schemeClr val="bg1"/>
                </a:solidFill>
              </a:rPr>
              <a:t>редактиране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00B93-A3A6-04B5-13B3-ED2687B8A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201" y="3429000"/>
            <a:ext cx="5635598" cy="28507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59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28412</TotalTime>
  <Words>1230</Words>
  <Application>Microsoft Macintosh PowerPoint</Application>
  <PresentationFormat>Widescreen</PresentationFormat>
  <Paragraphs>231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SoftUni</vt:lpstr>
      <vt:lpstr>Свързване на Windows Forms с база данни</vt:lpstr>
      <vt:lpstr>Съдържание</vt:lpstr>
      <vt:lpstr>Визуализация на данни в Windows Forms</vt:lpstr>
      <vt:lpstr>Свързване на данни (Data Binding)</vt:lpstr>
      <vt:lpstr>Източници на данни</vt:lpstr>
      <vt:lpstr>Видове Data Binding (1)</vt:lpstr>
      <vt:lpstr>Видове Data Binding (2)</vt:lpstr>
      <vt:lpstr>DataGridView</vt:lpstr>
      <vt:lpstr>Описание на DataGridView</vt:lpstr>
      <vt:lpstr>Свойства на DataGridView</vt:lpstr>
      <vt:lpstr>Използване на DataGridView (1)</vt:lpstr>
      <vt:lpstr>Използване на DataGridView (2)</vt:lpstr>
      <vt:lpstr>Примерно приложение</vt:lpstr>
      <vt:lpstr>Създаване на WinForms приложение</vt:lpstr>
      <vt:lpstr>Свързване на сървър и конфигурация на връзка</vt:lpstr>
      <vt:lpstr>Създаване и попълване на база данни</vt:lpstr>
      <vt:lpstr>Инсталиране на EF пакети и Scaffold</vt:lpstr>
      <vt:lpstr>Структура на проекта</vt:lpstr>
      <vt:lpstr>Добавяне на DataGridView</vt:lpstr>
      <vt:lpstr>Свързване на данни</vt:lpstr>
      <vt:lpstr>Избиране на Data Source</vt:lpstr>
      <vt:lpstr>Забраняване на редактиране на колона</vt:lpstr>
      <vt:lpstr>Свързване с EF Core</vt:lpstr>
      <vt:lpstr>Методът OnLoad() (1)</vt:lpstr>
      <vt:lpstr>Методът OnLoad() (2)</vt:lpstr>
      <vt:lpstr>Методът OnClosing()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Свързване на Windows Forms с база данни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280</cp:revision>
  <dcterms:created xsi:type="dcterms:W3CDTF">2018-05-23T13:08:44Z</dcterms:created>
  <dcterms:modified xsi:type="dcterms:W3CDTF">2024-05-21T10:35:59Z</dcterms:modified>
  <cp:category/>
</cp:coreProperties>
</file>