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7"/>
  </p:notesMasterIdLst>
  <p:handoutMasterIdLst>
    <p:handoutMasterId r:id="rId58"/>
  </p:handoutMasterIdLst>
  <p:sldIdLst>
    <p:sldId id="528" r:id="rId2"/>
    <p:sldId id="529" r:id="rId3"/>
    <p:sldId id="532" r:id="rId4"/>
    <p:sldId id="546" r:id="rId5"/>
    <p:sldId id="469" r:id="rId6"/>
    <p:sldId id="547" r:id="rId7"/>
    <p:sldId id="527" r:id="rId8"/>
    <p:sldId id="470" r:id="rId9"/>
    <p:sldId id="541" r:id="rId10"/>
    <p:sldId id="472" r:id="rId11"/>
    <p:sldId id="475" r:id="rId12"/>
    <p:sldId id="476" r:id="rId13"/>
    <p:sldId id="477" r:id="rId14"/>
    <p:sldId id="583" r:id="rId15"/>
    <p:sldId id="549" r:id="rId16"/>
    <p:sldId id="550" r:id="rId17"/>
    <p:sldId id="585" r:id="rId18"/>
    <p:sldId id="586" r:id="rId19"/>
    <p:sldId id="480" r:id="rId20"/>
    <p:sldId id="481" r:id="rId21"/>
    <p:sldId id="482" r:id="rId22"/>
    <p:sldId id="483" r:id="rId23"/>
    <p:sldId id="473" r:id="rId24"/>
    <p:sldId id="474" r:id="rId25"/>
    <p:sldId id="557" r:id="rId26"/>
    <p:sldId id="558" r:id="rId27"/>
    <p:sldId id="559" r:id="rId28"/>
    <p:sldId id="560" r:id="rId29"/>
    <p:sldId id="561" r:id="rId30"/>
    <p:sldId id="486" r:id="rId31"/>
    <p:sldId id="488" r:id="rId32"/>
    <p:sldId id="489" r:id="rId33"/>
    <p:sldId id="492" r:id="rId34"/>
    <p:sldId id="548" r:id="rId35"/>
    <p:sldId id="551" r:id="rId36"/>
    <p:sldId id="553" r:id="rId37"/>
    <p:sldId id="552" r:id="rId38"/>
    <p:sldId id="493" r:id="rId39"/>
    <p:sldId id="494" r:id="rId40"/>
    <p:sldId id="495" r:id="rId41"/>
    <p:sldId id="496" r:id="rId42"/>
    <p:sldId id="497" r:id="rId43"/>
    <p:sldId id="500" r:id="rId44"/>
    <p:sldId id="501" r:id="rId45"/>
    <p:sldId id="503" r:id="rId46"/>
    <p:sldId id="581" r:id="rId47"/>
    <p:sldId id="582" r:id="rId48"/>
    <p:sldId id="509" r:id="rId49"/>
    <p:sldId id="510" r:id="rId50"/>
    <p:sldId id="511" r:id="rId51"/>
    <p:sldId id="512" r:id="rId52"/>
    <p:sldId id="513" r:id="rId53"/>
    <p:sldId id="534" r:id="rId54"/>
    <p:sldId id="401" r:id="rId55"/>
    <p:sldId id="587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F25EA1A7-1F4F-4CC0-A72B-BECA3007E0F9}">
          <p14:sldIdLst>
            <p14:sldId id="528"/>
            <p14:sldId id="529"/>
          </p14:sldIdLst>
        </p14:section>
        <p14:section name="Какво е метод?" id="{B8E029D6-3356-44EC-B2EC-987E53008042}">
          <p14:sldIdLst>
            <p14:sldId id="532"/>
            <p14:sldId id="546"/>
            <p14:sldId id="469"/>
            <p14:sldId id="547"/>
          </p14:sldIdLst>
        </p14:section>
        <p14:section name="Деклариране и извикване на методи" id="{86616286-266C-4916-B879-5ED6CF2B93E8}">
          <p14:sldIdLst>
            <p14:sldId id="527"/>
            <p14:sldId id="470"/>
            <p14:sldId id="541"/>
            <p14:sldId id="472"/>
          </p14:sldIdLst>
        </p14:section>
        <p14:section name="Методи с параметри" id="{9DB0CA9E-E806-4B1B-8A75-A669274E433E}">
          <p14:sldIdLst>
            <p14:sldId id="475"/>
            <p14:sldId id="476"/>
            <p14:sldId id="477"/>
            <p14:sldId id="583"/>
            <p14:sldId id="549"/>
            <p14:sldId id="550"/>
            <p14:sldId id="585"/>
            <p14:sldId id="586"/>
            <p14:sldId id="480"/>
            <p14:sldId id="481"/>
            <p14:sldId id="482"/>
            <p14:sldId id="483"/>
          </p14:sldIdLst>
        </p14:section>
        <p14:section name="Стойностни и референтни типове" id="{C38B1384-0BCC-4C4D-BEEA-463FDB8169D7}">
          <p14:sldIdLst>
            <p14:sldId id="473"/>
            <p14:sldId id="474"/>
            <p14:sldId id="557"/>
            <p14:sldId id="558"/>
            <p14:sldId id="559"/>
            <p14:sldId id="560"/>
            <p14:sldId id="561"/>
          </p14:sldIdLst>
        </p14:section>
        <p14:section name="Връщане на стойности в метода" id="{2D2FCCA4-C068-409E-BD38-11BD0AD8481B}">
          <p14:sldIdLst>
            <p14:sldId id="486"/>
            <p14:sldId id="488"/>
            <p14:sldId id="489"/>
            <p14:sldId id="492"/>
            <p14:sldId id="548"/>
            <p14:sldId id="551"/>
            <p14:sldId id="553"/>
            <p14:sldId id="552"/>
            <p14:sldId id="493"/>
          </p14:sldIdLst>
        </p14:section>
        <p14:section name="Варианти на методи" id="{90CD876B-E8CD-4A7C-9BA3-A9669E84FF6A}">
          <p14:sldIdLst>
            <p14:sldId id="494"/>
            <p14:sldId id="495"/>
            <p14:sldId id="496"/>
            <p14:sldId id="497"/>
          </p14:sldIdLst>
        </p14:section>
        <p14:section name="Ред на изпълнение в програмата" id="{172491D3-CC80-44C5-BDE8-DAFCA2406F2E}">
          <p14:sldIdLst>
            <p14:sldId id="500"/>
            <p14:sldId id="501"/>
            <p14:sldId id="503"/>
            <p14:sldId id="581"/>
            <p14:sldId id="582"/>
          </p14:sldIdLst>
        </p14:section>
        <p14:section name="Именуване и най-добри практики" id="{B438187C-4688-43FA-AFAA-489AC873E874}">
          <p14:sldIdLst>
            <p14:sldId id="509"/>
            <p14:sldId id="510"/>
            <p14:sldId id="511"/>
            <p14:sldId id="512"/>
            <p14:sldId id="513"/>
          </p14:sldIdLst>
        </p14:section>
        <p14:section name="Обобщение" id="{6BEDF033-806E-4EC6-BE39-AFFDE4DE2C9F}">
          <p14:sldIdLst>
            <p14:sldId id="534"/>
            <p14:sldId id="401"/>
            <p14:sldId id="5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2" autoAdjust="0"/>
    <p:restoredTop sz="95160" autoAdjust="0"/>
  </p:normalViewPr>
  <p:slideViewPr>
    <p:cSldViewPr showGuides="1">
      <p:cViewPr varScale="1">
        <p:scale>
          <a:sx n="148" d="100"/>
          <a:sy n="148" d="100"/>
        </p:scale>
        <p:origin x="224" y="28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17.12.22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F322076-2FFD-4365-B06C-6E76E34565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9238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ACE6CC-A9B2-4E7E-A71B-C29BC2BECC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76086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B8CB54-28D2-4523-A301-8F6B78DB7F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7378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BE8551C-4C1A-4428-9DF6-17C0DDEB70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004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586BAB7-1B2E-4109-BCF5-DF7D373508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1890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8FF6BE-11E4-4601-B83F-E9A1923164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018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E445F89-DD57-43B2-A54A-42D0135BB6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9510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64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0C85935-F63A-4E6E-9391-BCDD465ED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2755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48D5AA-1678-4D9E-8564-7EC2BD56C5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3977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ED29D0C-F9F7-4C69-9C07-F050743437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97972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C9E8B0F-9B7B-4CE1-9439-45E4186452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5512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5288E9-F4B5-4B61-AB1A-0BD93E896F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9895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EEABE1-BEB9-4295-96E9-D8F17709BE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082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A021340-922C-4FB3-BBF3-158119F3FC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01330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970B97-D440-4A18-B106-18F7EA9D45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008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17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BDA762-1985-4DB1-A4A1-60F0DF9CF9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2808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8ACD0C-0A90-4B42-9109-03054805D3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375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0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1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3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4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5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5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6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8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909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Дефиниране и използване на методи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Методи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079" y="2162204"/>
            <a:ext cx="2761845" cy="25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3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402" y="1224000"/>
            <a:ext cx="11818096" cy="5850000"/>
          </a:xfrm>
        </p:spPr>
        <p:txBody>
          <a:bodyPr/>
          <a:lstStyle/>
          <a:p>
            <a:r>
              <a:rPr lang="bg-BG" sz="3600" dirty="0"/>
              <a:t>Методът може да бъде извикан от</a:t>
            </a:r>
            <a:r>
              <a:rPr lang="en-US" sz="3600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Главния метод (</a:t>
            </a:r>
            <a:r>
              <a:rPr lang="en-US" sz="3400" b="1" dirty="0">
                <a:solidFill>
                  <a:schemeClr val="bg1"/>
                </a:solidFill>
              </a:rPr>
              <a:t>Main)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774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774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42912" lvl="1" indent="0">
              <a:lnSpc>
                <a:spcPct val="150000"/>
              </a:lnSpc>
              <a:buClr>
                <a:schemeClr val="tx1"/>
              </a:buClr>
              <a:buNone/>
            </a:pPr>
            <a:endParaRPr lang="en-US" sz="34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метод</a:t>
            </a:r>
            <a:r>
              <a:rPr lang="en-US" dirty="0"/>
              <a:t>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127449" y="2575782"/>
            <a:ext cx="4028315" cy="183270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773760" y="2492896"/>
            <a:ext cx="4866856" cy="227271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static void PrintBody()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</a:t>
            </a:r>
            <a:r>
              <a:rPr lang="en-US" sz="2599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599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PrintFooter()</a:t>
            </a:r>
            <a:r>
              <a:rPr lang="en-US" sz="2599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21619" y="5545032"/>
            <a:ext cx="4974381" cy="9284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static void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{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599" b="1" noProof="1">
                <a:latin typeface="Consolas" pitchFamily="49" charset="0"/>
              </a:rPr>
              <a:t>; }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A9FA73-5548-4CE6-BE6D-02DCB15D9314}"/>
              </a:ext>
            </a:extLst>
          </p:cNvPr>
          <p:cNvSpPr txBox="1">
            <a:spLocks/>
          </p:cNvSpPr>
          <p:nvPr/>
        </p:nvSpPr>
        <p:spPr>
          <a:xfrm>
            <a:off x="6265359" y="1899399"/>
            <a:ext cx="5724107" cy="58484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3907" indent="-353907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Друг метод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53D1956-634F-4EEB-B1C2-5874F0FE51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966B09E1-0D60-14F8-C0FF-49FCEC0331D2}"/>
              </a:ext>
            </a:extLst>
          </p:cNvPr>
          <p:cNvSpPr txBox="1">
            <a:spLocks/>
          </p:cNvSpPr>
          <p:nvPr/>
        </p:nvSpPr>
        <p:spPr>
          <a:xfrm>
            <a:off x="606000" y="4901039"/>
            <a:ext cx="7380000" cy="58484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3907" indent="-353907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Тялото на същия метод - рекурсия</a:t>
            </a:r>
            <a:endParaRPr lang="en-US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92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0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">
            <a:extLst>
              <a:ext uri="{FF2B5EF4-FFF2-40B4-BE49-F238E27FC236}">
                <a16:creationId xmlns:a16="http://schemas.microsoft.com/office/drawing/2014/main" id="{F4D2D131-3192-4305-B24C-5E1DE2393E2B}"/>
              </a:ext>
            </a:extLst>
          </p:cNvPr>
          <p:cNvSpPr txBox="1"/>
          <p:nvPr/>
        </p:nvSpPr>
        <p:spPr>
          <a:xfrm rot="21521100">
            <a:off x="4771213" y="3393360"/>
            <a:ext cx="815589" cy="76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3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35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E592DF6-2117-4D3D-B7A6-C28FFC410469}"/>
              </a:ext>
            </a:extLst>
          </p:cNvPr>
          <p:cNvSpPr txBox="1"/>
          <p:nvPr/>
        </p:nvSpPr>
        <p:spPr>
          <a:xfrm rot="1135185">
            <a:off x="5071230" y="2028733"/>
            <a:ext cx="920204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C30A419-1733-493C-9C64-B46A86B9F6CA}"/>
              </a:ext>
            </a:extLst>
          </p:cNvPr>
          <p:cNvSpPr txBox="1"/>
          <p:nvPr/>
        </p:nvSpPr>
        <p:spPr>
          <a:xfrm rot="843522">
            <a:off x="4406616" y="2373701"/>
            <a:ext cx="942257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byte</a:t>
            </a:r>
            <a:endParaRPr lang="en-US" sz="23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4E2928A-4E73-4074-A2E2-5722FD10A505}"/>
              </a:ext>
            </a:extLst>
          </p:cNvPr>
          <p:cNvSpPr txBox="1"/>
          <p:nvPr/>
        </p:nvSpPr>
        <p:spPr>
          <a:xfrm rot="851617">
            <a:off x="6158663" y="2288481"/>
            <a:ext cx="965078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short</a:t>
            </a:r>
            <a:endParaRPr lang="en-US" sz="19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960877C-19B5-470C-A038-ABF7CDA3F292}"/>
              </a:ext>
            </a:extLst>
          </p:cNvPr>
          <p:cNvSpPr txBox="1"/>
          <p:nvPr/>
        </p:nvSpPr>
        <p:spPr>
          <a:xfrm rot="445021">
            <a:off x="6572101" y="1660850"/>
            <a:ext cx="779048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uint</a:t>
            </a:r>
            <a:endParaRPr lang="en-US" sz="1999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6BDF6B2-02F7-4283-BDC0-D104F1AA99CA}"/>
              </a:ext>
            </a:extLst>
          </p:cNvPr>
          <p:cNvSpPr txBox="1"/>
          <p:nvPr/>
        </p:nvSpPr>
        <p:spPr>
          <a:xfrm rot="21351847">
            <a:off x="6024335" y="3694517"/>
            <a:ext cx="877768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sbyte</a:t>
            </a:r>
            <a:endParaRPr lang="en-US" sz="1799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215E29B-E2CC-4065-8255-48D206F90B61}"/>
              </a:ext>
            </a:extLst>
          </p:cNvPr>
          <p:cNvSpPr txBox="1"/>
          <p:nvPr/>
        </p:nvSpPr>
        <p:spPr>
          <a:xfrm rot="21216099">
            <a:off x="6714627" y="2878474"/>
            <a:ext cx="880140" cy="400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ushort</a:t>
            </a:r>
            <a:endParaRPr lang="en-US" sz="16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68E50B1-5014-43E4-9AF1-57A591E5AEF2}"/>
              </a:ext>
            </a:extLst>
          </p:cNvPr>
          <p:cNvSpPr txBox="1"/>
          <p:nvPr/>
        </p:nvSpPr>
        <p:spPr>
          <a:xfrm rot="880328">
            <a:off x="5259454" y="2997652"/>
            <a:ext cx="101956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ulong</a:t>
            </a:r>
            <a:endParaRPr lang="en-US" sz="1999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7E5E9-BFFA-4D25-A1CD-DA3CAFDD4D85}"/>
              </a:ext>
            </a:extLst>
          </p:cNvPr>
          <p:cNvSpPr txBox="1"/>
          <p:nvPr/>
        </p:nvSpPr>
        <p:spPr>
          <a:xfrm rot="20696030">
            <a:off x="5196053" y="1181305"/>
            <a:ext cx="1146362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</a:t>
            </a:r>
            <a:endParaRPr lang="en-US" sz="23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85DA3D-A696-4DBC-82AC-F3B5DE4D5E4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Методи с параметри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30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rgbClr val="FFA000"/>
                </a:solidFill>
              </a:rPr>
              <a:t>Параметрите</a:t>
            </a:r>
            <a:r>
              <a:rPr lang="bg-BG" sz="3200" dirty="0">
                <a:solidFill>
                  <a:srgbClr val="FFA000"/>
                </a:solidFill>
              </a:rPr>
              <a:t> </a:t>
            </a:r>
            <a:r>
              <a:rPr lang="bg-BG" sz="3200" dirty="0"/>
              <a:t>на метода могат да бъдат</a:t>
            </a:r>
            <a:r>
              <a:rPr lang="en-US" sz="3200" dirty="0"/>
              <a:t> </a:t>
            </a:r>
            <a:r>
              <a:rPr lang="bg-BG" sz="3200" dirty="0"/>
              <a:t>от</a:t>
            </a:r>
            <a:r>
              <a:rPr lang="bg-BG" sz="3200" b="1" dirty="0">
                <a:solidFill>
                  <a:srgbClr val="FFA000"/>
                </a:solidFill>
              </a:rPr>
              <a:t> еднакъв </a:t>
            </a:r>
            <a:r>
              <a:rPr lang="bg-BG" sz="3200" dirty="0"/>
              <a:t>или</a:t>
            </a:r>
            <a:r>
              <a:rPr lang="bg-BG" sz="3200" b="1" dirty="0">
                <a:solidFill>
                  <a:srgbClr val="FFA000"/>
                </a:solidFill>
              </a:rPr>
              <a:t> </a:t>
            </a:r>
            <a:r>
              <a:rPr lang="bg-BG" sz="3200" dirty="0"/>
              <a:t>от </a:t>
            </a:r>
            <a:r>
              <a:rPr lang="bg-BG" sz="3200" b="1" dirty="0">
                <a:solidFill>
                  <a:srgbClr val="FFA000"/>
                </a:solidFill>
              </a:rPr>
              <a:t>различен тип</a:t>
            </a:r>
            <a:endParaRPr lang="en-US" sz="3200" b="1" dirty="0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Извикваме метода с конкретни стойности </a:t>
            </a:r>
            <a:r>
              <a:rPr lang="en-US" sz="3200" dirty="0"/>
              <a:t>(</a:t>
            </a:r>
            <a:r>
              <a:rPr lang="bg-BG" sz="3200" b="1" dirty="0">
                <a:solidFill>
                  <a:srgbClr val="FFA000"/>
                </a:solidFill>
              </a:rPr>
              <a:t>аргументи</a:t>
            </a:r>
            <a:r>
              <a:rPr lang="en-US" sz="32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с параметри (1)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6698" y="4937749"/>
            <a:ext cx="3918665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698" y="2259000"/>
            <a:ext cx="7660491" cy="193848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static void PrintNumbers(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399" b="1" noProof="1">
                <a:latin typeface="Consolas" pitchFamily="49" charset="0"/>
              </a:rPr>
              <a:t>,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399" b="1" noProof="1"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  for (int i =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399" b="1" noProof="1">
                <a:latin typeface="Consolas" pitchFamily="49" charset="0"/>
              </a:rPr>
              <a:t>; i &lt;=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399" b="1" noProof="1">
                <a:latin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</a:rPr>
              <a:t>    </a:t>
            </a:r>
            <a:r>
              <a:rPr lang="en-US" sz="2399" b="1" noProof="1">
                <a:latin typeface="Consolas" pitchFamily="49" charset="0"/>
              </a:rPr>
              <a:t>Console.Write("{0} ", 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343049" y="4930170"/>
            <a:ext cx="4394320" cy="1626249"/>
          </a:xfrm>
          <a:prstGeom prst="wedgeRoundRectCallout">
            <a:avLst>
              <a:gd name="adj1" fmla="val -65992"/>
              <a:gd name="adj2" fmla="val 176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Подаваме аргументите при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извикване</a:t>
            </a:r>
            <a:r>
              <a:rPr lang="bg-BG" sz="2799" b="1" noProof="1">
                <a:solidFill>
                  <a:schemeClr val="bg2"/>
                </a:solidFill>
              </a:rPr>
              <a:t> на метода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67376" y="2685438"/>
            <a:ext cx="4039554" cy="1257787"/>
          </a:xfrm>
          <a:prstGeom prst="wedgeRoundRectCallout">
            <a:avLst>
              <a:gd name="adj1" fmla="val -67673"/>
              <a:gd name="adj2" fmla="val -51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rgbClr val="FFFFFF"/>
                </a:solidFill>
              </a:rPr>
              <a:t>Приема параметри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start </a:t>
            </a:r>
            <a:r>
              <a:rPr lang="bg-BG" sz="2799" b="1" noProof="1">
                <a:solidFill>
                  <a:srgbClr val="FFFFFF"/>
                </a:solidFill>
              </a:rPr>
              <a:t>и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end </a:t>
            </a:r>
            <a:r>
              <a:rPr lang="bg-BG" sz="2799" b="1" noProof="1">
                <a:solidFill>
                  <a:srgbClr val="FFFFFF"/>
                </a:solidFill>
              </a:rPr>
              <a:t>от тип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int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527D207-069D-4422-9DD7-FF501F5C73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231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Може да се подават </a:t>
            </a:r>
            <a:r>
              <a:rPr lang="bg-BG" sz="3600" b="1" dirty="0">
                <a:solidFill>
                  <a:srgbClr val="FFA000"/>
                </a:solidFill>
              </a:rPr>
              <a:t>няколко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/>
              <a:t>параметъра</a:t>
            </a:r>
            <a:endParaRPr lang="en-US" sz="3600" dirty="0"/>
          </a:p>
          <a:p>
            <a:r>
              <a:rPr lang="bg-BG" sz="3600" dirty="0"/>
              <a:t>Параметрите може да са от </a:t>
            </a:r>
            <a:r>
              <a:rPr lang="bg-BG" sz="3600" b="1" dirty="0">
                <a:solidFill>
                  <a:srgbClr val="FFA000"/>
                </a:solidFill>
              </a:rPr>
              <a:t>различен тип</a:t>
            </a:r>
            <a:endParaRPr lang="en-US" sz="3600" b="1" dirty="0">
              <a:solidFill>
                <a:srgbClr val="FFA000"/>
              </a:solidFill>
            </a:endParaRPr>
          </a:p>
          <a:p>
            <a:r>
              <a:rPr lang="bg-BG" sz="3600" dirty="0"/>
              <a:t>Всеки параметър има </a:t>
            </a:r>
            <a:r>
              <a:rPr lang="bg-BG" sz="3600" b="1" dirty="0">
                <a:solidFill>
                  <a:srgbClr val="FFA000"/>
                </a:solidFill>
              </a:rPr>
              <a:t>име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/>
              <a:t>и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b="1" dirty="0">
                <a:solidFill>
                  <a:srgbClr val="FFA000"/>
                </a:solidFill>
              </a:rPr>
              <a:t>тип</a:t>
            </a:r>
            <a:endParaRPr lang="en-US" b="1" dirty="0">
              <a:solidFill>
                <a:srgbClr val="FFA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9569" y="4571705"/>
            <a:ext cx="10441007" cy="199202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PrintStudent(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Console.WriteLine("Student: {0}; Age: {1}, Grade: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с параметри </a:t>
            </a:r>
            <a:r>
              <a:rPr lang="en-US" dirty="0"/>
              <a:t>(2)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151000" y="3321126"/>
            <a:ext cx="2671264" cy="1037858"/>
          </a:xfrm>
          <a:prstGeom prst="wedgeRoundRectCallout">
            <a:avLst>
              <a:gd name="adj1" fmla="val 41049"/>
              <a:gd name="adj2" fmla="val 777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Тип</a:t>
            </a:r>
            <a:endParaRPr lang="bg-BG" sz="2799" b="1" noProof="1">
              <a:solidFill>
                <a:schemeClr val="bg2"/>
              </a:solidFill>
            </a:endParaRPr>
          </a:p>
          <a:p>
            <a:pPr algn="ctr"/>
            <a:r>
              <a:rPr lang="bg-BG" sz="2799" b="1" noProof="1">
                <a:solidFill>
                  <a:schemeClr val="bg2"/>
                </a:solidFill>
              </a:rPr>
              <a:t>на параметъра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807527" y="3321126"/>
            <a:ext cx="2823473" cy="1037858"/>
          </a:xfrm>
          <a:prstGeom prst="wedgeRoundRectCallout">
            <a:avLst>
              <a:gd name="adj1" fmla="val -64028"/>
              <a:gd name="adj2" fmla="val 767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Име</a:t>
            </a:r>
            <a:endParaRPr lang="bg-BG" sz="2799" b="1" noProof="1">
              <a:solidFill>
                <a:schemeClr val="bg2"/>
              </a:solidFill>
            </a:endParaRPr>
          </a:p>
          <a:p>
            <a:pPr algn="ctr"/>
            <a:r>
              <a:rPr lang="bg-BG" sz="2799" b="1" noProof="1">
                <a:solidFill>
                  <a:schemeClr val="bg2"/>
                </a:solidFill>
              </a:rPr>
              <a:t>на параметъра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61000" y="3372688"/>
            <a:ext cx="3933983" cy="1037858"/>
          </a:xfrm>
          <a:prstGeom prst="wedgeRoundRectCallout">
            <a:avLst>
              <a:gd name="adj1" fmla="val 66685"/>
              <a:gd name="adj2" fmla="val 56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Няколко параметъра </a:t>
            </a:r>
            <a:r>
              <a:rPr lang="en-US" sz="2799" b="1" noProof="1">
                <a:solidFill>
                  <a:schemeClr val="bg2"/>
                </a:solidFill>
              </a:rPr>
              <a:t>o</a:t>
            </a:r>
            <a:r>
              <a:rPr lang="bg-BG" sz="2799" b="1" noProof="1">
                <a:solidFill>
                  <a:schemeClr val="bg2"/>
                </a:solidFill>
              </a:rPr>
              <a:t>т различен тип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6BBB3CA-57E9-4118-AB87-E41C268018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67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261C7-ED2C-46EA-BAC3-A969A6FCC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Методи</a:t>
            </a:r>
            <a:r>
              <a:rPr lang="en-US" dirty="0"/>
              <a:t> </a:t>
            </a:r>
            <a:r>
              <a:rPr lang="bg-BG" dirty="0"/>
              <a:t>с кратко тяло може да се дефинират с оператора </a:t>
            </a:r>
            <a:r>
              <a:rPr lang="en-US" b="1" dirty="0">
                <a:solidFill>
                  <a:schemeClr val="bg1"/>
                </a:solidFill>
              </a:rPr>
              <a:t>=&gt;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bg-BG" dirty="0"/>
              <a:t>Този синтаксис е идентичен с</a:t>
            </a:r>
            <a:r>
              <a:rPr lang="en-US" dirty="0"/>
              <a:t>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r>
              <a:rPr lang="bg-BG" dirty="0"/>
              <a:t>Друг пример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E4E9F0-1B3A-4CA8-B82D-8433950F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Съкратен синтаксис за дефиниране на методи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BA8E5C-FDEE-43EF-A245-96F3AE5FD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1899398"/>
            <a:ext cx="10565048" cy="54537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int Sum(int a, int b) </a:t>
            </a:r>
            <a:r>
              <a:rPr lang="en-US" sz="25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a + b;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1C7741-B523-404D-8841-3DDD2FE97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28" y="3267788"/>
            <a:ext cx="10565048" cy="174538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int Sum(int a, int b) </a:t>
            </a:r>
            <a:b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a +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E20A75-6A46-4CD4-8C51-9D2C76213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28" y="5858367"/>
            <a:ext cx="10565048" cy="54537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void Print(int x) </a:t>
            </a:r>
            <a:r>
              <a:rPr lang="en-US" sz="25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Console.WriteLine(x);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642D210-84E4-4AC7-A90A-24F83835E3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858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метод, който получава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оценка</a:t>
            </a:r>
            <a:r>
              <a:rPr lang="en-US" sz="3600" dirty="0"/>
              <a:t> </a:t>
            </a:r>
            <a:r>
              <a:rPr lang="bg-BG" sz="3600" dirty="0"/>
              <a:t>между</a:t>
            </a:r>
            <a:r>
              <a:rPr lang="en-US" sz="3600" dirty="0"/>
              <a:t> 2.00 </a:t>
            </a:r>
            <a:r>
              <a:rPr lang="bg-BG" sz="3600" dirty="0"/>
              <a:t>и</a:t>
            </a:r>
            <a:r>
              <a:rPr lang="en-US" sz="3600" dirty="0"/>
              <a:t> 6.00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отпечатва съответната оценка</a:t>
            </a:r>
            <a:r>
              <a:rPr lang="bg-BG" sz="3600" b="1" dirty="0">
                <a:solidFill>
                  <a:schemeClr val="bg1"/>
                </a:solidFill>
              </a:rPr>
              <a:t> с думи</a:t>
            </a:r>
            <a:endParaRPr lang="en-US" sz="3600" b="1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2.00 - 2.99 - "Fail"</a:t>
            </a:r>
          </a:p>
          <a:p>
            <a:pPr lvl="1"/>
            <a:r>
              <a:rPr lang="en-US" sz="3400" dirty="0"/>
              <a:t>3.00 - 3.49 - "Poor"</a:t>
            </a:r>
          </a:p>
          <a:p>
            <a:pPr lvl="1"/>
            <a:r>
              <a:rPr lang="en-US" sz="3400" dirty="0"/>
              <a:t>3.50 - 4.49 - "Good"</a:t>
            </a:r>
          </a:p>
          <a:p>
            <a:pPr lvl="1"/>
            <a:r>
              <a:rPr lang="en-US" sz="3400" dirty="0"/>
              <a:t>4.50 - 5.49 - "Very good"</a:t>
            </a:r>
          </a:p>
          <a:p>
            <a:pPr lvl="1"/>
            <a:r>
              <a:rPr lang="en-US" sz="3400" dirty="0"/>
              <a:t>5.50 - 6.00 - "Excellent"</a:t>
            </a:r>
          </a:p>
          <a:p>
            <a:pPr marL="608853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Оценки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0944" y="3047638"/>
            <a:ext cx="97980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40401" y="3048099"/>
            <a:ext cx="198226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2033" y="3118731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00944" y="3897339"/>
            <a:ext cx="97980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2033" y="3968431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5181" y="3968430"/>
            <a:ext cx="197331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00944" y="4817670"/>
            <a:ext cx="97980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2033" y="4888763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5181" y="4888762"/>
            <a:ext cx="197331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2F8F822-050C-49E5-9D10-E96BCE4138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214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Оценки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EE50B-63E5-4AB4-B917-0719B5F6FD0A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https://judge.softuni.bg/Contests/Practice/Index/3160#0</a:t>
            </a:r>
            <a:endParaRPr lang="en-US" sz="1999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ECEF86-D9E4-4EF6-98C8-D721D32AF0A3}"/>
              </a:ext>
            </a:extLst>
          </p:cNvPr>
          <p:cNvSpPr txBox="1">
            <a:spLocks/>
          </p:cNvSpPr>
          <p:nvPr/>
        </p:nvSpPr>
        <p:spPr>
          <a:xfrm>
            <a:off x="677862" y="1539000"/>
            <a:ext cx="10836275" cy="4619314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2600" noProof="1"/>
              <a:t>static void Main() =&gt;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>
                <a:solidFill>
                  <a:srgbClr val="FFA000"/>
                </a:solidFill>
              </a:rPr>
              <a:t>  PrintInWords</a:t>
            </a:r>
            <a:r>
              <a:rPr lang="en-US" sz="2600" noProof="1"/>
              <a:t>(double.Parse(Console.ReadLine())); </a:t>
            </a:r>
          </a:p>
          <a:p>
            <a:pPr>
              <a:lnSpc>
                <a:spcPct val="100000"/>
              </a:lnSpc>
              <a:defRPr/>
            </a:pPr>
            <a:endParaRPr lang="en-US" sz="26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private static void </a:t>
            </a:r>
            <a:r>
              <a:rPr lang="en-US" sz="2600" noProof="1">
                <a:solidFill>
                  <a:srgbClr val="FFA000"/>
                </a:solidFill>
              </a:rPr>
              <a:t>PrintInWords</a:t>
            </a:r>
            <a:r>
              <a:rPr lang="en-US" sz="2600" noProof="1"/>
              <a:t>(</a:t>
            </a:r>
            <a:r>
              <a:rPr lang="en-US" sz="2600" noProof="1">
                <a:solidFill>
                  <a:srgbClr val="FFA000"/>
                </a:solidFill>
              </a:rPr>
              <a:t>double grade</a:t>
            </a:r>
            <a:r>
              <a:rPr lang="en-US" sz="2600" noProof="1"/>
              <a:t>)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{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  string gradeInWords = string.Empty;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  if (grade &gt;= 2 &amp;&amp; grade &lt;= 2.99)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    gradeInWords = "Fail";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>
                <a:solidFill>
                  <a:srgbClr val="234465"/>
                </a:solidFill>
              </a:rPr>
              <a:t>  </a:t>
            </a:r>
            <a:r>
              <a:rPr lang="en-US" sz="2600" noProof="1">
                <a:solidFill>
                  <a:srgbClr val="00B050"/>
                </a:solidFill>
              </a:rPr>
              <a:t>// TODO: </a:t>
            </a:r>
            <a:r>
              <a:rPr lang="en-US" sz="2600" i="1" noProof="1">
                <a:solidFill>
                  <a:srgbClr val="00B050"/>
                </a:solidFill>
              </a:rPr>
              <a:t>continue with the rest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>
                <a:solidFill>
                  <a:srgbClr val="234465"/>
                </a:solidFill>
              </a:rPr>
              <a:t>  </a:t>
            </a:r>
            <a:r>
              <a:rPr lang="en-US" sz="2600" noProof="1"/>
              <a:t>Console.WriteLine(gradeInWords);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04E9A96-1735-4890-B2A4-7E08711A6A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41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метод, който отпечатва дали дадено цяло число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bg-BG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e </a:t>
            </a:r>
            <a:r>
              <a:rPr lang="bg-BG" sz="3600" b="1" dirty="0">
                <a:solidFill>
                  <a:srgbClr val="FFA000"/>
                </a:solidFill>
              </a:rPr>
              <a:t>положително</a:t>
            </a:r>
            <a:r>
              <a:rPr lang="bg-BG" sz="3600" dirty="0"/>
              <a:t>, </a:t>
            </a:r>
            <a:r>
              <a:rPr lang="bg-BG" sz="3600" b="1" dirty="0">
                <a:solidFill>
                  <a:srgbClr val="FFA000"/>
                </a:solidFill>
              </a:rPr>
              <a:t>отрицателно </a:t>
            </a:r>
            <a:r>
              <a:rPr lang="bg-BG" sz="3600" dirty="0"/>
              <a:t>или</a:t>
            </a:r>
            <a:r>
              <a:rPr lang="bg-BG" sz="3600" b="1" dirty="0">
                <a:solidFill>
                  <a:srgbClr val="FFA000"/>
                </a:solidFill>
              </a:rPr>
              <a:t> 0</a:t>
            </a:r>
            <a:r>
              <a:rPr lang="bg-BG" sz="3600" dirty="0"/>
              <a:t> 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Знак на цяло число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47184" y="2748404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21000" y="2748864"/>
            <a:ext cx="548497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762633" y="2819496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47184" y="3919557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520998" y="5127448"/>
            <a:ext cx="548497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762633" y="5146632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47184" y="5075539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762633" y="3990649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545780" y="3990648"/>
            <a:ext cx="546019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The number -5 is negative.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3FA517A1-461A-4409-80FC-65A8C5CCA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743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Знак на цяло число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80393" y="1343666"/>
            <a:ext cx="11231214" cy="489364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 =&gt;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 PrintSign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(int.Parse(Console.ReadLine()));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Console.WriteLine("The number {0} 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Console.WriteLine("The number {0} 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1D11F-75B5-4426-B462-0CCF1BEC2B2D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https://judge.softuni.bg/Contests/Practice/Index/3160#1</a:t>
            </a:r>
            <a:endParaRPr lang="en-US" sz="1999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A02029F-27ED-4D97-912A-65F421FBC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751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Параметрите може да имат </a:t>
            </a:r>
            <a:r>
              <a:rPr lang="bg-BG" sz="3200" b="1" dirty="0">
                <a:solidFill>
                  <a:srgbClr val="FFA000"/>
                </a:solidFill>
              </a:rPr>
              <a:t>стойност по подразбиране</a:t>
            </a:r>
            <a:r>
              <a:rPr lang="en-US" sz="3200" dirty="0"/>
              <a:t>:</a:t>
            </a:r>
          </a:p>
          <a:p>
            <a:endParaRPr lang="en-US" sz="3599" dirty="0"/>
          </a:p>
          <a:p>
            <a:endParaRPr lang="en-US" sz="3599" dirty="0"/>
          </a:p>
          <a:p>
            <a:endParaRPr lang="en-US" sz="3199" dirty="0"/>
          </a:p>
          <a:p>
            <a:endParaRPr lang="en-US" sz="1999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sz="3200" dirty="0"/>
              <a:t>Методът</a:t>
            </a:r>
            <a:r>
              <a:rPr lang="en-US" sz="3200" dirty="0"/>
              <a:t> </a:t>
            </a:r>
            <a:r>
              <a:rPr lang="bg-BG" sz="3200" dirty="0"/>
              <a:t>по-горе може да бъде извикан по </a:t>
            </a:r>
            <a:r>
              <a:rPr lang="bg-BG" sz="3200" b="1" dirty="0">
                <a:solidFill>
                  <a:srgbClr val="FFA000"/>
                </a:solidFill>
              </a:rPr>
              <a:t>множество</a:t>
            </a:r>
            <a:r>
              <a:rPr lang="bg-BG" sz="3200" dirty="0"/>
              <a:t> </a:t>
            </a:r>
            <a:r>
              <a:rPr lang="bg-BG" sz="3200" b="1" dirty="0">
                <a:solidFill>
                  <a:srgbClr val="FFA000"/>
                </a:solidFill>
              </a:rPr>
              <a:t>начини</a:t>
            </a:r>
            <a:r>
              <a:rPr lang="bg-BG" sz="3200" dirty="0"/>
              <a:t>: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Опционални параметри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7210" y="1829217"/>
            <a:ext cx="9293979" cy="241849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PrintNumbers(int start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 int end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100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(int i = start; i &lt;= end; i++)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Console.Write("{0} ", i);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896000" y="2812648"/>
            <a:ext cx="3240340" cy="1232703"/>
          </a:xfrm>
          <a:prstGeom prst="wedgeRoundRectCallout">
            <a:avLst>
              <a:gd name="adj1" fmla="val -4643"/>
              <a:gd name="adj2" fmla="val -958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Стойност</a:t>
            </a:r>
            <a:r>
              <a:rPr lang="en-US" sz="2799" b="1" noProof="1">
                <a:solidFill>
                  <a:schemeClr val="bg2"/>
                </a:solidFill>
              </a:rPr>
              <a:t> </a:t>
            </a:r>
            <a:r>
              <a:rPr lang="bg-BG" sz="2799" b="1" noProof="1">
                <a:solidFill>
                  <a:schemeClr val="bg2"/>
                </a:solidFill>
              </a:rPr>
              <a:t>по подразбиране (</a:t>
            </a:r>
            <a:r>
              <a:rPr lang="en-US" sz="2799" b="1" noProof="1">
                <a:solidFill>
                  <a:schemeClr val="bg2"/>
                </a:solidFill>
              </a:rPr>
              <a:t>default value)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4793178" y="5591663"/>
            <a:ext cx="6477822" cy="1133228"/>
          </a:xfrm>
          <a:prstGeom prst="wedgeRoundRectCallout">
            <a:avLst>
              <a:gd name="adj1" fmla="val -61452"/>
              <a:gd name="adj2" fmla="val 239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Параметрите могат да бъдат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пропуснати</a:t>
            </a:r>
            <a:r>
              <a:rPr lang="en-US" sz="2799" b="1" noProof="1">
                <a:solidFill>
                  <a:schemeClr val="bg2"/>
                </a:solidFill>
              </a:rPr>
              <a:t> </a:t>
            </a:r>
            <a:r>
              <a:rPr lang="bg-BG" sz="2799" b="1" noProof="1">
                <a:solidFill>
                  <a:schemeClr val="bg2"/>
                </a:solidFill>
              </a:rPr>
              <a:t>при извикване на метода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572398" y="5019945"/>
            <a:ext cx="5801778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PrintNumbers(end: 40, start: 35);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30957" y="5019945"/>
            <a:ext cx="3580467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PrintNumbers(5, 10);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30956" y="5591663"/>
            <a:ext cx="3580468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PrintNumbers(15);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29368" y="6163381"/>
            <a:ext cx="3582056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245B82D-50E4-4BA4-9BBF-E8E4721263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864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Какво е метод?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Деклариране и извикване на методи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Методи с параметри</a:t>
            </a:r>
            <a:endParaRPr lang="en-GB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Стойностни и референтни типове</a:t>
            </a:r>
            <a:endParaRPr lang="en-GB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Връщане на стойности от методи</a:t>
            </a:r>
            <a:endParaRPr lang="en-GB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Варианти на методи (</a:t>
            </a:r>
            <a:r>
              <a:rPr lang="en-US" sz="3200" dirty="0"/>
              <a:t>overloading methods)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Ред на изпълнение в програмата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Именуване и най-добри практики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32F67DE-7BFE-440C-9919-F2D9FE6DC9A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196706"/>
            <a:ext cx="11811941" cy="5199712"/>
          </a:xfrm>
        </p:spPr>
        <p:txBody>
          <a:bodyPr>
            <a:normAutofit/>
          </a:bodyPr>
          <a:lstStyle/>
          <a:p>
            <a:r>
              <a:rPr lang="bg-BG" sz="3600" dirty="0"/>
              <a:t>Създайте метод, който да </a:t>
            </a:r>
            <a:r>
              <a:rPr lang="bg-BG" sz="3600" b="1" dirty="0">
                <a:solidFill>
                  <a:srgbClr val="FFA000"/>
                </a:solidFill>
              </a:rPr>
              <a:t>отпечатва</a:t>
            </a:r>
            <a:r>
              <a:rPr lang="bg-BG" sz="3600" dirty="0"/>
              <a:t> </a:t>
            </a:r>
            <a:r>
              <a:rPr lang="bg-BG" sz="3600" b="1" dirty="0">
                <a:solidFill>
                  <a:srgbClr val="FFA000"/>
                </a:solidFill>
              </a:rPr>
              <a:t>триъгълник</a:t>
            </a:r>
            <a:r>
              <a:rPr lang="bg-BG" sz="3600" dirty="0"/>
              <a:t>, както е показано в следните примери:</a:t>
            </a:r>
            <a:endParaRPr lang="en-US" sz="3600" dirty="0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483" y="101617"/>
            <a:ext cx="9501096" cy="882424"/>
          </a:xfrm>
        </p:spPr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Отпечатване на триъгълник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5876" y="2676833"/>
            <a:ext cx="1447423" cy="22461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40033" y="2261732"/>
            <a:ext cx="1791734" cy="31077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56085" y="3696238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04329" y="3554054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4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13523" y="3625147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525191" y="3625140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1B4C30EF-4A85-4D85-B899-EE299D09CB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870946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952" y="1116833"/>
            <a:ext cx="11818096" cy="5528766"/>
          </a:xfrm>
        </p:spPr>
        <p:txBody>
          <a:bodyPr/>
          <a:lstStyle/>
          <a:p>
            <a:r>
              <a:rPr lang="bg-BG" dirty="0"/>
              <a:t>Създайте метод, който </a:t>
            </a:r>
            <a:r>
              <a:rPr lang="bg-BG" b="1" dirty="0">
                <a:solidFill>
                  <a:srgbClr val="FFA000"/>
                </a:solidFill>
              </a:rPr>
              <a:t>отпечатва един ред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</a:t>
            </a:r>
            <a:r>
              <a:rPr lang="bg-BG" dirty="0"/>
              <a:t>съдържащ числата от</a:t>
            </a:r>
            <a:r>
              <a:rPr lang="en-US" dirty="0"/>
              <a:t> </a:t>
            </a:r>
            <a:r>
              <a:rPr lang="bg-BG" dirty="0"/>
              <a:t>дадено</a:t>
            </a:r>
            <a:r>
              <a:rPr lang="bg-BG" b="1" dirty="0">
                <a:solidFill>
                  <a:srgbClr val="FFA000"/>
                </a:solidFill>
              </a:rPr>
              <a:t> начало (</a:t>
            </a:r>
            <a:r>
              <a:rPr lang="en-US" b="1" dirty="0">
                <a:solidFill>
                  <a:srgbClr val="FFA000"/>
                </a:solidFill>
              </a:rPr>
              <a:t>start)</a:t>
            </a:r>
            <a:r>
              <a:rPr lang="bg-BG" b="1" dirty="0">
                <a:solidFill>
                  <a:srgbClr val="FFA000"/>
                </a:solidFill>
              </a:rPr>
              <a:t> </a:t>
            </a:r>
            <a:r>
              <a:rPr lang="bg-BG" dirty="0"/>
              <a:t>до даден</a:t>
            </a:r>
            <a:r>
              <a:rPr lang="bg-BG" b="1" dirty="0">
                <a:solidFill>
                  <a:srgbClr val="FFA000"/>
                </a:solidFill>
              </a:rPr>
              <a:t> край</a:t>
            </a:r>
            <a:r>
              <a:rPr lang="en-US" b="1" dirty="0">
                <a:solidFill>
                  <a:srgbClr val="FFA000"/>
                </a:solidFill>
              </a:rPr>
              <a:t> (end)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Отпечатване на триъгълник (1)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95400" y="2480611"/>
            <a:ext cx="8190954" cy="353850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  Console.Write(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7619604" y="5333504"/>
            <a:ext cx="3291396" cy="1290495"/>
          </a:xfrm>
          <a:prstGeom prst="wedgeRoundRectCallout">
            <a:avLst>
              <a:gd name="adj1" fmla="val -48493"/>
              <a:gd name="adj2" fmla="val 281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Решението продължава на следващия слайд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120C37C-8D66-434E-AB27-A18F5C89E2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41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235133" cy="5199712"/>
          </a:xfrm>
        </p:spPr>
        <p:txBody>
          <a:bodyPr/>
          <a:lstStyle/>
          <a:p>
            <a:r>
              <a:rPr lang="bg-BG" sz="3200" dirty="0"/>
              <a:t>Създайте метод, който отпечатва </a:t>
            </a:r>
            <a:r>
              <a:rPr lang="bg-BG" sz="3200" b="1" dirty="0">
                <a:solidFill>
                  <a:srgbClr val="FFA000"/>
                </a:solidFill>
              </a:rPr>
              <a:t>първата половина </a:t>
            </a:r>
            <a:r>
              <a:rPr lang="bg-BG" sz="3200" dirty="0"/>
              <a:t>(от </a:t>
            </a:r>
            <a:r>
              <a:rPr lang="en-US" sz="3200" dirty="0"/>
              <a:t>1 </a:t>
            </a:r>
            <a:r>
              <a:rPr lang="bg-BG" sz="3200" dirty="0"/>
              <a:t>до </a:t>
            </a:r>
            <a:r>
              <a:rPr lang="en-US" sz="3200" dirty="0"/>
              <a:t>n</a:t>
            </a:r>
            <a:r>
              <a:rPr lang="bg-BG" sz="3200" dirty="0"/>
              <a:t>) и след това </a:t>
            </a:r>
            <a:r>
              <a:rPr lang="bg-BG" sz="3200" b="1" dirty="0">
                <a:solidFill>
                  <a:srgbClr val="FFA000"/>
                </a:solidFill>
              </a:rPr>
              <a:t>втората половина </a:t>
            </a:r>
            <a:r>
              <a:rPr lang="bg-BG" sz="3200" dirty="0"/>
              <a:t>(от </a:t>
            </a:r>
            <a:r>
              <a:rPr lang="en-US" sz="3200" dirty="0"/>
              <a:t>n – 1 </a:t>
            </a:r>
            <a:r>
              <a:rPr lang="bg-BG" sz="3200" dirty="0"/>
              <a:t>до 1) от триъгълника</a:t>
            </a:r>
            <a:r>
              <a:rPr lang="en-US" sz="3200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Отпечатване на триъгълник </a:t>
            </a:r>
            <a:r>
              <a:rPr lang="en-GB" dirty="0"/>
              <a:t>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371000" y="2857910"/>
            <a:ext cx="8648035" cy="353850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799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448760" y="2644608"/>
            <a:ext cx="2275064" cy="978061"/>
          </a:xfrm>
          <a:prstGeom prst="wedgeRoundRectCallout">
            <a:avLst>
              <a:gd name="adj1" fmla="val -82489"/>
              <a:gd name="adj2" fmla="val 1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Метод с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параметър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362387" y="4246965"/>
            <a:ext cx="2133044" cy="604202"/>
          </a:xfrm>
          <a:prstGeom prst="wedgeRoundRectCallout">
            <a:avLst>
              <a:gd name="adj1" fmla="val -62657"/>
              <a:gd name="adj2" fmla="val -608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Редове</a:t>
            </a:r>
            <a:r>
              <a:rPr lang="en-US" sz="2799" b="1" dirty="0">
                <a:solidFill>
                  <a:schemeClr val="bg2"/>
                </a:solidFill>
              </a:rPr>
              <a:t> 1...n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362386" y="5606191"/>
            <a:ext cx="2613613" cy="604202"/>
          </a:xfrm>
          <a:prstGeom prst="wedgeRoundRectCallout">
            <a:avLst>
              <a:gd name="adj1" fmla="val -63107"/>
              <a:gd name="adj2" fmla="val -570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Редове</a:t>
            </a:r>
            <a:r>
              <a:rPr lang="en-US" sz="2799" b="1" dirty="0">
                <a:solidFill>
                  <a:schemeClr val="bg2"/>
                </a:solidFill>
              </a:rPr>
              <a:t> n - 1…1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4311B-6D18-43C3-AFFF-041E4455E8E2}"/>
              </a:ext>
            </a:extLst>
          </p:cNvPr>
          <p:cNvSpPr txBox="1"/>
          <p:nvPr/>
        </p:nvSpPr>
        <p:spPr>
          <a:xfrm>
            <a:off x="801479" y="6396418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https://judge.softuni.bg/Contests/Practice/Index/3160#3</a:t>
            </a:r>
            <a:endParaRPr lang="en-US" sz="19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A0A7452-6CC5-4E7F-ABBB-4D8E0379EA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734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4ECB8A6-A89F-4CDB-8A98-639A227C91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Стек и динамична памет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937" y="1524496"/>
            <a:ext cx="2818666" cy="224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29507" y="863159"/>
            <a:ext cx="9924553" cy="52746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Променливите от </a:t>
            </a:r>
            <a:r>
              <a:rPr lang="bg-BG" sz="3200" b="1" dirty="0">
                <a:solidFill>
                  <a:schemeClr val="bg1"/>
                </a:solidFill>
              </a:rPr>
              <a:t>стойностен тип</a:t>
            </a:r>
            <a:r>
              <a:rPr lang="bg-BG" sz="3200" dirty="0"/>
              <a:t> пазят директно своята стойност в </a:t>
            </a:r>
            <a:r>
              <a:rPr lang="bg-BG" sz="3200" b="1" dirty="0">
                <a:solidFill>
                  <a:schemeClr val="bg1"/>
                </a:solidFill>
              </a:rPr>
              <a:t>стека</a:t>
            </a:r>
            <a:endParaRPr lang="en-US" sz="3200" dirty="0"/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3200" b="1" noProof="1">
                <a:latin typeface="Consolas" panose="020B0609020204030204" pitchFamily="49" charset="0"/>
              </a:rPr>
              <a:t>int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float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double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bool</a:t>
            </a:r>
            <a:r>
              <a:rPr lang="en-US" sz="3200" b="1" dirty="0"/>
              <a:t>, </a:t>
            </a:r>
            <a:br>
              <a:rPr lang="en-US" sz="3200" b="1" dirty="0"/>
            </a:br>
            <a:r>
              <a:rPr lang="en-US" sz="3200" b="1" noProof="1">
                <a:latin typeface="Consolas" panose="020B0609020204030204" pitchFamily="49" charset="0"/>
              </a:rPr>
              <a:t>char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BigInteger</a:t>
            </a:r>
            <a:r>
              <a:rPr lang="en-US" sz="3200" b="1" dirty="0"/>
              <a:t>, …</a:t>
            </a:r>
            <a:endParaRPr lang="bg-BG" sz="3200" b="1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Всяка променлива има свое</a:t>
            </a:r>
            <a:br>
              <a:rPr lang="bg-BG" sz="3200" dirty="0"/>
            </a:br>
            <a:r>
              <a:rPr lang="bg-BG" sz="3200" b="1" dirty="0">
                <a:solidFill>
                  <a:schemeClr val="bg1"/>
                </a:solidFill>
              </a:rPr>
              <a:t>копие</a:t>
            </a:r>
            <a:r>
              <a:rPr lang="en-US" sz="3200" dirty="0"/>
              <a:t> </a:t>
            </a:r>
            <a:r>
              <a:rPr lang="bg-BG" sz="3200" dirty="0"/>
              <a:t>на </a:t>
            </a:r>
            <a:r>
              <a:rPr lang="bg-BG" sz="3200" b="1" dirty="0">
                <a:solidFill>
                  <a:schemeClr val="bg1"/>
                </a:solidFill>
              </a:rPr>
              <a:t>стойността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Стойностни типове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316000" y="4583965"/>
            <a:ext cx="4716962" cy="1818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799" noProof="1">
                <a:solidFill>
                  <a:schemeClr val="bg1"/>
                </a:solidFill>
              </a:rPr>
              <a:t>int</a:t>
            </a:r>
            <a:r>
              <a:rPr lang="en-US" sz="2799" noProof="1"/>
              <a:t> i = 42;</a:t>
            </a:r>
          </a:p>
          <a:p>
            <a:r>
              <a:rPr lang="en-US" sz="2799" noProof="1">
                <a:solidFill>
                  <a:schemeClr val="bg1"/>
                </a:solidFill>
              </a:rPr>
              <a:t>char</a:t>
            </a:r>
            <a:r>
              <a:rPr lang="en-US" sz="2799" noProof="1"/>
              <a:t> ch = 'A';</a:t>
            </a:r>
          </a:p>
          <a:p>
            <a:r>
              <a:rPr lang="en-US" sz="2799" noProof="1">
                <a:solidFill>
                  <a:schemeClr val="bg1"/>
                </a:solidFill>
              </a:rPr>
              <a:t>bool</a:t>
            </a:r>
            <a:r>
              <a:rPr lang="en-US" sz="2799" noProof="1"/>
              <a:t> result = true;</a:t>
            </a:r>
          </a:p>
        </p:txBody>
      </p:sp>
      <p:grpSp>
        <p:nvGrpSpPr>
          <p:cNvPr id="2" name="Групиране 1">
            <a:extLst>
              <a:ext uri="{FF2B5EF4-FFF2-40B4-BE49-F238E27FC236}">
                <a16:creationId xmlns:a16="http://schemas.microsoft.com/office/drawing/2014/main" id="{E6A43EEF-00AD-4E89-822F-E23F5CC819FD}"/>
              </a:ext>
            </a:extLst>
          </p:cNvPr>
          <p:cNvGrpSpPr/>
          <p:nvPr/>
        </p:nvGrpSpPr>
        <p:grpSpPr>
          <a:xfrm>
            <a:off x="8256000" y="2438999"/>
            <a:ext cx="3323873" cy="4099137"/>
            <a:chOff x="8075096" y="1981579"/>
            <a:chExt cx="3375997" cy="45411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74FB0C-D669-4651-A436-1C6ED4CCF86B}"/>
                </a:ext>
              </a:extLst>
            </p:cNvPr>
            <p:cNvSpPr/>
            <p:nvPr/>
          </p:nvSpPr>
          <p:spPr bwMode="auto">
            <a:xfrm>
              <a:off x="8075096" y="1981579"/>
              <a:ext cx="3375997" cy="4541160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2DF0A91-4710-47D9-9094-3DBC957F7328}"/>
                </a:ext>
              </a:extLst>
            </p:cNvPr>
            <p:cNvSpPr/>
            <p:nvPr/>
          </p:nvSpPr>
          <p:spPr bwMode="auto">
            <a:xfrm>
              <a:off x="8248195" y="2188693"/>
              <a:ext cx="3029799" cy="60944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Стек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39D0D5-5735-4AF4-A487-DD4DFFF99153}"/>
                </a:ext>
              </a:extLst>
            </p:cNvPr>
            <p:cNvSpPr/>
            <p:nvPr/>
          </p:nvSpPr>
          <p:spPr bwMode="auto">
            <a:xfrm>
              <a:off x="8248195" y="3350745"/>
              <a:ext cx="609441" cy="60944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42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671A75-D932-4911-8365-4693739C2C63}"/>
                </a:ext>
              </a:extLst>
            </p:cNvPr>
            <p:cNvSpPr/>
            <p:nvPr/>
          </p:nvSpPr>
          <p:spPr bwMode="auto">
            <a:xfrm>
              <a:off x="8286174" y="4531690"/>
              <a:ext cx="609441" cy="60944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6B750A6-73D6-456F-A357-BFF712D9191F}"/>
                </a:ext>
              </a:extLst>
            </p:cNvPr>
            <p:cNvSpPr/>
            <p:nvPr/>
          </p:nvSpPr>
          <p:spPr bwMode="auto">
            <a:xfrm>
              <a:off x="8255052" y="5774549"/>
              <a:ext cx="1168556" cy="60944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true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2869A6-3922-4910-BD9B-7C6689D815C7}"/>
                </a:ext>
              </a:extLst>
            </p:cNvPr>
            <p:cNvSpPr txBox="1"/>
            <p:nvPr/>
          </p:nvSpPr>
          <p:spPr>
            <a:xfrm>
              <a:off x="9798381" y="3353520"/>
              <a:ext cx="1375560" cy="6038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399" dirty="0"/>
                <a:t>(4 bytes)</a:t>
              </a:r>
              <a:endParaRPr lang="en-US" sz="2399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EFAA4B-E0A8-47B5-A223-6F5980565E62}"/>
                </a:ext>
              </a:extLst>
            </p:cNvPr>
            <p:cNvSpPr txBox="1"/>
            <p:nvPr/>
          </p:nvSpPr>
          <p:spPr>
            <a:xfrm>
              <a:off x="9798381" y="4550931"/>
              <a:ext cx="1375560" cy="6038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399" dirty="0"/>
                <a:t>(2 bytes)</a:t>
              </a:r>
              <a:endParaRPr lang="en-US" sz="2399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C9C14A-32AC-400E-B4C3-B82715C53A00}"/>
                </a:ext>
              </a:extLst>
            </p:cNvPr>
            <p:cNvSpPr txBox="1"/>
            <p:nvPr/>
          </p:nvSpPr>
          <p:spPr>
            <a:xfrm>
              <a:off x="9828300" y="5768074"/>
              <a:ext cx="1374900" cy="6038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399" dirty="0"/>
                <a:t>(1 byte)</a:t>
              </a:r>
              <a:endParaRPr lang="en-US" sz="2399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2B05FB-6CBE-49BE-BC3A-954CDC8560AA}"/>
                </a:ext>
              </a:extLst>
            </p:cNvPr>
            <p:cNvSpPr txBox="1"/>
            <p:nvPr/>
          </p:nvSpPr>
          <p:spPr>
            <a:xfrm>
              <a:off x="8169136" y="5178517"/>
              <a:ext cx="1144082" cy="6681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799" b="1" dirty="0"/>
                <a:t>result</a:t>
              </a:r>
              <a:endParaRPr lang="en-US" sz="2799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F46163-5220-43F0-840E-596F652BE768}"/>
                </a:ext>
              </a:extLst>
            </p:cNvPr>
            <p:cNvSpPr txBox="1"/>
            <p:nvPr/>
          </p:nvSpPr>
          <p:spPr>
            <a:xfrm>
              <a:off x="8236072" y="3882744"/>
              <a:ext cx="633690" cy="6681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799" b="1" dirty="0"/>
                <a:t>ch</a:t>
              </a:r>
              <a:endParaRPr lang="en-US" sz="2399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33BCB5-BB86-4ABC-9DC0-C131E959E863}"/>
                </a:ext>
              </a:extLst>
            </p:cNvPr>
            <p:cNvSpPr txBox="1"/>
            <p:nvPr/>
          </p:nvSpPr>
          <p:spPr>
            <a:xfrm>
              <a:off x="8248197" y="2744880"/>
              <a:ext cx="582407" cy="6681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799" b="1" dirty="0"/>
                <a:t>i</a:t>
              </a:r>
              <a:endParaRPr lang="en-US" sz="2799" b="1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9699F11-D210-4B98-8882-4F44003DC0E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12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56426" y="1674000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Променливите</a:t>
            </a:r>
            <a:r>
              <a:rPr lang="en-US" sz="3200" dirty="0"/>
              <a:t> </a:t>
            </a:r>
            <a:r>
              <a:rPr lang="bg-BG" sz="3200" dirty="0"/>
              <a:t>от </a:t>
            </a:r>
            <a:r>
              <a:rPr lang="bg-BG" sz="3200" b="1" dirty="0">
                <a:solidFill>
                  <a:schemeClr val="bg1"/>
                </a:solidFill>
              </a:rPr>
              <a:t>референтен тип (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</a:rPr>
              <a:t>int</a:t>
            </a:r>
            <a:r>
              <a:rPr lang="en-US" sz="3200" b="1" dirty="0">
                <a:solidFill>
                  <a:schemeClr val="bg1"/>
                </a:solidFill>
              </a:rPr>
              <a:t>[]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char[]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string[]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Random</a:t>
            </a:r>
            <a:r>
              <a:rPr lang="bg-BG" sz="3200" b="1" dirty="0">
                <a:solidFill>
                  <a:schemeClr val="bg1"/>
                </a:solidFill>
              </a:rPr>
              <a:t>) </a:t>
            </a:r>
            <a:r>
              <a:rPr lang="bg-BG" sz="3200" dirty="0"/>
              <a:t>пазят </a:t>
            </a:r>
            <a:r>
              <a:rPr lang="bg-BG" sz="3200" b="1" dirty="0">
                <a:solidFill>
                  <a:schemeClr val="bg1"/>
                </a:solidFill>
              </a:rPr>
              <a:t>адрес</a:t>
            </a:r>
            <a:r>
              <a:rPr lang="bg-BG" sz="3200" dirty="0"/>
              <a:t> от динамичната памет (</a:t>
            </a:r>
            <a:r>
              <a:rPr lang="en-US" sz="3200" dirty="0"/>
              <a:t>heap)</a:t>
            </a:r>
            <a:r>
              <a:rPr lang="bg-BG" sz="3200" dirty="0"/>
              <a:t>, където е записана стойността им</a:t>
            </a:r>
            <a:endParaRPr lang="bg-BG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Две променливи от референтен тип може да </a:t>
            </a:r>
            <a:r>
              <a:rPr lang="bg-BG" sz="3200" b="1" dirty="0">
                <a:solidFill>
                  <a:schemeClr val="bg1"/>
                </a:solidFill>
              </a:rPr>
              <a:t>реферират </a:t>
            </a:r>
            <a:r>
              <a:rPr lang="bg-BG" sz="3200" dirty="0"/>
              <a:t>към </a:t>
            </a:r>
            <a:r>
              <a:rPr lang="bg-BG" sz="3200" b="1" dirty="0">
                <a:solidFill>
                  <a:schemeClr val="bg1"/>
                </a:solidFill>
              </a:rPr>
              <a:t>един и същ обект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Операции върху която и да е от двете променливи достъпват/модифицират </a:t>
            </a:r>
            <a:r>
              <a:rPr lang="bg-BG" sz="3200" b="1" dirty="0">
                <a:solidFill>
                  <a:schemeClr val="bg1"/>
                </a:solidFill>
              </a:rPr>
              <a:t>едни и същи данни</a:t>
            </a:r>
            <a:endParaRPr lang="en-US" sz="3200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Референтни типове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16874C-AD9F-40E0-AC33-29242140390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4253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446570" y="1305843"/>
            <a:ext cx="4785334" cy="3202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int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i = 42;</a:t>
            </a:r>
          </a:p>
          <a:p>
            <a:r>
              <a:rPr lang="en-US" sz="2399" dirty="0">
                <a:solidFill>
                  <a:schemeClr val="bg1"/>
                </a:solidFill>
              </a:rPr>
              <a:t>char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ch = 'A';</a:t>
            </a:r>
          </a:p>
          <a:p>
            <a:r>
              <a:rPr lang="en-US" sz="2399" dirty="0">
                <a:solidFill>
                  <a:schemeClr val="bg1"/>
                </a:solidFill>
              </a:rPr>
              <a:t>bool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result = true;</a:t>
            </a:r>
          </a:p>
          <a:p>
            <a:r>
              <a:rPr lang="en-US" sz="2399" dirty="0">
                <a:solidFill>
                  <a:schemeClr val="bg1"/>
                </a:solidFill>
              </a:rPr>
              <a:t>object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obj = 42;</a:t>
            </a:r>
          </a:p>
          <a:p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str = "Hello";</a:t>
            </a:r>
          </a:p>
          <a:p>
            <a:r>
              <a:rPr lang="en-US" sz="2399" dirty="0">
                <a:solidFill>
                  <a:schemeClr val="bg1"/>
                </a:solidFill>
              </a:rPr>
              <a:t>byte[] </a:t>
            </a:r>
            <a:r>
              <a:rPr lang="en-US" sz="2399" dirty="0">
                <a:solidFill>
                  <a:schemeClr val="tx1"/>
                </a:solidFill>
              </a:rPr>
              <a:t>bytes ={ 1, 2, 3 };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5362" y="122706"/>
            <a:ext cx="10033084" cy="882654"/>
          </a:xfrm>
        </p:spPr>
        <p:txBody>
          <a:bodyPr>
            <a:normAutofit/>
          </a:bodyPr>
          <a:lstStyle/>
          <a:p>
            <a:r>
              <a:rPr lang="bg-BG" sz="3400" dirty="0"/>
              <a:t>Разлика между стойностни и референтни типове</a:t>
            </a:r>
            <a:endParaRPr lang="en-US" sz="3400" dirty="0"/>
          </a:p>
        </p:txBody>
      </p:sp>
      <p:grpSp>
        <p:nvGrpSpPr>
          <p:cNvPr id="10" name="Групиране 9">
            <a:extLst>
              <a:ext uri="{FF2B5EF4-FFF2-40B4-BE49-F238E27FC236}">
                <a16:creationId xmlns:a16="http://schemas.microsoft.com/office/drawing/2014/main" id="{6C2AF5DC-C3D8-4E7F-932D-63D4EB830A88}"/>
              </a:ext>
            </a:extLst>
          </p:cNvPr>
          <p:cNvGrpSpPr/>
          <p:nvPr/>
        </p:nvGrpSpPr>
        <p:grpSpPr>
          <a:xfrm>
            <a:off x="5519937" y="1295465"/>
            <a:ext cx="6059795" cy="5028383"/>
            <a:chOff x="5818676" y="1295464"/>
            <a:chExt cx="6059795" cy="502838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C8A40A-D5BA-49BA-8087-28757671FB71}"/>
                </a:ext>
              </a:extLst>
            </p:cNvPr>
            <p:cNvSpPr/>
            <p:nvPr/>
          </p:nvSpPr>
          <p:spPr bwMode="auto">
            <a:xfrm>
              <a:off x="8871842" y="1295956"/>
              <a:ext cx="3006629" cy="5027890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7069C4-C510-4887-991C-EE8DB4A7C7BF}"/>
                </a:ext>
              </a:extLst>
            </p:cNvPr>
            <p:cNvSpPr/>
            <p:nvPr/>
          </p:nvSpPr>
          <p:spPr bwMode="auto">
            <a:xfrm>
              <a:off x="8973882" y="1362248"/>
              <a:ext cx="2818666" cy="60944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Heap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133875-192B-4B64-A456-F0C8F7EBD116}"/>
                </a:ext>
              </a:extLst>
            </p:cNvPr>
            <p:cNvSpPr/>
            <p:nvPr/>
          </p:nvSpPr>
          <p:spPr bwMode="auto">
            <a:xfrm>
              <a:off x="5865871" y="1295464"/>
              <a:ext cx="3006629" cy="5028383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FEC642B-D298-4F70-8934-7C0CB0834BEA}"/>
                </a:ext>
              </a:extLst>
            </p:cNvPr>
            <p:cNvSpPr/>
            <p:nvPr/>
          </p:nvSpPr>
          <p:spPr bwMode="auto">
            <a:xfrm>
              <a:off x="5967911" y="1361756"/>
              <a:ext cx="2818666" cy="60944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Stack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9AF9F02-F8F8-4B9C-9472-897F98112044}"/>
                </a:ext>
              </a:extLst>
            </p:cNvPr>
            <p:cNvGrpSpPr/>
            <p:nvPr/>
          </p:nvGrpSpPr>
          <p:grpSpPr>
            <a:xfrm>
              <a:off x="5996305" y="3366274"/>
              <a:ext cx="2547748" cy="816741"/>
              <a:chOff x="5996279" y="3366257"/>
              <a:chExt cx="2548412" cy="81695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E84B558-48DE-4DD9-B7CF-F505F479C9AE}"/>
                  </a:ext>
                </a:extLst>
              </p:cNvPr>
              <p:cNvSpPr/>
              <p:nvPr/>
            </p:nvSpPr>
            <p:spPr bwMode="auto">
              <a:xfrm>
                <a:off x="6089392" y="3752655"/>
                <a:ext cx="973205" cy="35375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799" b="1" dirty="0">
                    <a:solidFill>
                      <a:srgbClr val="FFFFFF"/>
                    </a:solidFill>
                  </a:rPr>
                  <a:t>true</a:t>
                </a:r>
                <a:endParaRPr lang="en-US" sz="17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FA687A4-4AC6-44AA-A16C-B003C7792823}"/>
                  </a:ext>
                </a:extLst>
              </p:cNvPr>
              <p:cNvSpPr txBox="1"/>
              <p:nvPr/>
            </p:nvSpPr>
            <p:spPr>
              <a:xfrm>
                <a:off x="7399636" y="3707852"/>
                <a:ext cx="1145055" cy="475359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tx1">
                    <a:lumMod val="75000"/>
                  </a:schemeClr>
                </a:solidFill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600" b="1" dirty="0"/>
                  <a:t>(1 byte)</a:t>
                </a:r>
                <a:endParaRPr lang="en-US" sz="1600" b="1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55A7DA3-B823-475A-AFC3-2D7D73CC8797}"/>
                  </a:ext>
                </a:extLst>
              </p:cNvPr>
              <p:cNvSpPr txBox="1"/>
              <p:nvPr/>
            </p:nvSpPr>
            <p:spPr>
              <a:xfrm>
                <a:off x="5996279" y="3366257"/>
                <a:ext cx="855350" cy="50754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799" b="1" dirty="0"/>
                  <a:t>result</a:t>
                </a:r>
                <a:endParaRPr lang="en-US" sz="1799" b="1" dirty="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A5FD847-7C08-4F4E-A4D5-EB47D0DFAAC2}"/>
                </a:ext>
              </a:extLst>
            </p:cNvPr>
            <p:cNvGrpSpPr/>
            <p:nvPr/>
          </p:nvGrpSpPr>
          <p:grpSpPr>
            <a:xfrm>
              <a:off x="6063496" y="2645359"/>
              <a:ext cx="2456197" cy="831338"/>
              <a:chOff x="6063486" y="2645154"/>
              <a:chExt cx="2456837" cy="83155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7B1F8AB-838A-41AE-9E17-1FC895A72E8E}"/>
                  </a:ext>
                </a:extLst>
              </p:cNvPr>
              <p:cNvSpPr/>
              <p:nvPr/>
            </p:nvSpPr>
            <p:spPr bwMode="auto">
              <a:xfrm>
                <a:off x="6115311" y="3072468"/>
                <a:ext cx="507560" cy="35375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799" b="1" dirty="0">
                    <a:solidFill>
                      <a:srgbClr val="FFFFFF"/>
                    </a:solidFill>
                  </a:rPr>
                  <a:t>A</a:t>
                </a:r>
                <a:endParaRPr lang="en-US" sz="17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2BB7AA-4BAA-47A8-9241-325CB71C1A2A}"/>
                  </a:ext>
                </a:extLst>
              </p:cNvPr>
              <p:cNvSpPr txBox="1"/>
              <p:nvPr/>
            </p:nvSpPr>
            <p:spPr>
              <a:xfrm>
                <a:off x="7374719" y="3001350"/>
                <a:ext cx="1145604" cy="475359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tx1">
                    <a:lumMod val="75000"/>
                  </a:schemeClr>
                </a:solidFill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600" b="1" dirty="0"/>
                  <a:t>(2 bytes)</a:t>
                </a:r>
                <a:endParaRPr lang="en-US" sz="1600" b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3D5712-78B7-4426-BCB8-1919DBC959D7}"/>
                  </a:ext>
                </a:extLst>
              </p:cNvPr>
              <p:cNvSpPr txBox="1"/>
              <p:nvPr/>
            </p:nvSpPr>
            <p:spPr>
              <a:xfrm>
                <a:off x="6063486" y="2645154"/>
                <a:ext cx="527755" cy="50754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799" b="1" dirty="0"/>
                  <a:t>ch</a:t>
                </a:r>
                <a:endParaRPr lang="en-US" sz="1600" b="1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1FFD84D-F298-4F6F-9531-DEF24351BB62}"/>
                </a:ext>
              </a:extLst>
            </p:cNvPr>
            <p:cNvGrpSpPr/>
            <p:nvPr/>
          </p:nvGrpSpPr>
          <p:grpSpPr>
            <a:xfrm>
              <a:off x="6043820" y="1941967"/>
              <a:ext cx="2475871" cy="839862"/>
              <a:chOff x="6043807" y="1941579"/>
              <a:chExt cx="2476516" cy="840081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DE4723D-3D3B-43FB-BCA6-C4C89CBB76AB}"/>
                  </a:ext>
                </a:extLst>
              </p:cNvPr>
              <p:cNvSpPr/>
              <p:nvPr/>
            </p:nvSpPr>
            <p:spPr bwMode="auto">
              <a:xfrm>
                <a:off x="6083681" y="2355025"/>
                <a:ext cx="507560" cy="35375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799" b="1" dirty="0">
                    <a:solidFill>
                      <a:srgbClr val="FFFFFF"/>
                    </a:solidFill>
                  </a:rPr>
                  <a:t>42</a:t>
                </a:r>
                <a:endParaRPr lang="en-US" sz="17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67C9DF7-1F46-487E-9918-0C644381ACCC}"/>
                  </a:ext>
                </a:extLst>
              </p:cNvPr>
              <p:cNvSpPr txBox="1"/>
              <p:nvPr/>
            </p:nvSpPr>
            <p:spPr>
              <a:xfrm>
                <a:off x="7374719" y="2306301"/>
                <a:ext cx="1145604" cy="475359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tx1">
                    <a:lumMod val="75000"/>
                  </a:schemeClr>
                </a:solidFill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600" b="1" dirty="0"/>
                  <a:t>(4 bytes)</a:t>
                </a:r>
                <a:endParaRPr lang="en-US" sz="1600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066B9D8-E1F6-44EA-8841-385DE819F418}"/>
                  </a:ext>
                </a:extLst>
              </p:cNvPr>
              <p:cNvSpPr txBox="1"/>
              <p:nvPr/>
            </p:nvSpPr>
            <p:spPr>
              <a:xfrm>
                <a:off x="6043807" y="1941579"/>
                <a:ext cx="527755" cy="50754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799" b="1" dirty="0"/>
                  <a:t>i</a:t>
                </a:r>
                <a:endParaRPr lang="en-US" sz="1600" b="1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9C6C8F0-FC97-40A8-8FAF-7743D6047B3A}"/>
                </a:ext>
              </a:extLst>
            </p:cNvPr>
            <p:cNvGrpSpPr/>
            <p:nvPr/>
          </p:nvGrpSpPr>
          <p:grpSpPr>
            <a:xfrm>
              <a:off x="5841399" y="4069666"/>
              <a:ext cx="5431750" cy="838935"/>
              <a:chOff x="5841332" y="4069832"/>
              <a:chExt cx="5433165" cy="83915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42CDC5C-4154-47A5-B6F4-5EDE8FD7A502}"/>
                  </a:ext>
                </a:extLst>
              </p:cNvPr>
              <p:cNvSpPr/>
              <p:nvPr/>
            </p:nvSpPr>
            <p:spPr bwMode="auto">
              <a:xfrm>
                <a:off x="6089765" y="4478367"/>
                <a:ext cx="2132613" cy="35375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799" b="1" dirty="0">
                    <a:solidFill>
                      <a:srgbClr val="FFFFFF"/>
                    </a:solidFill>
                  </a:rPr>
                  <a:t>int32@9ae764</a:t>
                </a:r>
                <a:endParaRPr lang="en-US" sz="17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D71A628-ED05-458C-A9A0-C7DD6640CEBC}"/>
                  </a:ext>
                </a:extLst>
              </p:cNvPr>
              <p:cNvSpPr txBox="1"/>
              <p:nvPr/>
            </p:nvSpPr>
            <p:spPr>
              <a:xfrm>
                <a:off x="5841332" y="4069832"/>
                <a:ext cx="952823" cy="50754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799" b="1" dirty="0"/>
                  <a:t>obj</a:t>
                </a:r>
                <a:endParaRPr lang="en-US" sz="1799" b="1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45A87B9-0FAE-40FA-BCD3-125171FC3BE8}"/>
                  </a:ext>
                </a:extLst>
              </p:cNvPr>
              <p:cNvSpPr/>
              <p:nvPr/>
            </p:nvSpPr>
            <p:spPr bwMode="auto">
              <a:xfrm>
                <a:off x="9703034" y="4491989"/>
                <a:ext cx="456212" cy="35375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799" b="1" dirty="0">
                    <a:solidFill>
                      <a:srgbClr val="FFFFFF"/>
                    </a:solidFill>
                  </a:rPr>
                  <a:t>42</a:t>
                </a:r>
                <a:endParaRPr lang="en-US" sz="17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Right Arrow 7">
                <a:extLst>
                  <a:ext uri="{FF2B5EF4-FFF2-40B4-BE49-F238E27FC236}">
                    <a16:creationId xmlns:a16="http://schemas.microsoft.com/office/drawing/2014/main" id="{DBD65C5E-78D3-4C13-A626-FFB81F44FDE5}"/>
                  </a:ext>
                </a:extLst>
              </p:cNvPr>
              <p:cNvSpPr/>
              <p:nvPr/>
            </p:nvSpPr>
            <p:spPr>
              <a:xfrm>
                <a:off x="8402000" y="4464745"/>
                <a:ext cx="1121412" cy="381000"/>
              </a:xfrm>
              <a:prstGeom prst="rightArrow">
                <a:avLst/>
              </a:prstGeom>
              <a:solidFill>
                <a:schemeClr val="tx1">
                  <a:alpha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 b="1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7C756A5-EF46-4C53-8AF6-97E4EAF02B19}"/>
                  </a:ext>
                </a:extLst>
              </p:cNvPr>
              <p:cNvSpPr txBox="1"/>
              <p:nvPr/>
            </p:nvSpPr>
            <p:spPr>
              <a:xfrm>
                <a:off x="10128893" y="4433627"/>
                <a:ext cx="1145604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600" b="1" dirty="0"/>
                  <a:t>4 bytes</a:t>
                </a:r>
                <a:endParaRPr lang="en-US" sz="1600" b="1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35E903C-690C-40BF-92E2-5DE1CE093B02}"/>
                </a:ext>
              </a:extLst>
            </p:cNvPr>
            <p:cNvGrpSpPr/>
            <p:nvPr/>
          </p:nvGrpSpPr>
          <p:grpSpPr>
            <a:xfrm>
              <a:off x="5818676" y="4742820"/>
              <a:ext cx="5674330" cy="803186"/>
              <a:chOff x="5818603" y="4743162"/>
              <a:chExt cx="5675808" cy="803395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0E9F9FD-7A00-4170-9DB5-0DC9F0B7AD40}"/>
                  </a:ext>
                </a:extLst>
              </p:cNvPr>
              <p:cNvSpPr/>
              <p:nvPr/>
            </p:nvSpPr>
            <p:spPr bwMode="auto">
              <a:xfrm>
                <a:off x="6094413" y="5129560"/>
                <a:ext cx="2127965" cy="35375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799" b="1" dirty="0">
                    <a:solidFill>
                      <a:srgbClr val="FFFFFF"/>
                    </a:solidFill>
                  </a:rPr>
                  <a:t>String@7cdaf2</a:t>
                </a:r>
                <a:endParaRPr lang="en-US" sz="17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0C1E471-3D6C-49D4-852D-C68D621D877A}"/>
                  </a:ext>
                </a:extLst>
              </p:cNvPr>
              <p:cNvSpPr txBox="1"/>
              <p:nvPr/>
            </p:nvSpPr>
            <p:spPr>
              <a:xfrm>
                <a:off x="5818603" y="4743162"/>
                <a:ext cx="952823" cy="50754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799" b="1" dirty="0"/>
                  <a:t>str</a:t>
                </a:r>
                <a:endParaRPr lang="en-US" sz="1799" b="1" dirty="0"/>
              </a:p>
            </p:txBody>
          </p:sp>
          <p:sp>
            <p:nvSpPr>
              <p:cNvPr id="43" name="Right Arrow 7">
                <a:extLst>
                  <a:ext uri="{FF2B5EF4-FFF2-40B4-BE49-F238E27FC236}">
                    <a16:creationId xmlns:a16="http://schemas.microsoft.com/office/drawing/2014/main" id="{827C8E4E-9E67-4708-9746-EC683CE36DF1}"/>
                  </a:ext>
                </a:extLst>
              </p:cNvPr>
              <p:cNvSpPr/>
              <p:nvPr/>
            </p:nvSpPr>
            <p:spPr>
              <a:xfrm>
                <a:off x="8399697" y="5102316"/>
                <a:ext cx="1123715" cy="381000"/>
              </a:xfrm>
              <a:prstGeom prst="rightArrow">
                <a:avLst/>
              </a:prstGeom>
              <a:solidFill>
                <a:schemeClr val="dk1">
                  <a:alpha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 b="1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21414CA-8849-485F-9702-D9ECB135EF50}"/>
                  </a:ext>
                </a:extLst>
              </p:cNvPr>
              <p:cNvSpPr/>
              <p:nvPr/>
            </p:nvSpPr>
            <p:spPr bwMode="auto">
              <a:xfrm>
                <a:off x="9703034" y="5121870"/>
                <a:ext cx="820348" cy="35375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799" b="1" dirty="0">
                    <a:solidFill>
                      <a:srgbClr val="FFFFFF"/>
                    </a:solidFill>
                  </a:rPr>
                  <a:t>Hello</a:t>
                </a:r>
                <a:endParaRPr lang="en-US" sz="17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204778C-FBE9-4D15-B951-4EEE30339862}"/>
                  </a:ext>
                </a:extLst>
              </p:cNvPr>
              <p:cNvSpPr txBox="1"/>
              <p:nvPr/>
            </p:nvSpPr>
            <p:spPr>
              <a:xfrm>
                <a:off x="10348807" y="5071198"/>
                <a:ext cx="1145604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600" b="1" dirty="0"/>
                  <a:t>string</a:t>
                </a:r>
                <a:endParaRPr lang="en-US" sz="1600" b="1" dirty="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4EFE9A5-5847-4AC6-83FE-389CAE369CF3}"/>
                </a:ext>
              </a:extLst>
            </p:cNvPr>
            <p:cNvGrpSpPr/>
            <p:nvPr/>
          </p:nvGrpSpPr>
          <p:grpSpPr>
            <a:xfrm>
              <a:off x="5917142" y="5436944"/>
              <a:ext cx="5886110" cy="757646"/>
              <a:chOff x="5917094" y="5437467"/>
              <a:chExt cx="5887643" cy="757843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28566F6-4D39-42B7-93DE-75B60ADBE5F1}"/>
                  </a:ext>
                </a:extLst>
              </p:cNvPr>
              <p:cNvSpPr/>
              <p:nvPr/>
            </p:nvSpPr>
            <p:spPr bwMode="auto">
              <a:xfrm>
                <a:off x="6092283" y="5823865"/>
                <a:ext cx="2127966" cy="35375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799" b="1" dirty="0">
                    <a:solidFill>
                      <a:srgbClr val="FFFFFF"/>
                    </a:solidFill>
                  </a:rPr>
                  <a:t>byte[]@190d11</a:t>
                </a:r>
                <a:endParaRPr lang="en-US" sz="17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EF52D8-4021-40B6-B80C-F9BAEC2DD31C}"/>
                  </a:ext>
                </a:extLst>
              </p:cNvPr>
              <p:cNvSpPr txBox="1"/>
              <p:nvPr/>
            </p:nvSpPr>
            <p:spPr>
              <a:xfrm>
                <a:off x="5917094" y="5437467"/>
                <a:ext cx="952823" cy="50754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799" b="1" dirty="0"/>
                  <a:t>bytes</a:t>
                </a:r>
                <a:endParaRPr lang="en-US" sz="1799" b="1" dirty="0"/>
              </a:p>
            </p:txBody>
          </p:sp>
          <p:sp>
            <p:nvSpPr>
              <p:cNvPr id="44" name="Right Arrow 7">
                <a:extLst>
                  <a:ext uri="{FF2B5EF4-FFF2-40B4-BE49-F238E27FC236}">
                    <a16:creationId xmlns:a16="http://schemas.microsoft.com/office/drawing/2014/main" id="{950A8F74-508E-4B70-8CFA-D3D14BB44822}"/>
                  </a:ext>
                </a:extLst>
              </p:cNvPr>
              <p:cNvSpPr/>
              <p:nvPr/>
            </p:nvSpPr>
            <p:spPr>
              <a:xfrm>
                <a:off x="8402000" y="5796621"/>
                <a:ext cx="1121412" cy="381000"/>
              </a:xfrm>
              <a:prstGeom prst="rightArrow">
                <a:avLst/>
              </a:prstGeom>
              <a:solidFill>
                <a:schemeClr val="dk1">
                  <a:alpha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 b="1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19817F5-837E-47E2-8214-0004226D1C9E}"/>
                  </a:ext>
                </a:extLst>
              </p:cNvPr>
              <p:cNvSpPr/>
              <p:nvPr/>
            </p:nvSpPr>
            <p:spPr bwMode="auto">
              <a:xfrm>
                <a:off x="9703034" y="5796621"/>
                <a:ext cx="353778" cy="35375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799" b="1" dirty="0">
                    <a:solidFill>
                      <a:srgbClr val="FFFFFF"/>
                    </a:solidFill>
                  </a:rPr>
                  <a:t>1</a:t>
                </a:r>
                <a:endParaRPr lang="en-US" sz="17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B47035B-40EB-4727-A99A-1C320A6972F4}"/>
                  </a:ext>
                </a:extLst>
              </p:cNvPr>
              <p:cNvSpPr/>
              <p:nvPr/>
            </p:nvSpPr>
            <p:spPr bwMode="auto">
              <a:xfrm>
                <a:off x="10056812" y="5796621"/>
                <a:ext cx="353778" cy="35375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799" b="1" dirty="0">
                    <a:solidFill>
                      <a:srgbClr val="FFFFFF"/>
                    </a:solidFill>
                  </a:rPr>
                  <a:t>2</a:t>
                </a:r>
                <a:endParaRPr lang="en-US" sz="17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6F704D0-0C82-4E54-9ADB-7C7B51E2905D}"/>
                  </a:ext>
                </a:extLst>
              </p:cNvPr>
              <p:cNvSpPr/>
              <p:nvPr/>
            </p:nvSpPr>
            <p:spPr bwMode="auto">
              <a:xfrm>
                <a:off x="10413323" y="5796621"/>
                <a:ext cx="353778" cy="35375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799" b="1" dirty="0">
                    <a:solidFill>
                      <a:srgbClr val="FFFFFF"/>
                    </a:solidFill>
                  </a:rPr>
                  <a:t>3</a:t>
                </a:r>
                <a:endParaRPr lang="en-US" sz="17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755263-30A6-4BB4-8D19-F5AC5F602A0C}"/>
                  </a:ext>
                </a:extLst>
              </p:cNvPr>
              <p:cNvSpPr txBox="1"/>
              <p:nvPr/>
            </p:nvSpPr>
            <p:spPr>
              <a:xfrm>
                <a:off x="10659133" y="5719951"/>
                <a:ext cx="1145604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600" b="1" dirty="0"/>
                  <a:t>byte []</a:t>
                </a:r>
                <a:endParaRPr lang="en-US" sz="1600" b="1" dirty="0"/>
              </a:p>
            </p:txBody>
          </p:sp>
        </p:grpSp>
      </p:grpSp>
      <p:sp>
        <p:nvSpPr>
          <p:cNvPr id="57" name="Slide Number">
            <a:extLst>
              <a:ext uri="{FF2B5EF4-FFF2-40B4-BE49-F238E27FC236}">
                <a16:creationId xmlns:a16="http://schemas.microsoft.com/office/drawing/2014/main" id="{E9F64424-7A78-47EF-B9F3-907F5E508D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124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US" dirty="0"/>
              <a:t>:</a:t>
            </a:r>
            <a:r>
              <a:rPr lang="bg-BG" dirty="0"/>
              <a:t> Стойностни типове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71737" y="1268760"/>
            <a:ext cx="9848527" cy="5327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 void Main() {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 int number = 5;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 </a:t>
            </a:r>
            <a:r>
              <a:rPr lang="en-US" sz="2800" dirty="0">
                <a:solidFill>
                  <a:schemeClr val="bg1"/>
                </a:solidFill>
              </a:rPr>
              <a:t>Increment</a:t>
            </a:r>
            <a:r>
              <a:rPr lang="en-US" sz="2800" dirty="0">
                <a:solidFill>
                  <a:schemeClr val="tx1"/>
                </a:solidFill>
              </a:rPr>
              <a:t>(number, 15);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 Console.WriteLine(number);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void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Increment(int num, int value) {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 </a:t>
            </a:r>
            <a:r>
              <a:rPr lang="en-US" sz="2800" dirty="0">
                <a:solidFill>
                  <a:schemeClr val="bg1"/>
                </a:solidFill>
              </a:rPr>
              <a:t>num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+= value;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816080" y="2335542"/>
            <a:ext cx="2326198" cy="528394"/>
          </a:xfrm>
          <a:prstGeom prst="wedgeRoundRectCallout">
            <a:avLst>
              <a:gd name="adj1" fmla="val -62933"/>
              <a:gd name="adj2" fmla="val 491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chemeClr val="bg2"/>
                </a:solidFill>
              </a:rPr>
              <a:t>number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952642" y="5661248"/>
            <a:ext cx="1990110" cy="528394"/>
          </a:xfrm>
          <a:prstGeom prst="wedgeRoundRectCallout">
            <a:avLst>
              <a:gd name="adj1" fmla="val -68741"/>
              <a:gd name="adj2" fmla="val -36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chemeClr val="bg2"/>
                </a:solidFill>
              </a:rPr>
              <a:t>num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4E23DE6-3F45-401D-8143-97E2B24D12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852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</a:t>
            </a:r>
            <a:r>
              <a:rPr lang="en-US" dirty="0"/>
              <a:t>:</a:t>
            </a:r>
            <a:r>
              <a:rPr lang="bg-BG" dirty="0"/>
              <a:t> Референтни типове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04402" y="1268760"/>
            <a:ext cx="10583196" cy="5327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 void Main() {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int[] nums = { 5 };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Increment</a:t>
            </a:r>
            <a:r>
              <a:rPr lang="en-US" sz="2800" dirty="0">
                <a:solidFill>
                  <a:schemeClr val="tx1"/>
                </a:solidFill>
              </a:rPr>
              <a:t>(nums, 15);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Console.WriteLine(nums[0]);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void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Increment(int[] nums, int value) {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nums[0]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+= value;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400722" y="2362479"/>
            <a:ext cx="2361585" cy="481567"/>
          </a:xfrm>
          <a:prstGeom prst="wedgeRoundRectCallout">
            <a:avLst>
              <a:gd name="adj1" fmla="val -68714"/>
              <a:gd name="adj2" fmla="val 554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nums[0]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20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143749" y="5661249"/>
            <a:ext cx="2513945" cy="533261"/>
          </a:xfrm>
          <a:prstGeom prst="wedgeRoundRectCallout">
            <a:avLst>
              <a:gd name="adj1" fmla="val -66384"/>
              <a:gd name="adj2" fmla="val -41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nums[0]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E419470-10C9-40A3-8426-638A7164F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359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Стойностни </a:t>
            </a:r>
            <a:r>
              <a:rPr lang="en-US" dirty="0"/>
              <a:t>vs. </a:t>
            </a:r>
            <a:r>
              <a:rPr lang="bg-BG" dirty="0"/>
              <a:t>Референтни типове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9911" y="1600676"/>
            <a:ext cx="8532178" cy="46073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36C2C425-43DC-4A72-80F4-CFD9D51C9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22123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40FEC155-AFE6-4CAD-9AF6-AC97422739E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метод?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102" y="1524496"/>
            <a:ext cx="2505799" cy="229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9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5659" y="1516194"/>
            <a:ext cx="2361585" cy="2056864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4825EF-12BA-43DB-A69C-7E6654AB3CF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Връщане на стойности в метода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085501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/>
              <a:t>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47529" y="1121144"/>
            <a:ext cx="10146172" cy="5476208"/>
          </a:xfrm>
        </p:spPr>
        <p:txBody>
          <a:bodyPr>
            <a:normAutofit lnSpcReduction="10000"/>
          </a:bodyPr>
          <a:lstStyle/>
          <a:p>
            <a:r>
              <a:rPr lang="bg-BG" sz="3400" dirty="0"/>
              <a:t>Ключовата дума</a:t>
            </a:r>
            <a:r>
              <a:rPr lang="en-US" sz="3400" dirty="0"/>
              <a:t> </a:t>
            </a:r>
            <a:r>
              <a:rPr lang="en-US" sz="34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400" dirty="0"/>
              <a:t> </a:t>
            </a:r>
            <a:r>
              <a:rPr lang="bg-BG" sz="3400" dirty="0"/>
              <a:t>незабавно прекратява изпълнението на метода</a:t>
            </a:r>
            <a:endParaRPr lang="en-US" sz="3400" dirty="0"/>
          </a:p>
          <a:p>
            <a:r>
              <a:rPr lang="bg-BG" sz="3400" dirty="0"/>
              <a:t>Връща се конкретна стойност</a:t>
            </a:r>
            <a:endParaRPr lang="en-US" sz="3400" dirty="0"/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r>
              <a:rPr lang="en-US" sz="3400" dirty="0"/>
              <a:t>Void </a:t>
            </a:r>
            <a:r>
              <a:rPr lang="bg-BG" sz="3400" dirty="0"/>
              <a:t>методите</a:t>
            </a:r>
            <a:r>
              <a:rPr lang="en-US" sz="3400" dirty="0"/>
              <a:t> </a:t>
            </a:r>
            <a:r>
              <a:rPr lang="bg-BG" sz="3400" dirty="0"/>
              <a:t>могат да бъдат </a:t>
            </a:r>
            <a:r>
              <a:rPr lang="bg-BG" sz="3400" b="1" dirty="0">
                <a:solidFill>
                  <a:srgbClr val="FFA000"/>
                </a:solidFill>
              </a:rPr>
              <a:t>прекратени</a:t>
            </a:r>
            <a:r>
              <a:rPr lang="en-US" sz="3400" dirty="0"/>
              <a:t> </a:t>
            </a:r>
            <a:r>
              <a:rPr lang="bg-BG" sz="3400" b="1" dirty="0">
                <a:solidFill>
                  <a:srgbClr val="FFA000"/>
                </a:solidFill>
              </a:rPr>
              <a:t>само</a:t>
            </a:r>
            <a:r>
              <a:rPr lang="bg-BG" sz="3400" dirty="0"/>
              <a:t> с ключовата дума </a:t>
            </a:r>
            <a:r>
              <a:rPr lang="en-US" sz="34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bg-BG" sz="3400" dirty="0"/>
              <a:t> (те не връщат стойност)</a:t>
            </a:r>
            <a:endParaRPr lang="en-US" sz="3400" dirty="0">
              <a:solidFill>
                <a:srgbClr val="FFA000"/>
              </a:solidFill>
            </a:endParaRPr>
          </a:p>
          <a:p>
            <a:pPr lvl="1"/>
            <a:endParaRPr lang="en-US" sz="2399" dirty="0"/>
          </a:p>
          <a:p>
            <a:pPr marL="377774" lvl="1" indent="0">
              <a:buNone/>
            </a:pPr>
            <a:endParaRPr lang="en-US" sz="2399" dirty="0"/>
          </a:p>
          <a:p>
            <a:endParaRPr lang="en-US" sz="3199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352759" y="2852937"/>
            <a:ext cx="7084755" cy="243346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99" dirty="0">
                <a:solidFill>
                  <a:srgbClr val="234465"/>
                </a:solidFill>
                <a:effectLst/>
              </a:rPr>
              <a:t>static </a:t>
            </a:r>
            <a:r>
              <a:rPr lang="en-US" sz="2399" dirty="0">
                <a:solidFill>
                  <a:srgbClr val="FFA000"/>
                </a:solidFill>
                <a:effectLst/>
              </a:rPr>
              <a:t>string</a:t>
            </a:r>
            <a:r>
              <a:rPr lang="en-US" sz="2399" dirty="0">
                <a:solidFill>
                  <a:srgbClr val="234465"/>
                </a:solidFill>
                <a:effectLst/>
              </a:rPr>
              <a:t> ReadFullName() 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  string firstName = Console.ReadLine();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  string lastName = Console.ReadLine();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  </a:t>
            </a:r>
            <a:r>
              <a:rPr lang="en-US" sz="2399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399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264370" y="4296660"/>
            <a:ext cx="2232230" cy="914162"/>
          </a:xfrm>
          <a:prstGeom prst="wedgeRoundRectCallout">
            <a:avLst>
              <a:gd name="adj1" fmla="val -73671"/>
              <a:gd name="adj2" fmla="val -11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rgbClr val="FFFFFF"/>
                </a:solidFill>
              </a:rPr>
              <a:t>Връща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стринг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461728-8069-4775-A5ED-2DB76FD9F6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5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Употреба на върнатите стойности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Върнатите стойности мога да бъдат</a:t>
            </a:r>
            <a:r>
              <a:rPr lang="en-US" sz="3600" dirty="0"/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rgbClr val="FFA000"/>
                </a:solidFill>
              </a:rPr>
              <a:t>Присвоени</a:t>
            </a:r>
            <a:r>
              <a:rPr lang="en-US" sz="3400" dirty="0"/>
              <a:t> </a:t>
            </a:r>
            <a:r>
              <a:rPr lang="bg-BG" sz="3400" dirty="0"/>
              <a:t>на променлива</a:t>
            </a:r>
            <a:r>
              <a:rPr lang="en-US" sz="3400" dirty="0"/>
              <a:t>:</a:t>
            </a:r>
          </a:p>
          <a:p>
            <a:pPr lvl="1">
              <a:lnSpc>
                <a:spcPct val="100000"/>
              </a:lnSpc>
            </a:pPr>
            <a:endParaRPr lang="en-US" sz="34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rgbClr val="FFA000"/>
                </a:solidFill>
              </a:rPr>
              <a:t>Използвани</a:t>
            </a:r>
            <a:r>
              <a:rPr lang="en-US" sz="3400" dirty="0"/>
              <a:t> </a:t>
            </a:r>
            <a:r>
              <a:rPr lang="bg-BG" sz="3400" dirty="0"/>
              <a:t>в израз</a:t>
            </a:r>
            <a:r>
              <a:rPr lang="en-US" sz="3400" dirty="0"/>
              <a:t>:</a:t>
            </a:r>
          </a:p>
          <a:p>
            <a:pPr lvl="1">
              <a:lnSpc>
                <a:spcPct val="100000"/>
              </a:lnSpc>
            </a:pPr>
            <a:endParaRPr lang="en-US" sz="34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rgbClr val="FFA000"/>
                </a:solidFill>
              </a:rPr>
              <a:t>Подадени</a:t>
            </a:r>
            <a:r>
              <a:rPr lang="en-US" sz="3400" dirty="0"/>
              <a:t> </a:t>
            </a:r>
            <a:r>
              <a:rPr lang="bg-BG" sz="3400" dirty="0"/>
              <a:t>на друг метод</a:t>
            </a:r>
            <a:r>
              <a:rPr lang="en-US" sz="3400" dirty="0"/>
              <a:t>: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57578" y="2492140"/>
            <a:ext cx="5027890" cy="6488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99" dirty="0">
                <a:solidFill>
                  <a:srgbClr val="234465"/>
                </a:solidFill>
                <a:effectLst/>
              </a:rPr>
              <a:t>int max = GetMax(5,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57579" y="3789040"/>
            <a:ext cx="9293979" cy="6488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99" dirty="0">
                <a:solidFill>
                  <a:srgbClr val="234465"/>
                </a:solidFill>
                <a:effectLst/>
              </a:rPr>
              <a:t>decimal total = GetPrice() * quantity * 1.20m;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57578" y="5157192"/>
            <a:ext cx="8108574" cy="6488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99" dirty="0">
                <a:solidFill>
                  <a:srgbClr val="234465"/>
                </a:solidFill>
                <a:effectLst/>
              </a:rPr>
              <a:t>int age = int.Parse(Console.ReadLine());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EBA0207-E7DB-4541-A9EC-B129A0DF31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1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метод, който връща </a:t>
            </a:r>
            <a:r>
              <a:rPr lang="bg-BG" b="1" dirty="0">
                <a:solidFill>
                  <a:schemeClr val="bg1"/>
                </a:solidFill>
              </a:rPr>
              <a:t>лицето на правоъгълник </a:t>
            </a:r>
            <a:r>
              <a:rPr lang="bg-BG" dirty="0"/>
              <a:t>при зададени </a:t>
            </a:r>
            <a:r>
              <a:rPr lang="bg-BG" b="1" dirty="0">
                <a:solidFill>
                  <a:schemeClr val="bg1"/>
                </a:solidFill>
              </a:rPr>
              <a:t>дължина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bg-BG" b="1" dirty="0">
                <a:solidFill>
                  <a:schemeClr val="bg1"/>
                </a:solidFill>
              </a:rPr>
              <a:t> ширина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Лице на правоъгълник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3825" y="2774651"/>
            <a:ext cx="672032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3180" y="3051296"/>
            <a:ext cx="1246256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199" b="1" noProof="1">
                <a:latin typeface="Consolas" panose="020B0609020204030204" pitchFamily="49" charset="0"/>
              </a:rPr>
              <a:t>12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3824" y="4323685"/>
            <a:ext cx="672032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796411" y="4624719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3180" y="4525234"/>
            <a:ext cx="1246256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796411" y="3184553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3377B-FEF0-41C6-9289-6CA4FE3C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899" y="2885348"/>
            <a:ext cx="672032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DDD8-96C5-490F-AEA8-B0B1D48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255" y="3161993"/>
            <a:ext cx="1246256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199" b="1" noProof="1">
                <a:latin typeface="Consolas" panose="020B0609020204030204" pitchFamily="49" charset="0"/>
              </a:rPr>
              <a:t>48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89EC55-6884-4991-AB07-0D82EB86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898" y="4434382"/>
            <a:ext cx="672032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9" name="Right Arrow 14">
            <a:extLst>
              <a:ext uri="{FF2B5EF4-FFF2-40B4-BE49-F238E27FC236}">
                <a16:creationId xmlns:a16="http://schemas.microsoft.com/office/drawing/2014/main" id="{37577219-85D8-42A5-99C1-932A8F5C8105}"/>
              </a:ext>
            </a:extLst>
          </p:cNvPr>
          <p:cNvSpPr/>
          <p:nvPr/>
        </p:nvSpPr>
        <p:spPr>
          <a:xfrm flipV="1">
            <a:off x="7615485" y="4735416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B558D-FBA1-44A9-86FC-F21D1813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255" y="4635931"/>
            <a:ext cx="1246256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14A43CB-7D0B-4CF3-95EC-B9F049308488}"/>
              </a:ext>
            </a:extLst>
          </p:cNvPr>
          <p:cNvSpPr/>
          <p:nvPr/>
        </p:nvSpPr>
        <p:spPr>
          <a:xfrm flipV="1">
            <a:off x="7615485" y="3295251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34F9B0CD-FE70-44D1-A0D1-28BA337BD7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20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GB" dirty="0"/>
              <a:t>: </a:t>
            </a:r>
            <a:r>
              <a:rPr lang="bg-BG" dirty="0"/>
              <a:t>Лице на правоъгълник</a:t>
            </a:r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458669" y="4365105"/>
            <a:ext cx="11046123" cy="173807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static 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CalcRectangleArea</a:t>
            </a:r>
            <a:r>
              <a:rPr lang="en-US" sz="2599" dirty="0">
                <a:solidFill>
                  <a:schemeClr val="tx1"/>
                </a:solidFill>
                <a:effectLst/>
              </a:rPr>
              <a:t>(double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width</a:t>
            </a:r>
            <a:r>
              <a:rPr lang="en-US" sz="2599" dirty="0">
                <a:solidFill>
                  <a:schemeClr val="tx1"/>
                </a:solidFill>
                <a:effectLst/>
              </a:rPr>
              <a:t>,double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height</a:t>
            </a:r>
            <a:r>
              <a:rPr lang="en-US" sz="2599" dirty="0">
                <a:solidFill>
                  <a:schemeClr val="tx1"/>
                </a:solidFill>
                <a:effectLst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rgbClr val="234465"/>
                </a:solidFill>
                <a:effectLst/>
              </a:rPr>
              <a:t>  </a:t>
            </a:r>
            <a:r>
              <a:rPr lang="en-US" sz="2599" dirty="0">
                <a:solidFill>
                  <a:schemeClr val="bg1"/>
                </a:solidFill>
                <a:effectLst/>
              </a:rPr>
              <a:t>return</a:t>
            </a:r>
            <a:r>
              <a:rPr lang="en-US" sz="2599" dirty="0">
                <a:solidFill>
                  <a:srgbClr val="234465"/>
                </a:solidFill>
                <a:effectLst/>
              </a:rPr>
              <a:t> </a:t>
            </a:r>
            <a:r>
              <a:rPr lang="en-US" sz="2599" dirty="0">
                <a:solidFill>
                  <a:schemeClr val="tx1"/>
                </a:solidFill>
                <a:effectLst/>
              </a:rPr>
              <a:t>width * height;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472790" y="1295956"/>
            <a:ext cx="11032003" cy="287808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  double width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  double height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  double area = </a:t>
            </a:r>
            <a:r>
              <a:rPr lang="en-US" sz="2599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599" dirty="0">
                <a:solidFill>
                  <a:schemeClr val="tx1"/>
                </a:solidFill>
                <a:effectLst/>
              </a:rPr>
              <a:t>(</a:t>
            </a:r>
            <a:r>
              <a:rPr lang="en-US" sz="2599" dirty="0">
                <a:solidFill>
                  <a:schemeClr val="bg1"/>
                </a:solidFill>
                <a:effectLst/>
              </a:rPr>
              <a:t>width</a:t>
            </a:r>
            <a:r>
              <a:rPr lang="en-US" sz="2599" dirty="0">
                <a:solidFill>
                  <a:schemeClr val="tx1"/>
                </a:solidFill>
                <a:effectLst/>
              </a:rPr>
              <a:t>,</a:t>
            </a:r>
            <a:r>
              <a:rPr lang="en-US" sz="2599" dirty="0">
                <a:solidFill>
                  <a:srgbClr val="234465"/>
                </a:solidFill>
                <a:effectLst/>
              </a:rPr>
              <a:t> </a:t>
            </a:r>
            <a:r>
              <a:rPr lang="en-US" sz="2599" dirty="0">
                <a:solidFill>
                  <a:schemeClr val="bg1"/>
                </a:solidFill>
                <a:effectLst/>
              </a:rPr>
              <a:t>height</a:t>
            </a:r>
            <a:r>
              <a:rPr lang="en-US" sz="2599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rgbClr val="234465"/>
                </a:solidFill>
                <a:effectLst/>
              </a:rPr>
              <a:t>  </a:t>
            </a:r>
            <a:r>
              <a:rPr lang="en-US" sz="2599" dirty="0">
                <a:solidFill>
                  <a:schemeClr val="tx1"/>
                </a:solidFill>
                <a:effectLst/>
              </a:rPr>
              <a:t>Console.WriteLine(area);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80E27-A08B-4D51-A09F-F4DE01B3652F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https://judge.softuni.bg/Contests/Practice/Index/3160#4</a:t>
            </a:r>
            <a:endParaRPr lang="en-US" sz="1999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F9F5333-08A4-45D2-A6B7-2F69B8704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90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метод, който получава </a:t>
            </a:r>
            <a:r>
              <a:rPr lang="bg-BG" b="1" dirty="0">
                <a:solidFill>
                  <a:schemeClr val="bg1"/>
                </a:solidFill>
              </a:rPr>
              <a:t>стринг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цяло число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bg-BG" dirty="0"/>
              <a:t>, което означава </a:t>
            </a:r>
            <a:r>
              <a:rPr lang="bg-BG" b="1" dirty="0">
                <a:solidFill>
                  <a:schemeClr val="bg1"/>
                </a:solidFill>
              </a:rPr>
              <a:t>броя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повторения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Методът трябва да връща </a:t>
            </a:r>
            <a:r>
              <a:rPr lang="bg-BG" b="1" dirty="0">
                <a:solidFill>
                  <a:schemeClr val="bg1"/>
                </a:solidFill>
              </a:rPr>
              <a:t>нов стринг</a:t>
            </a:r>
            <a:r>
              <a:rPr lang="en-US" dirty="0"/>
              <a:t>, </a:t>
            </a:r>
            <a:r>
              <a:rPr lang="bg-BG" dirty="0"/>
              <a:t>който представлява </a:t>
            </a:r>
            <a:r>
              <a:rPr lang="bg-BG" b="1" dirty="0">
                <a:solidFill>
                  <a:schemeClr val="bg1"/>
                </a:solidFill>
              </a:rPr>
              <a:t>въведения стринг</a:t>
            </a:r>
            <a:r>
              <a:rPr lang="en-US" dirty="0"/>
              <a:t>, </a:t>
            </a:r>
            <a:r>
              <a:rPr lang="bg-BG" dirty="0"/>
              <a:t>повторен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 </a:t>
            </a:r>
            <a:r>
              <a:rPr lang="bg-BG" b="1" dirty="0">
                <a:solidFill>
                  <a:schemeClr val="bg1"/>
                </a:solidFill>
              </a:rPr>
              <a:t>пъти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</a:t>
            </a:r>
            <a:r>
              <a:rPr lang="en-US" dirty="0"/>
              <a:t> </a:t>
            </a:r>
            <a:r>
              <a:rPr lang="bg-BG" dirty="0"/>
              <a:t>Повторение на стринг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000" y="3884837"/>
            <a:ext cx="1559764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088" y="4161482"/>
            <a:ext cx="2920244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199" b="1" noProof="1">
                <a:latin typeface="Consolas" panose="020B0609020204030204" pitchFamily="49" charset="0"/>
              </a:rPr>
              <a:t>abcabcabc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999" y="5433872"/>
            <a:ext cx="1559764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4791318" y="5734906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088" y="5635420"/>
            <a:ext cx="2920244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StringString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4791318" y="4294740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76EF317-04D5-432B-85BB-938DA25D11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12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GB" dirty="0"/>
              <a:t>: </a:t>
            </a:r>
            <a:r>
              <a:rPr lang="bg-BG" dirty="0"/>
              <a:t>Повторение на стринг </a:t>
            </a:r>
            <a:r>
              <a:rPr lang="en-GB" dirty="0"/>
              <a:t>(1)</a:t>
            </a:r>
            <a:endParaRPr lang="bg-B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FBC3C-9A6F-457B-A21C-0A77B5AC06D9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https://judge.softuni.bg/Contests/Practice/Index/3160#5</a:t>
            </a:r>
            <a:endParaRPr lang="en-US" sz="1999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85B5E1B-06A5-47E0-B361-4A7AF3FB1079}"/>
              </a:ext>
            </a:extLst>
          </p:cNvPr>
          <p:cNvSpPr txBox="1">
            <a:spLocks/>
          </p:cNvSpPr>
          <p:nvPr/>
        </p:nvSpPr>
        <p:spPr>
          <a:xfrm>
            <a:off x="677863" y="1700808"/>
            <a:ext cx="10836275" cy="409500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/>
              <a:t>static void Main()</a:t>
            </a:r>
          </a:p>
          <a:p>
            <a:pPr>
              <a:defRPr/>
            </a:pPr>
            <a:r>
              <a:rPr lang="en-GB" noProof="1"/>
              <a:t>{</a:t>
            </a:r>
          </a:p>
          <a:p>
            <a:pPr>
              <a:defRPr/>
            </a:pPr>
            <a:r>
              <a:rPr lang="en-GB" noProof="1"/>
              <a:t>  string inputStr = Console.ReadLine();</a:t>
            </a:r>
          </a:p>
          <a:p>
            <a:pPr>
              <a:defRPr/>
            </a:pPr>
            <a:r>
              <a:rPr lang="en-GB" noProof="1"/>
              <a:t>  int count = int.Parse(Console.ReadLine());</a:t>
            </a:r>
          </a:p>
          <a:p>
            <a:pPr>
              <a:defRPr/>
            </a:pPr>
            <a:endParaRPr lang="en-GB" noProof="1"/>
          </a:p>
          <a:p>
            <a:pPr>
              <a:defRPr/>
            </a:pPr>
            <a:r>
              <a:rPr lang="en-GB" noProof="1"/>
              <a:t>  string result = </a:t>
            </a:r>
            <a:r>
              <a:rPr lang="en-GB" noProof="1">
                <a:solidFill>
                  <a:srgbClr val="FFA000"/>
                </a:solidFill>
              </a:rPr>
              <a:t>RepeatString</a:t>
            </a:r>
            <a:r>
              <a:rPr lang="en-GB" noProof="1"/>
              <a:t>(inputStr, count);</a:t>
            </a:r>
          </a:p>
          <a:p>
            <a:pPr>
              <a:defRPr/>
            </a:pPr>
            <a:r>
              <a:rPr lang="en-GB" noProof="1"/>
              <a:t>  Console.WriteLine(result);</a:t>
            </a:r>
          </a:p>
          <a:p>
            <a:pPr>
              <a:defRPr/>
            </a:pPr>
            <a:r>
              <a:rPr lang="en-GB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B1C2359-1366-4CA2-AFD6-B7BF3709DD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002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GB" dirty="0"/>
              <a:t>: </a:t>
            </a:r>
            <a:r>
              <a:rPr lang="bg-BG" dirty="0"/>
              <a:t>Повторение на стринг </a:t>
            </a:r>
            <a:r>
              <a:rPr lang="en-GB" dirty="0"/>
              <a:t>(2)</a:t>
            </a:r>
            <a:endParaRPr lang="bg-B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https://judge.softuni.bg/Contests/Practice/Index/3160#5</a:t>
            </a:r>
            <a:endParaRPr lang="en-US" sz="1999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3F306FB-1E41-48BD-88B6-0426865A8EDA}"/>
              </a:ext>
            </a:extLst>
          </p:cNvPr>
          <p:cNvSpPr txBox="1">
            <a:spLocks/>
          </p:cNvSpPr>
          <p:nvPr/>
        </p:nvSpPr>
        <p:spPr>
          <a:xfrm>
            <a:off x="384306" y="1491548"/>
            <a:ext cx="11423388" cy="4457732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/>
              <a:t>private static </a:t>
            </a:r>
            <a:r>
              <a:rPr lang="en-GB" noProof="1">
                <a:solidFill>
                  <a:srgbClr val="FFA000"/>
                </a:solidFill>
              </a:rPr>
              <a:t>string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>
                <a:solidFill>
                  <a:srgbClr val="FFA000"/>
                </a:solidFill>
              </a:rPr>
              <a:t>RepeatString</a:t>
            </a:r>
            <a:r>
              <a:rPr lang="en-GB" noProof="1"/>
              <a:t>(string str,</a:t>
            </a:r>
            <a:r>
              <a:rPr lang="en-GB" noProof="1">
                <a:latin typeface="Calibri"/>
              </a:rPr>
              <a:t> </a:t>
            </a:r>
            <a:r>
              <a:rPr lang="en-GB" noProof="1"/>
              <a:t>int count)</a:t>
            </a:r>
          </a:p>
          <a:p>
            <a:pPr>
              <a:defRPr/>
            </a:pPr>
            <a:r>
              <a:rPr lang="en-GB" noProof="1"/>
              <a:t>{</a:t>
            </a:r>
          </a:p>
          <a:p>
            <a:pPr>
              <a:defRPr/>
            </a:pPr>
            <a:r>
              <a:rPr lang="en-GB" noProof="1"/>
              <a:t>  StringBuilder result = new StringBuilder();</a:t>
            </a:r>
          </a:p>
          <a:p>
            <a:pPr>
              <a:defRPr/>
            </a:pPr>
            <a:r>
              <a:rPr lang="en-GB" noProof="1"/>
              <a:t>  for (int i = 0; i &lt; count; i++)</a:t>
            </a:r>
          </a:p>
          <a:p>
            <a:pPr>
              <a:defRPr/>
            </a:pPr>
            <a:r>
              <a:rPr lang="en-GB" noProof="1"/>
              <a:t>  {</a:t>
            </a:r>
          </a:p>
          <a:p>
            <a:pPr>
              <a:defRPr/>
            </a:pPr>
            <a:r>
              <a:rPr lang="en-GB" noProof="1"/>
              <a:t>    result.Append(str);</a:t>
            </a:r>
          </a:p>
          <a:p>
            <a:pPr>
              <a:defRPr/>
            </a:pPr>
            <a:r>
              <a:rPr lang="en-GB" noProof="1"/>
              <a:t>  }</a:t>
            </a:r>
          </a:p>
          <a:p>
            <a:pPr>
              <a:defRPr/>
            </a:pPr>
            <a:r>
              <a:rPr lang="en-GB" noProof="1">
                <a:solidFill>
                  <a:srgbClr val="234465"/>
                </a:solidFill>
              </a:rPr>
              <a:t>  </a:t>
            </a:r>
            <a:r>
              <a:rPr lang="en-GB" noProof="1">
                <a:solidFill>
                  <a:srgbClr val="FFA000"/>
                </a:solidFill>
              </a:rPr>
              <a:t>return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result.ToString();</a:t>
            </a:r>
          </a:p>
          <a:p>
            <a:pPr>
              <a:defRPr/>
            </a:pPr>
            <a:r>
              <a:rPr lang="en-GB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F48F810-77CE-448B-B116-B1BB782396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721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006592" cy="5199712"/>
          </a:xfrm>
        </p:spPr>
        <p:txBody>
          <a:bodyPr>
            <a:normAutofit/>
          </a:bodyPr>
          <a:lstStyle/>
          <a:p>
            <a:r>
              <a:rPr lang="bg-BG" sz="3200" dirty="0"/>
              <a:t>Създайте метод, който </a:t>
            </a:r>
            <a:r>
              <a:rPr lang="bg-BG" sz="3200" b="1" dirty="0">
                <a:solidFill>
                  <a:schemeClr val="bg1"/>
                </a:solidFill>
              </a:rPr>
              <a:t>изчислява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връща</a:t>
            </a:r>
            <a:r>
              <a:rPr lang="bg-BG" sz="3200" dirty="0"/>
              <a:t> стойността на дадено число – </a:t>
            </a:r>
            <a:r>
              <a:rPr lang="bg-BG" sz="3200" b="1" dirty="0">
                <a:solidFill>
                  <a:schemeClr val="bg1"/>
                </a:solidFill>
              </a:rPr>
              <a:t>база</a:t>
            </a:r>
            <a:r>
              <a:rPr lang="bg-BG" sz="3200" dirty="0"/>
              <a:t>, повдигнато на определена </a:t>
            </a:r>
            <a:r>
              <a:rPr lang="bg-BG" sz="3200" b="1" dirty="0">
                <a:solidFill>
                  <a:schemeClr val="bg1"/>
                </a:solidFill>
              </a:rPr>
              <a:t>степен</a:t>
            </a:r>
            <a:r>
              <a:rPr lang="bg-BG" sz="3200" dirty="0"/>
              <a:t>:</a:t>
            </a:r>
            <a:endParaRPr lang="en-US" sz="3200" b="1" dirty="0">
              <a:solidFill>
                <a:srgbClr val="FFA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Степени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15947" y="3140968"/>
            <a:ext cx="9303224" cy="301809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99" dirty="0">
                <a:solidFill>
                  <a:schemeClr val="tx1"/>
                </a:solidFill>
                <a:effectLst/>
              </a:rPr>
              <a:t>static 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MathPower</a:t>
            </a:r>
            <a:r>
              <a:rPr lang="en-US" sz="2599" dirty="0">
                <a:solidFill>
                  <a:schemeClr val="tx1"/>
                </a:solidFill>
                <a:effectLst/>
              </a:rPr>
              <a:t>(double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number</a:t>
            </a:r>
            <a:r>
              <a:rPr lang="en-US" sz="2599" dirty="0">
                <a:solidFill>
                  <a:schemeClr val="tx1"/>
                </a:solidFill>
                <a:effectLst/>
              </a:rPr>
              <a:t>, int </a:t>
            </a:r>
            <a:r>
              <a:rPr lang="en-US" sz="2599" dirty="0">
                <a:solidFill>
                  <a:srgbClr val="FFA000"/>
                </a:solidFill>
                <a:effectLst/>
              </a:rPr>
              <a:t>power</a:t>
            </a:r>
            <a:r>
              <a:rPr lang="en-US" sz="2599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  double result = 1;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  for (int i = 0; i &lt; power; i++)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    result *= number;</a:t>
            </a:r>
          </a:p>
          <a:p>
            <a:r>
              <a:rPr lang="en-US" sz="2599" dirty="0">
                <a:solidFill>
                  <a:srgbClr val="234465"/>
                </a:solidFill>
                <a:effectLst/>
              </a:rPr>
              <a:t>  </a:t>
            </a:r>
            <a:r>
              <a:rPr lang="en-US" sz="2599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599" dirty="0">
                <a:solidFill>
                  <a:srgbClr val="234465"/>
                </a:solidFill>
                <a:effectLst/>
              </a:rPr>
              <a:t> </a:t>
            </a:r>
            <a:r>
              <a:rPr lang="en-US" sz="2599" dirty="0">
                <a:solidFill>
                  <a:schemeClr val="tx1"/>
                </a:solidFill>
                <a:effectLst/>
              </a:rPr>
              <a:t>result;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66853" y="2515437"/>
            <a:ext cx="154759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81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7455" y="2461909"/>
            <a:ext cx="154759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3</a:t>
            </a:r>
            <a:r>
              <a:rPr lang="en-GB" sz="3199" b="1" baseline="30000" noProof="1">
                <a:latin typeface="Consolas" pitchFamily="49" charset="0"/>
                <a:cs typeface="Consolas" pitchFamily="49" charset="0"/>
              </a:rPr>
              <a:t>4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381406" y="2604333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62783" y="2470026"/>
            <a:ext cx="154759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256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5192" y="2439259"/>
            <a:ext cx="154759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2</a:t>
            </a:r>
            <a:r>
              <a:rPr lang="en-GB" sz="3199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77335" y="2581683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F757A-E04E-40F4-B6B3-6ADB7436067E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тук:</a:t>
            </a:r>
            <a:r>
              <a:rPr lang="en-US" sz="1999" dirty="0"/>
              <a:t> </a:t>
            </a:r>
            <a:r>
              <a:rPr lang="en-US" sz="1999" dirty="0">
                <a:hlinkClick r:id="rId2"/>
              </a:rPr>
              <a:t>https://judge.softuni.bg/Contests/Practice/Index/3160#6</a:t>
            </a:r>
            <a:endParaRPr lang="en-US" sz="19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2C083841-5AB2-4789-928B-B95538391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172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325" y="1089611"/>
            <a:ext cx="3185715" cy="318571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059C582-EF82-4A94-AAE5-3CA126B775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184000"/>
            <a:ext cx="10961783" cy="768084"/>
          </a:xfrm>
        </p:spPr>
        <p:txBody>
          <a:bodyPr/>
          <a:lstStyle/>
          <a:p>
            <a:r>
              <a:rPr lang="bg-BG" dirty="0"/>
              <a:t>Варианти на методи (</a:t>
            </a:r>
            <a:r>
              <a:rPr lang="en-GB" dirty="0"/>
              <a:t>Overloading Methods</a:t>
            </a:r>
            <a:r>
              <a:rPr lang="bg-BG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31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метод?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01583" y="1089000"/>
            <a:ext cx="10618861" cy="55834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Именуван блок от код</a:t>
            </a:r>
            <a:r>
              <a:rPr lang="en-US" sz="3200" dirty="0"/>
              <a:t>, </a:t>
            </a:r>
            <a:r>
              <a:rPr lang="bg-BG" sz="3200" dirty="0"/>
              <a:t>който може в определен момент да бъде извикан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 за дефиниция на метод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1799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sz="3200" dirty="0"/>
              <a:t>Методът може да бъде извикан</a:t>
            </a:r>
            <a:r>
              <a:rPr lang="en-US" sz="3200" dirty="0"/>
              <a:t> </a:t>
            </a:r>
            <a:r>
              <a:rPr lang="bg-BG" sz="3200" dirty="0"/>
              <a:t>няколко пъти поред</a:t>
            </a:r>
            <a:r>
              <a:rPr lang="en-US" sz="3200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7009" y="2873296"/>
            <a:ext cx="7237115" cy="2004436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79953" tIns="3599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static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799" b="1" noProof="1">
                <a:latin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bg-BG" sz="1799" noProof="1"/>
              <a:t> </a:t>
            </a:r>
            <a:r>
              <a:rPr lang="en-US" sz="2799" b="1" noProof="1">
                <a:latin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  Console.WriteLine("Hello World");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576168" y="2087161"/>
            <a:ext cx="3329133" cy="994234"/>
          </a:xfrm>
          <a:prstGeom prst="wedgeRoundRectCallout">
            <a:avLst>
              <a:gd name="adj1" fmla="val -62108"/>
              <a:gd name="adj2" fmla="val 460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Името на метода е</a:t>
            </a:r>
            <a:r>
              <a:rPr lang="en-US" sz="2799" b="1" dirty="0">
                <a:solidFill>
                  <a:srgbClr val="FFFFFF"/>
                </a:solidFill>
              </a:rPr>
              <a:t>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PrintHelloWorld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27008" y="5763015"/>
            <a:ext cx="7237115" cy="99423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en-US" sz="2799" b="1" noProof="1">
                <a:solidFill>
                  <a:srgbClr val="234465"/>
                </a:solidFill>
                <a:latin typeface="Consolas" panose="020B0609020204030204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en-US" sz="2799" b="1" noProof="1">
                <a:solidFill>
                  <a:srgbClr val="234465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408368" y="3145987"/>
            <a:ext cx="2582632" cy="1907577"/>
          </a:xfrm>
          <a:prstGeom prst="wedgeRoundRectCallout">
            <a:avLst>
              <a:gd name="adj1" fmla="val -40273"/>
              <a:gd name="adj2" fmla="val -250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Тялото на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метода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rgbClr val="FFFFFF"/>
                </a:solidFill>
              </a:rPr>
              <a:t>винаги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rgbClr val="FFFFFF"/>
                </a:solidFill>
              </a:rPr>
              <a:t>се огражда с </a:t>
            </a:r>
            <a:br>
              <a:rPr lang="en-US" sz="2400" b="1" dirty="0">
                <a:solidFill>
                  <a:srgbClr val="FFFFFF"/>
                </a:solidFill>
              </a:rPr>
            </a:b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{ }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403ECBA-EE60-487A-A79E-7B7B104277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798684" cy="5199712"/>
          </a:xfrm>
        </p:spPr>
        <p:txBody>
          <a:bodyPr>
            <a:normAutofit/>
          </a:bodyPr>
          <a:lstStyle/>
          <a:p>
            <a:r>
              <a:rPr lang="bg-BG" dirty="0"/>
              <a:t>Комбинацията от </a:t>
            </a:r>
            <a:r>
              <a:rPr lang="bg-BG" b="1" dirty="0">
                <a:solidFill>
                  <a:srgbClr val="FFA000"/>
                </a:solidFill>
              </a:rPr>
              <a:t>името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rgbClr val="FFA000"/>
                </a:solidFill>
              </a:rPr>
              <a:t>параметрите</a:t>
            </a:r>
            <a:r>
              <a:rPr lang="en-US" b="1" dirty="0">
                <a:solidFill>
                  <a:srgbClr val="FFA000"/>
                </a:solidFill>
              </a:rPr>
              <a:t> </a:t>
            </a:r>
            <a:r>
              <a:rPr lang="bg-BG" dirty="0"/>
              <a:t>на метода</a:t>
            </a:r>
            <a:r>
              <a:rPr lang="en-US" dirty="0"/>
              <a:t> </a:t>
            </a:r>
            <a:r>
              <a:rPr lang="bg-BG" dirty="0"/>
              <a:t>се нарича </a:t>
            </a:r>
            <a:r>
              <a:rPr lang="bg-BG" b="1" dirty="0">
                <a:solidFill>
                  <a:srgbClr val="FFA000"/>
                </a:solidFill>
              </a:rPr>
              <a:t>сигнатура</a:t>
            </a:r>
            <a:endParaRPr lang="en-US" b="1" dirty="0">
              <a:solidFill>
                <a:srgbClr val="FFA000"/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Сигнатурата</a:t>
            </a:r>
            <a:r>
              <a:rPr lang="en-US" dirty="0"/>
              <a:t> </a:t>
            </a:r>
            <a:r>
              <a:rPr lang="bg-BG" b="1" dirty="0">
                <a:solidFill>
                  <a:srgbClr val="FFA000"/>
                </a:solidFill>
              </a:rPr>
              <a:t>различава</a:t>
            </a:r>
            <a:r>
              <a:rPr lang="en-US" dirty="0"/>
              <a:t> </a:t>
            </a:r>
            <a:r>
              <a:rPr lang="bg-BG" dirty="0"/>
              <a:t>методи с еднакви имена</a:t>
            </a:r>
            <a:endParaRPr lang="en-US" dirty="0"/>
          </a:p>
          <a:p>
            <a:r>
              <a:rPr lang="bg-BG" dirty="0"/>
              <a:t>Когато методи с </a:t>
            </a:r>
            <a:r>
              <a:rPr lang="bg-BG" b="1" dirty="0">
                <a:solidFill>
                  <a:srgbClr val="FFA000"/>
                </a:solidFill>
              </a:rPr>
              <a:t>еднакви имена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имат</a:t>
            </a:r>
            <a:r>
              <a:rPr lang="en-US" dirty="0"/>
              <a:t> </a:t>
            </a:r>
            <a:r>
              <a:rPr lang="bg-BG" b="1" dirty="0">
                <a:solidFill>
                  <a:srgbClr val="FFA000"/>
                </a:solidFill>
              </a:rPr>
              <a:t>различна сигнатура</a:t>
            </a:r>
            <a:r>
              <a:rPr lang="en-US" dirty="0"/>
              <a:t>,</a:t>
            </a:r>
            <a:br>
              <a:rPr lang="en-US" dirty="0"/>
            </a:br>
            <a:r>
              <a:rPr lang="bg-BG" dirty="0"/>
              <a:t>методът се нарича </a:t>
            </a:r>
            <a:r>
              <a:rPr lang="en-US" dirty="0"/>
              <a:t>"</a:t>
            </a:r>
            <a:r>
              <a:rPr lang="en-US" b="1" dirty="0">
                <a:solidFill>
                  <a:srgbClr val="FFA000"/>
                </a:solidFill>
              </a:rPr>
              <a:t>overloading</a:t>
            </a:r>
            <a:r>
              <a:rPr lang="en-US" dirty="0"/>
              <a:t> 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5400" y="2492897"/>
            <a:ext cx="5859538" cy="174538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Сигнатура на метод</a:t>
            </a:r>
            <a:endParaRPr lang="en-US" dirty="0"/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6861000" y="1809000"/>
            <a:ext cx="1910563" cy="990342"/>
          </a:xfrm>
          <a:prstGeom prst="wedgeRoundRectCallout">
            <a:avLst>
              <a:gd name="adj1" fmla="val -72875"/>
              <a:gd name="adj2" fmla="val 367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Сигнатура</a:t>
            </a:r>
            <a:endParaRPr lang="bg-BG" sz="2799" b="1" dirty="0">
              <a:solidFill>
                <a:srgbClr val="FFFFFF"/>
              </a:solidFill>
            </a:endParaRPr>
          </a:p>
          <a:p>
            <a:pPr algn="ctr"/>
            <a:r>
              <a:rPr lang="bg-BG" sz="2799" b="1" dirty="0">
                <a:solidFill>
                  <a:srgbClr val="FFFFFF"/>
                </a:solidFill>
              </a:rPr>
              <a:t>на метода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E96E2B0-E89A-4351-B310-A7F4C7EAE6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243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7735" y="4334105"/>
            <a:ext cx="7465655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 number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Console.WriteLine(text + ' ' +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51960" y="1893403"/>
            <a:ext cx="5332611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7735" y="1893403"/>
            <a:ext cx="5323821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Варианти на методи (</a:t>
            </a:r>
            <a:r>
              <a:rPr lang="en-GB" dirty="0"/>
              <a:t>Overloading Methods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921904" y="4372654"/>
            <a:ext cx="3198540" cy="1737422"/>
          </a:xfrm>
          <a:prstGeom prst="wedgeRoundRectCallout">
            <a:avLst>
              <a:gd name="adj1" fmla="val -72765"/>
              <a:gd name="adj2" fmla="val -39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Различни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сигнатури</a:t>
            </a:r>
          </a:p>
          <a:p>
            <a:pPr algn="ctr"/>
            <a:r>
              <a:rPr lang="bg-BG" sz="3200" b="1" dirty="0">
                <a:solidFill>
                  <a:srgbClr val="FFFFFF"/>
                </a:solidFill>
              </a:rPr>
              <a:t>на един метод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29E05AE-C010-43F8-A498-2CCB9EF47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AutoShape 23">
            <a:extLst>
              <a:ext uri="{FF2B5EF4-FFF2-40B4-BE49-F238E27FC236}">
                <a16:creationId xmlns:a16="http://schemas.microsoft.com/office/drawing/2014/main" id="{8097D5F7-4D45-6B2F-77A1-9C5DCF6DA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265" y="4372654"/>
            <a:ext cx="3198540" cy="1737422"/>
          </a:xfrm>
          <a:prstGeom prst="wedgeRoundRectCallout">
            <a:avLst>
              <a:gd name="adj1" fmla="val -26107"/>
              <a:gd name="adj2" fmla="val -954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Различни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сигнатури</a:t>
            </a:r>
          </a:p>
          <a:p>
            <a:pPr algn="ctr"/>
            <a:r>
              <a:rPr lang="bg-BG" sz="3200" b="1" dirty="0">
                <a:solidFill>
                  <a:srgbClr val="FFFFFF"/>
                </a:solidFill>
              </a:rPr>
              <a:t>на един метод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061FB26F-5CFC-F5D2-C2D1-E1CF70516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904" y="4372653"/>
            <a:ext cx="3198540" cy="1737422"/>
          </a:xfrm>
          <a:prstGeom prst="wedgeRoundRectCallout">
            <a:avLst>
              <a:gd name="adj1" fmla="val -72765"/>
              <a:gd name="adj2" fmla="val -39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Различни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сигнатури</a:t>
            </a:r>
          </a:p>
          <a:p>
            <a:pPr algn="ctr"/>
            <a:r>
              <a:rPr lang="bg-BG" sz="3200" b="1" dirty="0">
                <a:solidFill>
                  <a:srgbClr val="FFFFFF"/>
                </a:solidFill>
              </a:rPr>
              <a:t>на един метод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61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4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Типът на върнатата от метода стойност </a:t>
            </a:r>
            <a:r>
              <a:rPr lang="bg-BG" sz="3600" b="1" dirty="0">
                <a:solidFill>
                  <a:schemeClr val="bg1"/>
                </a:solidFill>
              </a:rPr>
              <a:t>не е част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от неговата </a:t>
            </a:r>
            <a:r>
              <a:rPr lang="bg-BG" sz="3600" b="1" dirty="0">
                <a:solidFill>
                  <a:schemeClr val="bg1"/>
                </a:solidFill>
              </a:rPr>
              <a:t>сигнатура</a:t>
            </a:r>
            <a:endParaRPr lang="en-US" sz="3600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2399"/>
              </a:spcBef>
            </a:pPr>
            <a:r>
              <a:rPr lang="bg-BG" sz="3600" dirty="0"/>
              <a:t>Как може компилаторът да знае </a:t>
            </a:r>
            <a:r>
              <a:rPr lang="bg-BG" sz="3600" b="1" dirty="0">
                <a:solidFill>
                  <a:schemeClr val="bg1"/>
                </a:solidFill>
              </a:rPr>
              <a:t>кой метод да извика</a:t>
            </a:r>
            <a:r>
              <a:rPr lang="en-US" sz="3600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Сигнатура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тип на върнатата стойност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2254" y="2484000"/>
            <a:ext cx="6984623" cy="350865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867435" y="2838887"/>
            <a:ext cx="3158777" cy="1121621"/>
          </a:xfrm>
          <a:prstGeom prst="wedgeRoundRectCallout">
            <a:avLst>
              <a:gd name="adj1" fmla="val -66280"/>
              <a:gd name="adj2" fmla="val -43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Грешка при компилация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894CEE3-E531-495D-BBF5-A65783425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331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953299" y="1219778"/>
            <a:ext cx="2361585" cy="2666304"/>
            <a:chOff x="4895909" y="1295400"/>
            <a:chExt cx="2320805" cy="26669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088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2" y="1295400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799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A92DDF0B-DB2C-4B3C-BED2-31E6E118A4C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Ред на изпълнение в програмата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343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9912" y="4722910"/>
            <a:ext cx="9479818" cy="213982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3599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912" y="2229385"/>
            <a:ext cx="9479818" cy="248726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PrintLogo()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029" y="1134000"/>
            <a:ext cx="11811941" cy="822644"/>
          </a:xfrm>
        </p:spPr>
        <p:txBody>
          <a:bodyPr>
            <a:noAutofit/>
          </a:bodyPr>
          <a:lstStyle/>
          <a:p>
            <a:r>
              <a:rPr lang="bg-BG" sz="3000" dirty="0"/>
              <a:t>Програмата </a:t>
            </a:r>
            <a:r>
              <a:rPr lang="bg-BG" sz="3000" b="1" dirty="0">
                <a:solidFill>
                  <a:schemeClr val="bg1"/>
                </a:solidFill>
              </a:rPr>
              <a:t>продължава</a:t>
            </a:r>
            <a:r>
              <a:rPr lang="en-US" sz="3000" dirty="0"/>
              <a:t> </a:t>
            </a:r>
            <a:r>
              <a:rPr lang="bg-BG" sz="3000" dirty="0"/>
              <a:t>след като </a:t>
            </a:r>
            <a:r>
              <a:rPr lang="bg-BG" sz="3000" b="1" dirty="0">
                <a:solidFill>
                  <a:schemeClr val="bg1"/>
                </a:solidFill>
              </a:rPr>
              <a:t>изпълнението на метода приключи</a:t>
            </a:r>
            <a:r>
              <a:rPr lang="en-US" sz="3000" dirty="0"/>
              <a:t>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Изпълнение на програмата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32BE654-20BD-48FF-A496-028EAE7C99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695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Създайте програма, която </a:t>
            </a:r>
            <a:r>
              <a:rPr lang="bg-BG" sz="3200" b="1" dirty="0">
                <a:solidFill>
                  <a:srgbClr val="FFA000"/>
                </a:solidFill>
              </a:rPr>
              <a:t>умножава сумата </a:t>
            </a:r>
            <a:r>
              <a:rPr lang="bg-BG" sz="3200" dirty="0"/>
              <a:t>на</a:t>
            </a:r>
            <a:r>
              <a:rPr lang="en-US" sz="3200" dirty="0"/>
              <a:t> </a:t>
            </a:r>
            <a:r>
              <a:rPr lang="bg-BG" sz="3200" b="1" dirty="0">
                <a:solidFill>
                  <a:srgbClr val="FFA000"/>
                </a:solidFill>
              </a:rPr>
              <a:t>всички четни цифри </a:t>
            </a:r>
            <a:r>
              <a:rPr lang="bg-BG" sz="3200" dirty="0"/>
              <a:t>на дадено число по </a:t>
            </a:r>
            <a:r>
              <a:rPr lang="bg-BG" sz="3200" b="1" dirty="0">
                <a:solidFill>
                  <a:srgbClr val="FFA000"/>
                </a:solidFill>
              </a:rPr>
              <a:t>сумата </a:t>
            </a:r>
            <a:r>
              <a:rPr lang="bg-BG" sz="3200" dirty="0"/>
              <a:t>на</a:t>
            </a:r>
            <a:r>
              <a:rPr lang="bg-BG" sz="3200" b="1" dirty="0">
                <a:solidFill>
                  <a:srgbClr val="FFA000"/>
                </a:solidFill>
              </a:rPr>
              <a:t> всички нечетни цифри </a:t>
            </a:r>
            <a:r>
              <a:rPr lang="bg-BG" sz="3200" dirty="0"/>
              <a:t>на същото число</a:t>
            </a:r>
            <a:r>
              <a:rPr lang="en-US" sz="3200" dirty="0"/>
              <a:t>:</a:t>
            </a:r>
          </a:p>
          <a:p>
            <a:pPr marL="895350" lvl="2" indent="0">
              <a:buNone/>
            </a:pPr>
            <a:endParaRPr lang="en-US" sz="3200" dirty="0"/>
          </a:p>
          <a:p>
            <a:pPr lvl="2"/>
            <a:endParaRPr lang="en-US" sz="3200" dirty="0"/>
          </a:p>
          <a:p>
            <a:pPr lvl="1"/>
            <a:r>
              <a:rPr lang="bg-BG" sz="3200" dirty="0"/>
              <a:t>Създайте метод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1"/>
            <a:r>
              <a:rPr lang="bg-BG" sz="3200" dirty="0"/>
              <a:t>Създайте метод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1"/>
            <a:r>
              <a:rPr lang="bg-BG" sz="3200" dirty="0"/>
              <a:t>Създайте метод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1"/>
            <a:r>
              <a:rPr lang="bg-BG" sz="3200" noProof="1"/>
              <a:t>Можете да ползвате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Math.Abs()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bg-BG" sz="3200" dirty="0"/>
              <a:t>за отрицателни числа</a:t>
            </a:r>
            <a:endParaRPr lang="en-US" sz="3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Задача</a:t>
            </a:r>
            <a:r>
              <a:rPr lang="en-US" sz="3200" dirty="0"/>
              <a:t>: </a:t>
            </a:r>
            <a:r>
              <a:rPr lang="bg-BG" sz="3200" dirty="0"/>
              <a:t>Произведение от четни и нечетни цифри</a:t>
            </a:r>
            <a:endParaRPr lang="en-US" sz="32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95683" y="2799000"/>
            <a:ext cx="2353781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Evens: 2 4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Odds: 1 3 5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14384" y="3061343"/>
            <a:ext cx="138575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3532078" y="3158611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86000" y="2799000"/>
            <a:ext cx="2353781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Even sum: 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Odd sum: 9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555243" y="3156812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9575995" y="3132435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169292" y="3061343"/>
            <a:ext cx="63654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7D65487A-003F-4D32-BA68-FDC426E177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954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000" y="96103"/>
            <a:ext cx="9955594" cy="882654"/>
          </a:xfrm>
        </p:spPr>
        <p:txBody>
          <a:bodyPr>
            <a:noAutofit/>
          </a:bodyPr>
          <a:lstStyle/>
          <a:p>
            <a:r>
              <a:rPr lang="bg-BG" sz="3200" dirty="0"/>
              <a:t>Решение</a:t>
            </a:r>
            <a:r>
              <a:rPr lang="en-GB" sz="3200" dirty="0"/>
              <a:t>: </a:t>
            </a:r>
            <a:r>
              <a:rPr lang="bg-BG" sz="3200" dirty="0"/>
              <a:t>Произведение от четни и нечетни цифри </a:t>
            </a:r>
            <a:r>
              <a:rPr lang="en-US" sz="3200" dirty="0"/>
              <a:t>(1)</a:t>
            </a:r>
            <a:endParaRPr lang="bg-BG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801479" y="6381328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https://judge.softuni.bg/Contests/Practice/Index/3160#8</a:t>
            </a:r>
            <a:endParaRPr lang="en-US" sz="1999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60258DC-2CBB-4054-A374-29844AA060B2}"/>
              </a:ext>
            </a:extLst>
          </p:cNvPr>
          <p:cNvSpPr txBox="1">
            <a:spLocks/>
          </p:cNvSpPr>
          <p:nvPr/>
        </p:nvSpPr>
        <p:spPr>
          <a:xfrm>
            <a:off x="498131" y="1249657"/>
            <a:ext cx="11195738" cy="5070913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2400" noProof="1"/>
              <a:t>static int </a:t>
            </a:r>
            <a:r>
              <a:rPr lang="en-GB" sz="2400" noProof="1">
                <a:solidFill>
                  <a:srgbClr val="FFA000"/>
                </a:solidFill>
              </a:rPr>
              <a:t>GetSumOfEvenDigits</a:t>
            </a:r>
            <a:r>
              <a:rPr lang="en-GB" sz="2400" noProof="1"/>
              <a:t>(int number)</a:t>
            </a:r>
          </a:p>
          <a:p>
            <a:pPr>
              <a:defRPr/>
            </a:pPr>
            <a:r>
              <a:rPr lang="en-GB" sz="2400" noProof="1"/>
              <a:t>{</a:t>
            </a:r>
          </a:p>
          <a:p>
            <a:pPr>
              <a:defRPr/>
            </a:pPr>
            <a:r>
              <a:rPr lang="en-GB" sz="2400" noProof="1"/>
              <a:t>  int evenSum = 0;</a:t>
            </a:r>
          </a:p>
          <a:p>
            <a:pPr>
              <a:defRPr/>
            </a:pPr>
            <a:r>
              <a:rPr lang="en-GB" sz="2400" noProof="1"/>
              <a:t>  while (number &gt;= 1)</a:t>
            </a:r>
          </a:p>
          <a:p>
            <a:pPr>
              <a:defRPr/>
            </a:pPr>
            <a:r>
              <a:rPr lang="en-GB" sz="2400" noProof="1"/>
              <a:t>  {</a:t>
            </a:r>
          </a:p>
          <a:p>
            <a:pPr>
              <a:defRPr/>
            </a:pPr>
            <a:r>
              <a:rPr lang="en-GB" sz="2400" noProof="1"/>
              <a:t>    int digit = number % 10;</a:t>
            </a:r>
          </a:p>
          <a:p>
            <a:pPr>
              <a:defRPr/>
            </a:pPr>
            <a:r>
              <a:rPr lang="en-GB" sz="2400" noProof="1"/>
              <a:t>    if (digit % 2 == 0)</a:t>
            </a:r>
          </a:p>
          <a:p>
            <a:pPr>
              <a:defRPr/>
            </a:pPr>
            <a:r>
              <a:rPr lang="en-GB" sz="2400" noProof="1"/>
              <a:t>      evenSum += digit;</a:t>
            </a:r>
          </a:p>
          <a:p>
            <a:pPr>
              <a:defRPr/>
            </a:pPr>
            <a:r>
              <a:rPr lang="en-GB" sz="2400" noProof="1"/>
              <a:t>    number /= 10;</a:t>
            </a:r>
          </a:p>
          <a:p>
            <a:pPr>
              <a:defRPr/>
            </a:pPr>
            <a:r>
              <a:rPr lang="en-GB" sz="2400" noProof="1"/>
              <a:t>  }</a:t>
            </a:r>
          </a:p>
          <a:p>
            <a:pPr>
              <a:defRPr/>
            </a:pPr>
            <a:r>
              <a:rPr lang="en-GB" sz="2400" noProof="1"/>
              <a:t>  return evenSum;</a:t>
            </a:r>
          </a:p>
          <a:p>
            <a:pPr>
              <a:defRPr/>
            </a:pPr>
            <a:r>
              <a:rPr lang="en-GB" sz="2400" noProof="1"/>
              <a:t>}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BFFECD2-FA81-4244-8CA7-09551EA870F5}"/>
              </a:ext>
            </a:extLst>
          </p:cNvPr>
          <p:cNvSpPr txBox="1">
            <a:spLocks/>
          </p:cNvSpPr>
          <p:nvPr/>
        </p:nvSpPr>
        <p:spPr>
          <a:xfrm>
            <a:off x="5168869" y="4633403"/>
            <a:ext cx="6525000" cy="1687166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2200" dirty="0"/>
              <a:t>static int </a:t>
            </a:r>
            <a:r>
              <a:rPr lang="en-GB" sz="2200" dirty="0" err="1">
                <a:solidFill>
                  <a:srgbClr val="FFA000"/>
                </a:solidFill>
              </a:rPr>
              <a:t>GetSumOfOddDigits</a:t>
            </a:r>
            <a:r>
              <a:rPr lang="en-GB" sz="2200" dirty="0"/>
              <a:t>(int number)</a:t>
            </a:r>
          </a:p>
          <a:p>
            <a:pPr>
              <a:defRPr/>
            </a:pPr>
            <a:r>
              <a:rPr lang="en-GB" sz="2200" dirty="0"/>
              <a:t>{</a:t>
            </a:r>
          </a:p>
          <a:p>
            <a:pPr>
              <a:defRPr/>
            </a:pPr>
            <a:r>
              <a:rPr lang="en-GB" sz="2200" dirty="0">
                <a:solidFill>
                  <a:srgbClr val="234465"/>
                </a:solidFill>
              </a:rPr>
              <a:t>   </a:t>
            </a:r>
            <a:r>
              <a:rPr lang="en-GB" sz="2200" dirty="0">
                <a:solidFill>
                  <a:srgbClr val="00B050">
                    <a:lumMod val="75000"/>
                  </a:srgbClr>
                </a:solidFill>
              </a:rPr>
              <a:t>// Use the same logic …</a:t>
            </a:r>
          </a:p>
          <a:p>
            <a:pPr>
              <a:defRPr/>
            </a:pPr>
            <a:r>
              <a:rPr lang="en-GB" sz="2200" dirty="0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77324BC-D703-4C3B-94D7-21988717B4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005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Решение</a:t>
            </a:r>
            <a:r>
              <a:rPr lang="en-GB" sz="3000" dirty="0"/>
              <a:t>: </a:t>
            </a:r>
            <a:r>
              <a:rPr lang="bg-BG" sz="3000" dirty="0"/>
              <a:t>Произведение от четни и нечетни цифри </a:t>
            </a:r>
            <a:r>
              <a:rPr lang="en-US" sz="3000" dirty="0"/>
              <a:t>(2)</a:t>
            </a:r>
            <a:endParaRPr lang="bg-BG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https://judge.softuni.bg/Contests/Practice/Index/3160#8</a:t>
            </a:r>
            <a:endParaRPr lang="en-US" sz="1999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573FE99-83DF-4287-8420-4D89189F4233}"/>
              </a:ext>
            </a:extLst>
          </p:cNvPr>
          <p:cNvSpPr txBox="1">
            <a:spLocks/>
          </p:cNvSpPr>
          <p:nvPr/>
        </p:nvSpPr>
        <p:spPr>
          <a:xfrm>
            <a:off x="2369021" y="3789041"/>
            <a:ext cx="7453958" cy="2372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noProof="1"/>
              <a:t>static void Main(string[] args)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{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int num = int.Parse(Console.ReadLine());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int number = Math.Abs(num);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int result = </a:t>
            </a:r>
            <a:r>
              <a:rPr lang="en-US" sz="2000" noProof="1">
                <a:solidFill>
                  <a:schemeClr val="bg1"/>
                </a:solidFill>
              </a:rPr>
              <a:t>GetMultipledEvensAndOdds</a:t>
            </a:r>
            <a:r>
              <a:rPr lang="en-US" sz="2000" noProof="1"/>
              <a:t>(number);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Console.WriteLine(result);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}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F96E675-C01D-45FF-BF68-E977BFAC4FDA}"/>
              </a:ext>
            </a:extLst>
          </p:cNvPr>
          <p:cNvSpPr txBox="1">
            <a:spLocks/>
          </p:cNvSpPr>
          <p:nvPr/>
        </p:nvSpPr>
        <p:spPr>
          <a:xfrm>
            <a:off x="2369638" y="1272480"/>
            <a:ext cx="7455900" cy="2372545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GB" sz="2000" noProof="1"/>
              <a:t>static int </a:t>
            </a:r>
            <a:r>
              <a:rPr lang="en-GB" sz="2000" noProof="1">
                <a:solidFill>
                  <a:srgbClr val="FFA000"/>
                </a:solidFill>
              </a:rPr>
              <a:t>GetMultipledEvensAndOdds</a:t>
            </a:r>
            <a:r>
              <a:rPr lang="en-GB" sz="2000" noProof="1"/>
              <a:t>(int number)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{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int evenSum = </a:t>
            </a:r>
            <a:r>
              <a:rPr lang="en-GB" sz="2000" noProof="1">
                <a:solidFill>
                  <a:srgbClr val="FFA000"/>
                </a:solidFill>
              </a:rPr>
              <a:t>GetSumOfEvenDigits</a:t>
            </a:r>
            <a:r>
              <a:rPr lang="en-GB" sz="2000" noProof="1"/>
              <a:t>(number);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int oddSum = </a:t>
            </a:r>
            <a:r>
              <a:rPr lang="en-GB" sz="2000" noProof="1">
                <a:solidFill>
                  <a:srgbClr val="FFA000"/>
                </a:solidFill>
              </a:rPr>
              <a:t>GetSumOfOddDigits</a:t>
            </a:r>
            <a:r>
              <a:rPr lang="en-GB" sz="2000" noProof="1"/>
              <a:t>(number);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int result = evenSum * oddSum;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return result;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8E1976A-2B6A-47AE-BEAF-BF3105D56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29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218" y="1067417"/>
            <a:ext cx="3336056" cy="3336056"/>
          </a:xfrm>
          <a:prstGeom prst="rect">
            <a:avLst/>
          </a:prstGeom>
          <a:effectLst>
            <a:softEdge rad="4318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B29059-F7CF-4B7F-A6D2-945C860548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Именуване на методи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58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3000" dirty="0"/>
              <a:t>Задавайте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смислени</a:t>
            </a:r>
            <a:r>
              <a:rPr lang="en-US" sz="3000" dirty="0"/>
              <a:t> </a:t>
            </a:r>
            <a:r>
              <a:rPr lang="bg-BG" sz="3000" dirty="0"/>
              <a:t>имена на методи -</a:t>
            </a:r>
            <a:r>
              <a:rPr lang="en-US" sz="3000" dirty="0"/>
              <a:t> </a:t>
            </a:r>
            <a:r>
              <a:rPr lang="bg-BG" sz="3000" dirty="0"/>
              <a:t>използвайте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глаголи</a:t>
            </a:r>
            <a:endParaRPr lang="en-US" sz="3000" dirty="0"/>
          </a:p>
          <a:p>
            <a:pPr lvl="1"/>
            <a:r>
              <a:rPr lang="bg-BG" sz="3000" dirty="0"/>
              <a:t>Имената на методите трябва да отговарят на въпроса</a:t>
            </a:r>
            <a:r>
              <a:rPr lang="en-US" sz="3000" dirty="0"/>
              <a:t>:</a:t>
            </a:r>
          </a:p>
          <a:p>
            <a:pPr lvl="2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Какво прави този метод</a:t>
            </a:r>
            <a:r>
              <a:rPr lang="en-US" sz="3000" dirty="0">
                <a:solidFill>
                  <a:srgbClr val="234465"/>
                </a:solidFill>
              </a:rPr>
              <a:t>?</a:t>
            </a:r>
          </a:p>
          <a:p>
            <a:pPr lvl="1"/>
            <a:endParaRPr lang="en-US" sz="3000" dirty="0"/>
          </a:p>
          <a:p>
            <a:pPr lvl="1"/>
            <a:r>
              <a:rPr lang="bg-BG" sz="3000" dirty="0"/>
              <a:t>Ако не можете да се сетите за добро име за метод</a:t>
            </a:r>
            <a:r>
              <a:rPr lang="en-US" sz="3000" dirty="0"/>
              <a:t>, </a:t>
            </a:r>
            <a:r>
              <a:rPr lang="bg-BG" sz="3000" dirty="0"/>
              <a:t>помислете за нещо, което </a:t>
            </a:r>
            <a:r>
              <a:rPr lang="bg-BG" sz="3000" b="1" dirty="0">
                <a:solidFill>
                  <a:schemeClr val="bg1"/>
                </a:solidFill>
              </a:rPr>
              <a:t>отличава метода </a:t>
            </a:r>
            <a:r>
              <a:rPr lang="bg-BG" sz="3000" dirty="0"/>
              <a:t>от останалите</a:t>
            </a:r>
            <a:br>
              <a:rPr lang="en-US" sz="3000" dirty="0"/>
            </a:br>
            <a:endParaRPr lang="en-US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 при именуване</a:t>
            </a:r>
            <a:endParaRPr lang="en-US" dirty="0"/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60168" y="3509933"/>
            <a:ext cx="568622" cy="5112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4634" y="5714407"/>
            <a:ext cx="538851" cy="53326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071000" y="3519000"/>
            <a:ext cx="4723170" cy="51374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1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Sine</a:t>
            </a:r>
            <a:endParaRPr lang="en-US" sz="2399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723" y="5733927"/>
            <a:ext cx="9217799" cy="5137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1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399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8AFEE5B-0DAA-4598-86B9-15F2DD940A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2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86173" y="1353816"/>
            <a:ext cx="10129234" cy="554658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bg-BG" sz="3400" dirty="0"/>
              <a:t>Методите правят </a:t>
            </a:r>
            <a:r>
              <a:rPr lang="bg-BG" sz="3400" b="1" dirty="0">
                <a:solidFill>
                  <a:schemeClr val="bg1"/>
                </a:solidFill>
              </a:rPr>
              <a:t>поддръжката </a:t>
            </a:r>
            <a:r>
              <a:rPr lang="bg-BG" sz="3400" dirty="0"/>
              <a:t>на кода по-лесна</a:t>
            </a:r>
          </a:p>
          <a:p>
            <a:pPr>
              <a:lnSpc>
                <a:spcPct val="90000"/>
              </a:lnSpc>
            </a:pPr>
            <a:r>
              <a:rPr lang="bg-BG" sz="3199" dirty="0"/>
              <a:t>Можем да разделяме големи задачи на по-малки части</a:t>
            </a:r>
            <a:endParaRPr lang="en-US" sz="3199" dirty="0"/>
          </a:p>
          <a:p>
            <a:pPr lvl="1">
              <a:lnSpc>
                <a:spcPct val="90000"/>
              </a:lnSpc>
            </a:pPr>
            <a:r>
              <a:rPr lang="bg-BG" sz="3199" dirty="0"/>
              <a:t>По-добра </a:t>
            </a:r>
            <a:r>
              <a:rPr lang="bg-BG" sz="3199" b="1" dirty="0">
                <a:solidFill>
                  <a:schemeClr val="bg1"/>
                </a:solidFill>
              </a:rPr>
              <a:t>организация </a:t>
            </a:r>
            <a:r>
              <a:rPr lang="bg-BG" sz="3199" dirty="0"/>
              <a:t>на кода</a:t>
            </a:r>
            <a:endParaRPr lang="en-US" sz="3199" dirty="0"/>
          </a:p>
          <a:p>
            <a:pPr lvl="1">
              <a:lnSpc>
                <a:spcPct val="90000"/>
              </a:lnSpc>
            </a:pPr>
            <a:r>
              <a:rPr lang="bg-BG" sz="3199" dirty="0"/>
              <a:t>По-добра </a:t>
            </a:r>
            <a:r>
              <a:rPr lang="bg-BG" sz="3199" b="1" dirty="0" err="1">
                <a:solidFill>
                  <a:schemeClr val="bg1"/>
                </a:solidFill>
              </a:rPr>
              <a:t>четимост</a:t>
            </a:r>
            <a:endParaRPr lang="en-US" sz="3199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bg-BG" sz="3400" dirty="0"/>
              <a:t>Избягваме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повторението на код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bg-BG" sz="3400" dirty="0"/>
              <a:t>Можем да </a:t>
            </a:r>
            <a:r>
              <a:rPr lang="en-US" sz="3400" dirty="0"/>
              <a:t> </a:t>
            </a:r>
            <a:r>
              <a:rPr lang="bg-BG" sz="3400" b="1" dirty="0" err="1">
                <a:solidFill>
                  <a:schemeClr val="bg1"/>
                </a:solidFill>
              </a:rPr>
              <a:t>преизползваме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код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sz="3199" dirty="0"/>
              <a:t>Можем да извикаме един метод няколко пъти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използваме методи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8BA43B-CE4B-42EA-BF2B-3A96D8FFFE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538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Именуване на параметрите на метод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sz="3400" dirty="0"/>
          </a:p>
          <a:p>
            <a:pPr lvl="1"/>
            <a:r>
              <a:rPr lang="bg-BG" sz="3400" dirty="0"/>
              <a:t>Предпочитана форма</a:t>
            </a:r>
            <a:r>
              <a:rPr lang="en-US" sz="3400" dirty="0"/>
              <a:t>: [</a:t>
            </a:r>
            <a:r>
              <a:rPr lang="bg-BG" sz="3400" b="1" dirty="0">
                <a:solidFill>
                  <a:schemeClr val="bg1"/>
                </a:solidFill>
              </a:rPr>
              <a:t>съществително име</a:t>
            </a:r>
            <a:r>
              <a:rPr lang="en-US" sz="3400" dirty="0"/>
              <a:t>] </a:t>
            </a:r>
            <a:r>
              <a:rPr lang="bg-BG" sz="3400" dirty="0"/>
              <a:t>или</a:t>
            </a:r>
            <a:r>
              <a:rPr lang="en-US" sz="3400" dirty="0"/>
              <a:t> [</a:t>
            </a:r>
            <a:r>
              <a:rPr lang="bg-BG" sz="3400" b="1" dirty="0">
                <a:solidFill>
                  <a:schemeClr val="bg1"/>
                </a:solidFill>
              </a:rPr>
              <a:t>прилагателно име</a:t>
            </a:r>
            <a:r>
              <a:rPr lang="en-US" sz="3400" dirty="0"/>
              <a:t>] + [</a:t>
            </a:r>
            <a:r>
              <a:rPr lang="bg-BG" sz="3400" b="1" dirty="0">
                <a:solidFill>
                  <a:schemeClr val="bg1"/>
                </a:solidFill>
              </a:rPr>
              <a:t>съществително име</a:t>
            </a:r>
            <a:r>
              <a:rPr lang="en-US" sz="3400" dirty="0"/>
              <a:t>]</a:t>
            </a:r>
          </a:p>
          <a:p>
            <a:pPr lvl="1"/>
            <a:r>
              <a:rPr lang="bg-BG" sz="3400" dirty="0"/>
              <a:t>Трябва да бъде в </a:t>
            </a:r>
            <a:r>
              <a:rPr lang="en-US" sz="3400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bg-BG" sz="3400" dirty="0"/>
              <a:t>Трябва да бъде </a:t>
            </a:r>
            <a:r>
              <a:rPr lang="bg-BG" sz="3400" b="1" dirty="0">
                <a:solidFill>
                  <a:srgbClr val="FFA000"/>
                </a:solidFill>
              </a:rPr>
              <a:t>смислено</a:t>
            </a:r>
          </a:p>
          <a:p>
            <a:pPr marL="608853" lvl="1" indent="0">
              <a:buNone/>
            </a:pPr>
            <a:endParaRPr lang="bg-BG" sz="3400" b="1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11000" y="4554000"/>
            <a:ext cx="5954765" cy="7698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600" noProof="1"/>
              <a:t>, </a:t>
            </a:r>
            <a:br>
              <a:rPr lang="en-US" sz="2600" noProof="1"/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66628A2-B7C5-44E5-87F1-F21D74253B5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2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Всеки метод трябва да изпълнява </a:t>
            </a:r>
            <a:r>
              <a:rPr lang="bg-BG" sz="3000" b="1" dirty="0">
                <a:solidFill>
                  <a:schemeClr val="bg1"/>
                </a:solidFill>
              </a:rPr>
              <a:t>една</a:t>
            </a:r>
            <a:r>
              <a:rPr lang="en-US" sz="3000" dirty="0"/>
              <a:t> </a:t>
            </a:r>
            <a:r>
              <a:rPr lang="bg-BG" sz="3000" dirty="0"/>
              <a:t>добре дефинирана задача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Името на метода трябва винаги </a:t>
            </a:r>
            <a:r>
              <a:rPr lang="bg-BG" sz="3000" b="1" dirty="0">
                <a:solidFill>
                  <a:schemeClr val="bg1"/>
                </a:solidFill>
              </a:rPr>
              <a:t>да описва неговата задача </a:t>
            </a:r>
            <a:r>
              <a:rPr lang="bg-BG" sz="3000" dirty="0"/>
              <a:t>по </a:t>
            </a:r>
            <a:r>
              <a:rPr lang="bg-BG" sz="3000" b="1" dirty="0">
                <a:solidFill>
                  <a:schemeClr val="bg1"/>
                </a:solidFill>
              </a:rPr>
              <a:t>ясен</a:t>
            </a:r>
            <a:r>
              <a:rPr lang="bg-BG" sz="3000" dirty="0"/>
              <a:t> начин</a:t>
            </a:r>
            <a:endParaRPr lang="en-US" sz="30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Избягвайте</a:t>
            </a:r>
            <a:r>
              <a:rPr lang="en-US" sz="3000" dirty="0"/>
              <a:t> </a:t>
            </a:r>
            <a:r>
              <a:rPr lang="bg-BG" sz="3000" dirty="0"/>
              <a:t>методи,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по-дълги от един екран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Можете да ги разделите </a:t>
            </a:r>
            <a:r>
              <a:rPr lang="bg-BG" sz="3000" dirty="0"/>
              <a:t>на няколко по-кратки метода</a:t>
            </a:r>
            <a:endParaRPr lang="en-US" sz="3000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– най-добри практики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7449" y="4221088"/>
            <a:ext cx="6050023" cy="228809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67951" y="4779000"/>
            <a:ext cx="3688049" cy="1462188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Описателни </a:t>
            </a:r>
            <a:r>
              <a:rPr lang="bg-BG" sz="3200" b="1" noProof="1">
                <a:solidFill>
                  <a:srgbClr val="FFFFFF"/>
                </a:solidFill>
              </a:rPr>
              <a:t>и</a:t>
            </a:r>
            <a:r>
              <a:rPr lang="en-US" sz="3200" b="1" noProof="1">
                <a:solidFill>
                  <a:srgbClr val="FFFFFF"/>
                </a:solidFill>
              </a:rPr>
              <a:t> </a:t>
            </a:r>
            <a:r>
              <a:rPr lang="bg-BG" sz="3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лесни за тестване </a:t>
            </a:r>
            <a:r>
              <a:rPr lang="bg-BG" sz="3200" b="1" noProof="1">
                <a:solidFill>
                  <a:srgbClr val="FFFFFF"/>
                </a:solidFill>
              </a:rPr>
              <a:t>методи </a:t>
            </a:r>
            <a:endParaRPr lang="en-US" sz="32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A652108-A27D-4170-9AA9-455075051E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05429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196707"/>
            <a:ext cx="11798684" cy="5355680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Уверете се, че ползвате правилна </a:t>
            </a:r>
            <a:r>
              <a:rPr lang="bg-BG" b="1" dirty="0" err="1">
                <a:solidFill>
                  <a:schemeClr val="bg1"/>
                </a:solidFill>
              </a:rPr>
              <a:t>индентация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799"/>
              </a:spcBef>
            </a:pPr>
            <a:endParaRPr lang="en-US" dirty="0"/>
          </a:p>
          <a:p>
            <a:endParaRPr lang="bg-BG" dirty="0"/>
          </a:p>
          <a:p>
            <a:r>
              <a:rPr lang="bg-BG" dirty="0"/>
              <a:t>Оставяйте </a:t>
            </a:r>
            <a:r>
              <a:rPr lang="bg-BG" b="1" dirty="0">
                <a:solidFill>
                  <a:schemeClr val="bg1"/>
                </a:solidFill>
              </a:rPr>
              <a:t>празен ред </a:t>
            </a:r>
            <a:r>
              <a:rPr lang="bg-BG" dirty="0"/>
              <a:t>между </a:t>
            </a:r>
            <a:r>
              <a:rPr lang="bg-BG" b="1" dirty="0">
                <a:solidFill>
                  <a:schemeClr val="bg1"/>
                </a:solidFill>
              </a:rPr>
              <a:t>методи</a:t>
            </a:r>
            <a:r>
              <a:rPr lang="en-US" dirty="0"/>
              <a:t>, </a:t>
            </a:r>
            <a:r>
              <a:rPr lang="bg-BG" dirty="0"/>
              <a:t>след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цикли</a:t>
            </a:r>
            <a:r>
              <a:rPr lang="en-US" dirty="0"/>
              <a:t> </a:t>
            </a:r>
            <a:r>
              <a:rPr lang="bg-BG" dirty="0"/>
              <a:t>и</a:t>
            </a:r>
            <a:br>
              <a:rPr lang="en-US" dirty="0"/>
            </a:br>
            <a:r>
              <a:rPr lang="bg-BG" b="1" dirty="0">
                <a:solidFill>
                  <a:schemeClr val="bg1"/>
                </a:solidFill>
              </a:rPr>
              <a:t>условни конструкции</a:t>
            </a:r>
            <a:endParaRPr lang="en-US" dirty="0"/>
          </a:p>
          <a:p>
            <a:r>
              <a:rPr lang="bg-BG" dirty="0"/>
              <a:t>Използвайте </a:t>
            </a:r>
            <a:r>
              <a:rPr lang="bg-BG" b="1" dirty="0">
                <a:solidFill>
                  <a:schemeClr val="bg1"/>
                </a:solidFill>
              </a:rPr>
              <a:t>къдрави скоби </a:t>
            </a:r>
            <a:r>
              <a:rPr lang="en-US" b="1" dirty="0">
                <a:solidFill>
                  <a:schemeClr val="bg1"/>
                </a:solidFill>
              </a:rPr>
              <a:t>{ }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за тялото на циклите и условните конструкции </a:t>
            </a:r>
          </a:p>
          <a:p>
            <a:r>
              <a:rPr lang="bg-BG" dirty="0"/>
              <a:t>Избягвайте </a:t>
            </a:r>
            <a:r>
              <a:rPr lang="bg-BG" b="1" dirty="0">
                <a:solidFill>
                  <a:schemeClr val="bg1"/>
                </a:solidFill>
              </a:rPr>
              <a:t>дълги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редове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сложни изрази 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и форматиране на кода</a:t>
            </a:r>
          </a:p>
        </p:txBody>
      </p:sp>
      <p:grpSp>
        <p:nvGrpSpPr>
          <p:cNvPr id="2" name="Групиране 1">
            <a:extLst>
              <a:ext uri="{FF2B5EF4-FFF2-40B4-BE49-F238E27FC236}">
                <a16:creationId xmlns:a16="http://schemas.microsoft.com/office/drawing/2014/main" id="{4A99AB43-316F-40D7-88AB-4B3EA6DF0900}"/>
              </a:ext>
            </a:extLst>
          </p:cNvPr>
          <p:cNvGrpSpPr/>
          <p:nvPr/>
        </p:nvGrpSpPr>
        <p:grpSpPr>
          <a:xfrm>
            <a:off x="695401" y="1753037"/>
            <a:ext cx="9956207" cy="2103480"/>
            <a:chOff x="693812" y="1753037"/>
            <a:chExt cx="9956207" cy="210348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93812" y="1753037"/>
              <a:ext cx="4318875" cy="2103480"/>
            </a:xfrm>
            <a:prstGeom prst="rect">
              <a:avLst/>
            </a:prstGeom>
            <a:solidFill>
              <a:srgbClr val="A3ABBC">
                <a:alpha val="15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3963" tIns="35991" rIns="143963" bIns="35991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static void Main()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{</a:t>
              </a:r>
              <a:endParaRPr lang="en-US" sz="2399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// some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// some more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9" name="Right Arrow 12"/>
            <p:cNvSpPr/>
            <p:nvPr/>
          </p:nvSpPr>
          <p:spPr>
            <a:xfrm>
              <a:off x="859944" y="3004584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0" name="Right Arrow 12"/>
            <p:cNvSpPr/>
            <p:nvPr/>
          </p:nvSpPr>
          <p:spPr>
            <a:xfrm>
              <a:off x="869175" y="2679215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331144" y="1753038"/>
              <a:ext cx="4318875" cy="2081109"/>
            </a:xfrm>
            <a:prstGeom prst="rect">
              <a:avLst/>
            </a:prstGeom>
            <a:solidFill>
              <a:srgbClr val="A3ABBC">
                <a:alpha val="15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3963" tIns="35991" rIns="143963" bIns="35991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static void Main()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  {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      // some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// some more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5861466" y="3060761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5" name="Right Arrow 12"/>
            <p:cNvSpPr/>
            <p:nvPr/>
          </p:nvSpPr>
          <p:spPr>
            <a:xfrm>
              <a:off x="7505197" y="2665074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6" name="Right Arrow 12"/>
            <p:cNvSpPr/>
            <p:nvPr/>
          </p:nvSpPr>
          <p:spPr>
            <a:xfrm>
              <a:off x="6822946" y="2274084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pic>
          <p:nvPicPr>
            <p:cNvPr id="14" name="Picture 2" descr="haken, installed, ok, package, richtig, right, tick, updated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4281" y="1980949"/>
              <a:ext cx="571448" cy="513741"/>
            </a:xfrm>
            <a:prstGeom prst="rect">
              <a:avLst/>
            </a:prstGeom>
            <a:noFill/>
            <a:effectLst>
              <a:outerShdw blurRad="101600" sx="102000" sy="102000" algn="ctr" rotWithShape="0">
                <a:schemeClr val="tx2">
                  <a:lumMod val="60000"/>
                  <a:lumOff val="40000"/>
                  <a:alpha val="7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approve, block, cancel, delete, reject icon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1612" y="1980949"/>
              <a:ext cx="538851" cy="533260"/>
            </a:xfrm>
            <a:prstGeom prst="rect">
              <a:avLst/>
            </a:prstGeom>
            <a:noFill/>
            <a:effectLst>
              <a:outerShdw blurRad="101600" sx="102000" sy="102000" algn="ctr" rotWithShape="0">
                <a:srgbClr val="FF3300">
                  <a:alpha val="69804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E8221F34-53E6-438D-94F8-6E3AFE11AD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53655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298394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89308" y="1656688"/>
            <a:ext cx="10952672" cy="4643930"/>
          </a:xfrm>
          <a:prstGeom prst="rect">
            <a:avLst/>
          </a:prstGeom>
        </p:spPr>
        <p:txBody>
          <a:bodyPr vert="horz" lIns="107972" tIns="35991" rIns="107972" bIns="35991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Можем да разделяме дълги програми на по-кратки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методи</a:t>
            </a:r>
            <a:r>
              <a:rPr lang="bg-BG" sz="3400" dirty="0">
                <a:solidFill>
                  <a:schemeClr val="bg2"/>
                </a:solidFill>
              </a:rPr>
              <a:t>, които решават конкретни задачи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се състоят от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декларация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и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тяло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се извикват с тяхното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</a:t>
            </a:r>
            <a:r>
              <a:rPr lang="en-US" sz="3400" dirty="0">
                <a:solidFill>
                  <a:schemeClr val="bg2"/>
                </a:solidFill>
              </a:rPr>
              <a:t> +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()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могат да приемат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параметри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могат да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връщат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стойност</a:t>
            </a:r>
            <a:r>
              <a:rPr lang="bg-BG" sz="3400" dirty="0">
                <a:solidFill>
                  <a:schemeClr val="bg2"/>
                </a:solidFill>
              </a:rPr>
              <a:t> или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да не</a:t>
            </a:r>
            <a:r>
              <a:rPr lang="bg-BG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връщат нищо </a:t>
            </a:r>
            <a:r>
              <a:rPr lang="en-US" sz="3400" dirty="0">
                <a:solidFill>
                  <a:schemeClr val="bg2"/>
                </a:solidFill>
              </a:rPr>
              <a:t>(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34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3199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623E031-76CB-43BE-96F2-F58F8C18D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273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4715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F17784-FAE7-4D60-8FD3-EBB1AC8CD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058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348" y="908154"/>
            <a:ext cx="11818096" cy="5528766"/>
          </a:xfrm>
        </p:spPr>
        <p:txBody>
          <a:bodyPr/>
          <a:lstStyle/>
          <a:p>
            <a:pPr marL="0" indent="0">
              <a:buNone/>
            </a:pPr>
            <a:endParaRPr lang="bg-BG" sz="3600" dirty="0"/>
          </a:p>
          <a:p>
            <a:r>
              <a:rPr lang="bg-BG" sz="3600" dirty="0"/>
              <a:t>Не връща никакъв резултат</a:t>
            </a:r>
          </a:p>
          <a:p>
            <a:endParaRPr lang="en-GB" sz="3600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от тип </a:t>
            </a:r>
            <a:r>
              <a:rPr lang="en-US" dirty="0"/>
              <a:t>void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18" y="2691755"/>
            <a:ext cx="6201629" cy="19615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static void PrintHello()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72" y="4653321"/>
            <a:ext cx="6203217" cy="19877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static void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 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PrintHello</a:t>
            </a:r>
            <a:r>
              <a:rPr lang="it-IT" sz="2799" b="1" noProof="1">
                <a:latin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207" y="4653320"/>
            <a:ext cx="3784823" cy="1496018"/>
          </a:xfrm>
          <a:prstGeom prst="wedgeRoundRectCallout">
            <a:avLst>
              <a:gd name="adj1" fmla="val -73987"/>
              <a:gd name="adj2" fmla="val -210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Main()</a:t>
            </a:r>
            <a:r>
              <a:rPr lang="en-US" sz="3200" b="1" dirty="0">
                <a:solidFill>
                  <a:srgbClr val="FFFFFF"/>
                </a:solidFill>
              </a:rPr>
              <a:t> </a:t>
            </a:r>
            <a:r>
              <a:rPr lang="bg-BG" sz="3200" b="1" dirty="0">
                <a:solidFill>
                  <a:srgbClr val="FFFFFF"/>
                </a:solidFill>
              </a:rPr>
              <a:t>е пример за метод от тип </a:t>
            </a:r>
            <a:r>
              <a:rPr lang="en-US" sz="3200" b="1" dirty="0">
                <a:solidFill>
                  <a:srgbClr val="FFFFFF"/>
                </a:solidFill>
              </a:rPr>
              <a:t>void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209" y="2799000"/>
            <a:ext cx="2897791" cy="1496018"/>
          </a:xfrm>
          <a:prstGeom prst="wedgeRoundRectCallout">
            <a:avLst>
              <a:gd name="adj1" fmla="val -77471"/>
              <a:gd name="adj2" fmla="val 87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Отпечатва</a:t>
            </a:r>
            <a:r>
              <a:rPr lang="en-US" sz="3200" b="1" dirty="0">
                <a:solidFill>
                  <a:srgbClr val="FFFFFF"/>
                </a:solidFill>
              </a:rPr>
              <a:t> "Hello" </a:t>
            </a:r>
            <a:r>
              <a:rPr lang="bg-BG" sz="3200" b="1" dirty="0">
                <a:solidFill>
                  <a:srgbClr val="FFFFFF"/>
                </a:solidFill>
              </a:rPr>
              <a:t>на конзолата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189382A-8093-40A8-9A0F-31DE5FC8BD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140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4063" y="1524496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296" dirty="0">
                <a:solidFill>
                  <a:schemeClr val="bg2"/>
                </a:solidFill>
              </a:rPr>
              <a:t>{…}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383835-B74C-4A33-953B-709F5A2DB6D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63054" y="4734000"/>
            <a:ext cx="11465891" cy="768084"/>
          </a:xfrm>
        </p:spPr>
        <p:txBody>
          <a:bodyPr/>
          <a:lstStyle/>
          <a:p>
            <a:r>
              <a:rPr lang="bg-BG" dirty="0"/>
              <a:t>Деклариране и извикване на методи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96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573652" y="1127938"/>
            <a:ext cx="10518439" cy="5682857"/>
          </a:xfrm>
          <a:noFill/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600" b="1" dirty="0">
              <a:solidFill>
                <a:schemeClr val="bg2"/>
              </a:solidFill>
            </a:endParaRPr>
          </a:p>
          <a:p>
            <a:pPr>
              <a:spcBef>
                <a:spcPts val="1200"/>
              </a:spcBef>
            </a:pPr>
            <a:r>
              <a:rPr lang="bg-BG" sz="3600" dirty="0"/>
              <a:t>Методите се декларират </a:t>
            </a:r>
            <a:r>
              <a:rPr lang="bg-BG" sz="3600" b="1" dirty="0">
                <a:solidFill>
                  <a:schemeClr val="bg1"/>
                </a:solidFill>
              </a:rPr>
              <a:t>вътре в класа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bg-BG" sz="3600" dirty="0"/>
              <a:t>Променливите, декларирани в метода, са </a:t>
            </a:r>
            <a:r>
              <a:rPr lang="bg-BG" sz="3600" b="1" dirty="0">
                <a:solidFill>
                  <a:schemeClr val="bg1"/>
                </a:solidFill>
              </a:rPr>
              <a:t>локални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188643" y="2270679"/>
            <a:ext cx="7313295" cy="2113462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static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799" b="1" noProof="1">
                <a:latin typeface="Consolas" pitchFamily="49" charset="0"/>
              </a:rPr>
              <a:t>(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799" b="1" noProof="1"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  Console.WriteLine(text);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}</a:t>
            </a:r>
            <a:endParaRPr lang="en-US" sz="2799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6000" y="47205"/>
            <a:ext cx="8625520" cy="882654"/>
          </a:xfrm>
        </p:spPr>
        <p:txBody>
          <a:bodyPr/>
          <a:lstStyle/>
          <a:p>
            <a:r>
              <a:rPr lang="bg-BG" dirty="0"/>
              <a:t>Деклариране на методи</a:t>
            </a:r>
            <a:endParaRPr lang="en-US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511000" y="1590091"/>
            <a:ext cx="2609800" cy="710185"/>
          </a:xfrm>
          <a:prstGeom prst="wedgeRoundRectCallout">
            <a:avLst>
              <a:gd name="adj1" fmla="val -59963"/>
              <a:gd name="adj2" fmla="val 582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Име на метода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1809351" y="1136870"/>
            <a:ext cx="2536895" cy="835925"/>
          </a:xfrm>
          <a:prstGeom prst="wedgeRoundRectCallout">
            <a:avLst>
              <a:gd name="adj1" fmla="val 42067"/>
              <a:gd name="adj2" fmla="val 118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Тип, който връщаме</a:t>
            </a: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670336" y="1590091"/>
            <a:ext cx="2141329" cy="592671"/>
          </a:xfrm>
          <a:prstGeom prst="wedgeRoundRectCallout">
            <a:avLst>
              <a:gd name="adj1" fmla="val -43952"/>
              <a:gd name="adj2" fmla="val 86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Параметри</a:t>
            </a: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741000" y="2835684"/>
            <a:ext cx="1619965" cy="983453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Тяло на метода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F8A67D7-D544-4FDF-9DA0-C3CB570A13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4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600" dirty="0"/>
              <a:t>Методите първо се </a:t>
            </a:r>
            <a:r>
              <a:rPr lang="bg-BG" sz="3600" b="1" dirty="0">
                <a:solidFill>
                  <a:schemeClr val="bg1"/>
                </a:solidFill>
              </a:rPr>
              <a:t>декларират</a:t>
            </a:r>
            <a:r>
              <a:rPr lang="en-US" sz="3600" dirty="0"/>
              <a:t>, </a:t>
            </a:r>
            <a:r>
              <a:rPr lang="bg-BG" sz="3600" dirty="0"/>
              <a:t>след това се </a:t>
            </a:r>
            <a:r>
              <a:rPr lang="bg-BG" sz="3600" b="1" dirty="0">
                <a:solidFill>
                  <a:schemeClr val="bg1"/>
                </a:solidFill>
              </a:rPr>
              <a:t>извикват</a:t>
            </a:r>
            <a:endParaRPr lang="en-US" sz="3600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799"/>
              </a:spcBef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Методите</a:t>
            </a:r>
            <a:r>
              <a:rPr lang="en-US" sz="3600" dirty="0"/>
              <a:t> </a:t>
            </a:r>
            <a:r>
              <a:rPr lang="bg-BG" sz="3600" dirty="0"/>
              <a:t>могат да бъдат </a:t>
            </a:r>
            <a:r>
              <a:rPr lang="bg-BG" sz="3600" b="1" dirty="0">
                <a:solidFill>
                  <a:schemeClr val="bg1"/>
                </a:solidFill>
              </a:rPr>
              <a:t>извикани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чрез </a:t>
            </a:r>
            <a:r>
              <a:rPr lang="bg-BG" sz="3600" b="1" dirty="0">
                <a:solidFill>
                  <a:schemeClr val="bg1"/>
                </a:solidFill>
              </a:rPr>
              <a:t>името</a:t>
            </a:r>
            <a:r>
              <a:rPr lang="bg-BG" sz="3600" dirty="0"/>
              <a:t> </a:t>
            </a:r>
            <a:r>
              <a:rPr lang="en-US" sz="3600" dirty="0"/>
              <a:t>+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метод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1905397"/>
            <a:ext cx="7008574" cy="200443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3599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5401" y="4598696"/>
            <a:ext cx="3810595" cy="196809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799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220554" y="2210117"/>
            <a:ext cx="2354989" cy="1114038"/>
          </a:xfrm>
          <a:prstGeom prst="wedgeRoundRectCallout">
            <a:avLst>
              <a:gd name="adj1" fmla="val -76385"/>
              <a:gd name="adj2" fmla="val -389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Декларация</a:t>
            </a:r>
          </a:p>
          <a:p>
            <a:pPr algn="ctr"/>
            <a:r>
              <a:rPr lang="bg-BG" sz="2799" b="1" dirty="0">
                <a:solidFill>
                  <a:srgbClr val="FFFFFF"/>
                </a:solidFill>
              </a:rPr>
              <a:t>на метода</a:t>
            </a:r>
            <a:endParaRPr lang="bg-BG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113849" y="5104275"/>
            <a:ext cx="2354989" cy="1114038"/>
          </a:xfrm>
          <a:prstGeom prst="wedgeRoundRectCallout">
            <a:avLst>
              <a:gd name="adj1" fmla="val -76149"/>
              <a:gd name="adj2" fmla="val 208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Извикване</a:t>
            </a:r>
          </a:p>
          <a:p>
            <a:pPr algn="ctr"/>
            <a:r>
              <a:rPr lang="bg-BG" sz="2799" b="1" dirty="0">
                <a:solidFill>
                  <a:srgbClr val="FFFFFF"/>
                </a:solidFill>
              </a:rPr>
              <a:t>на метода</a:t>
            </a:r>
            <a:endParaRPr lang="en-US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9AAD6B4-173F-4FF9-9548-B63F76FAC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07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3553</TotalTime>
  <Words>3533</Words>
  <Application>Microsoft Macintosh PowerPoint</Application>
  <PresentationFormat>Widescreen</PresentationFormat>
  <Paragraphs>709</Paragraphs>
  <Slides>55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Consolas</vt:lpstr>
      <vt:lpstr>Wingdings</vt:lpstr>
      <vt:lpstr>Wingdings 2</vt:lpstr>
      <vt:lpstr>SoftUni</vt:lpstr>
      <vt:lpstr>Методи</vt:lpstr>
      <vt:lpstr>Съдържание</vt:lpstr>
      <vt:lpstr>Какво е метод?</vt:lpstr>
      <vt:lpstr>Какво е метод?</vt:lpstr>
      <vt:lpstr>Защо използваме методи?</vt:lpstr>
      <vt:lpstr>Метод от тип void</vt:lpstr>
      <vt:lpstr>Деклариране и извикване на методи</vt:lpstr>
      <vt:lpstr>Деклариране на методи</vt:lpstr>
      <vt:lpstr>Извикване на метод (1)</vt:lpstr>
      <vt:lpstr>Извикване на метод (2)</vt:lpstr>
      <vt:lpstr>Методи с параметри</vt:lpstr>
      <vt:lpstr>Методи с параметри (1)</vt:lpstr>
      <vt:lpstr>Методи с параметри (2)</vt:lpstr>
      <vt:lpstr>Съкратен синтаксис за дефиниране на методи</vt:lpstr>
      <vt:lpstr>Задача: Оценки</vt:lpstr>
      <vt:lpstr>Решение: Оценки</vt:lpstr>
      <vt:lpstr>Задача: Знак на цяло число</vt:lpstr>
      <vt:lpstr>Решение: Знак на цяло число</vt:lpstr>
      <vt:lpstr>Опционални параметри</vt:lpstr>
      <vt:lpstr>Задача: Отпечатване на триъгълник</vt:lpstr>
      <vt:lpstr>Решение: Отпечатване на триъгълник (1)</vt:lpstr>
      <vt:lpstr>Решение: Отпечатване на триъгълник (2)</vt:lpstr>
      <vt:lpstr>Стек и динамична памет</vt:lpstr>
      <vt:lpstr>Стойностни типове</vt:lpstr>
      <vt:lpstr>Референтни типове</vt:lpstr>
      <vt:lpstr>Разлика между стойностни и референтни типове</vt:lpstr>
      <vt:lpstr>Пример: Стойностни типове</vt:lpstr>
      <vt:lpstr>Пример: Референтни типове</vt:lpstr>
      <vt:lpstr>Стойностни vs. Референтни типове</vt:lpstr>
      <vt:lpstr>Връщане на стойности в метода</vt:lpstr>
      <vt:lpstr>Ключовата дума return</vt:lpstr>
      <vt:lpstr>Употреба на върнатите стойности</vt:lpstr>
      <vt:lpstr>Задача: Лице на правоъгълник</vt:lpstr>
      <vt:lpstr>Решение: Лице на правоъгълник</vt:lpstr>
      <vt:lpstr>Задача: Повторение на стринг</vt:lpstr>
      <vt:lpstr>Решение: Повторение на стринг (1)</vt:lpstr>
      <vt:lpstr>Решение: Повторение на стринг (2)</vt:lpstr>
      <vt:lpstr>Задача: Степени</vt:lpstr>
      <vt:lpstr>Варианти на методи (Overloading Methods)</vt:lpstr>
      <vt:lpstr>Сигнатура на метод</vt:lpstr>
      <vt:lpstr>Варианти на методи (Overloading Methods)</vt:lpstr>
      <vt:lpstr>Сигнатура и тип на върнатата стойност</vt:lpstr>
      <vt:lpstr>Ред на изпълнение в програмата</vt:lpstr>
      <vt:lpstr>Изпълнение на програмата</vt:lpstr>
      <vt:lpstr>Задача: Произведение от четни и нечетни цифри</vt:lpstr>
      <vt:lpstr>Решение: Произведение от четни и нечетни цифри (1)</vt:lpstr>
      <vt:lpstr>Решение: Произведение от четни и нечетни цифри (2)</vt:lpstr>
      <vt:lpstr>Именуване на методи</vt:lpstr>
      <vt:lpstr>Правила при именуване</vt:lpstr>
      <vt:lpstr>Именуване на параметрите на метод</vt:lpstr>
      <vt:lpstr>Методи – най-добри практики</vt:lpstr>
      <vt:lpstr>Структура и форматиране на кода</vt:lpstr>
      <vt:lpstr>Обобщение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subject>Software Development Course</dc:subject>
  <dc:creator>Software University</dc:creator>
  <cp:keywords>Programming FuSoftware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280</cp:revision>
  <dcterms:created xsi:type="dcterms:W3CDTF">2018-05-23T13:08:44Z</dcterms:created>
  <dcterms:modified xsi:type="dcterms:W3CDTF">2022-12-17T13:31:16Z</dcterms:modified>
  <cp:category>Programming;computer programming;software development;web development</cp:category>
</cp:coreProperties>
</file>