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53" r:id="rId9"/>
    <p:sldId id="636" r:id="rId10"/>
    <p:sldId id="641" r:id="rId11"/>
    <p:sldId id="637" r:id="rId12"/>
    <p:sldId id="642" r:id="rId13"/>
    <p:sldId id="761" r:id="rId14"/>
    <p:sldId id="638" r:id="rId15"/>
    <p:sldId id="639" r:id="rId16"/>
    <p:sldId id="652" r:id="rId17"/>
    <p:sldId id="640" r:id="rId18"/>
    <p:sldId id="649" r:id="rId19"/>
    <p:sldId id="643" r:id="rId20"/>
    <p:sldId id="650" r:id="rId21"/>
    <p:sldId id="644" r:id="rId22"/>
    <p:sldId id="651" r:id="rId23"/>
    <p:sldId id="645" r:id="rId24"/>
    <p:sldId id="647" r:id="rId25"/>
    <p:sldId id="648" r:id="rId26"/>
    <p:sldId id="633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следователни (линейни) модели" id="{66DCFE1F-60FD-44F2-BE82-706DDBC14898}">
          <p14:sldIdLst>
            <p14:sldId id="353"/>
            <p14:sldId id="497"/>
            <p14:sldId id="634"/>
          </p14:sldIdLst>
        </p14:section>
        <p14:section name="Waterfall модел" id="{EB44CA50-B176-0C4C-B0D0-5459023C7783}">
          <p14:sldIdLst>
            <p14:sldId id="610"/>
            <p14:sldId id="635"/>
            <p14:sldId id="653"/>
            <p14:sldId id="636"/>
            <p14:sldId id="641"/>
            <p14:sldId id="637"/>
            <p14:sldId id="642"/>
            <p14:sldId id="761"/>
            <p14:sldId id="638"/>
          </p14:sldIdLst>
        </p14:section>
        <p14:section name="Пример" id="{C1DF9EB4-CE77-CA44-907B-BD32599A00F3}">
          <p14:sldIdLst>
            <p14:sldId id="639"/>
            <p14:sldId id="652"/>
            <p14:sldId id="640"/>
            <p14:sldId id="649"/>
            <p14:sldId id="643"/>
            <p14:sldId id="650"/>
            <p14:sldId id="644"/>
            <p14:sldId id="651"/>
            <p14:sldId id="645"/>
            <p14:sldId id="647"/>
            <p14:sldId id="64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77" autoAdjust="0"/>
    <p:restoredTop sz="95188" autoAdjust="0"/>
  </p:normalViewPr>
  <p:slideViewPr>
    <p:cSldViewPr showGuides="1">
      <p:cViewPr varScale="1">
        <p:scale>
          <a:sx n="73" d="100"/>
          <a:sy n="73" d="100"/>
        </p:scale>
        <p:origin x="232" y="9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2.09.25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4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4400" dirty="0"/>
              <a:t>Моделът на водопада </a:t>
            </a:r>
            <a:r>
              <a:rPr lang="en-US" sz="4400" dirty="0"/>
              <a:t>(Waterfall Model)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5226"/>
            <a:ext cx="1897168" cy="850875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C11FE-162C-5DDA-FE61-DB50D5DD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Разработване</a:t>
            </a:r>
            <a:r>
              <a:rPr lang="en-US" sz="3400" b="1" dirty="0"/>
              <a:t> (Execution/Development)</a:t>
            </a:r>
          </a:p>
          <a:p>
            <a:pPr lvl="1"/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интеграцията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Екипът от разработчици програмира системата, следвайки техническите спецификации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Приключване</a:t>
            </a:r>
            <a:r>
              <a:rPr lang="bg-BG" sz="3400" b="1" dirty="0"/>
              <a:t> </a:t>
            </a:r>
            <a:r>
              <a:rPr lang="en-US" sz="3400" b="1" dirty="0"/>
              <a:t>(Closure)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Финализиране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предаване</a:t>
            </a:r>
            <a:r>
              <a:rPr lang="bg-BG" sz="3200" dirty="0"/>
              <a:t> на </a:t>
            </a:r>
            <a:r>
              <a:rPr lang="bg-BG" sz="3200" b="1" dirty="0"/>
              <a:t>продукта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pPr lvl="1"/>
            <a:r>
              <a:rPr lang="bg-BG" sz="3200" b="1" dirty="0"/>
              <a:t>Пример:</a:t>
            </a:r>
            <a:r>
              <a:rPr lang="en-US" sz="3200" b="1" dirty="0"/>
              <a:t> </a:t>
            </a:r>
            <a:r>
              <a:rPr lang="bg-BG" sz="3200" dirty="0"/>
              <a:t>Софтуерът е завършен, клиентът го одобрява и преминава към поддръжка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Основните роли в </a:t>
            </a:r>
            <a:r>
              <a:rPr lang="en-US" sz="3200" b="1" dirty="0"/>
              <a:t>Waterfall </a:t>
            </a:r>
            <a:r>
              <a:rPr lang="bg-BG" sz="3200" b="1" dirty="0"/>
              <a:t>модела </a:t>
            </a:r>
            <a:r>
              <a:rPr lang="bg-BG" sz="3200" dirty="0"/>
              <a:t>са </a:t>
            </a:r>
            <a:r>
              <a:rPr lang="bg-BG" sz="3200" b="1" dirty="0">
                <a:solidFill>
                  <a:schemeClr val="bg1"/>
                </a:solidFill>
              </a:rPr>
              <a:t>две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Ръководител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мениджър на проект</a:t>
            </a:r>
          </a:p>
          <a:p>
            <a:pPr lvl="2"/>
            <a:r>
              <a:rPr lang="bg-BG" sz="2800" dirty="0"/>
              <a:t>Отговаря за цялостното </a:t>
            </a:r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r>
              <a:rPr lang="bg-BG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изпълнение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приключване</a:t>
            </a:r>
            <a:r>
              <a:rPr lang="bg-BG" sz="2800" dirty="0"/>
              <a:t> на </a:t>
            </a:r>
            <a:r>
              <a:rPr lang="bg-BG" sz="2800" b="1" dirty="0"/>
              <a:t>проекта</a:t>
            </a:r>
          </a:p>
          <a:p>
            <a:pPr lvl="2"/>
            <a:r>
              <a:rPr lang="bg-BG" sz="2800" dirty="0"/>
              <a:t>Комуникира с </a:t>
            </a:r>
            <a:r>
              <a:rPr lang="bg-BG" sz="2800" b="1" dirty="0"/>
              <a:t>клиента</a:t>
            </a:r>
            <a:r>
              <a:rPr lang="bg-BG" sz="2800" dirty="0"/>
              <a:t> и </a:t>
            </a:r>
            <a:r>
              <a:rPr lang="bg-BG" sz="2800" b="1" dirty="0"/>
              <a:t>заинтересованите страни</a:t>
            </a:r>
          </a:p>
          <a:p>
            <a:pPr lvl="2"/>
            <a:r>
              <a:rPr lang="bg-BG" sz="2800" dirty="0"/>
              <a:t>Следи за спазване на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бюджета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 </a:t>
            </a:r>
            <a:r>
              <a:rPr lang="en-US" dirty="0"/>
              <a:t>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56D5-BF32-8ADF-3451-F2700280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2" y="4556734"/>
            <a:ext cx="3153075" cy="20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bg-BG" sz="3600" b="1" dirty="0">
                <a:solidFill>
                  <a:schemeClr val="bg1"/>
                </a:solidFill>
              </a:rPr>
              <a:t>Изпълнител на проект</a:t>
            </a:r>
            <a:endParaRPr lang="en-US" sz="3600" b="1" dirty="0">
              <a:solidFill>
                <a:schemeClr val="bg1"/>
              </a:solidFill>
            </a:endParaRPr>
          </a:p>
          <a:p>
            <a:pPr lvl="2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всяка изпълнителна задача </a:t>
            </a:r>
            <a:r>
              <a:rPr lang="bg-BG" sz="3200" dirty="0"/>
              <a:t>по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Следва </a:t>
            </a:r>
            <a:r>
              <a:rPr lang="bg-BG" sz="3200" b="1" dirty="0"/>
              <a:t>инструкциите</a:t>
            </a:r>
            <a:r>
              <a:rPr lang="bg-BG" sz="3200" dirty="0"/>
              <a:t> от </a:t>
            </a:r>
            <a:r>
              <a:rPr lang="bg-BG" sz="3200" b="1" dirty="0"/>
              <a:t>ръководителя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Участва в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внедряването</a:t>
            </a:r>
          </a:p>
          <a:p>
            <a:pPr lvl="2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B4039-0CCA-11BE-6958-FE08B4DBC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" b="6323"/>
          <a:stretch/>
        </p:blipFill>
        <p:spPr>
          <a:xfrm>
            <a:off x="2732250" y="3834000"/>
            <a:ext cx="6727500" cy="2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Роли в екипа по етапите на жизнения цикъл на ИС 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и анализ на изисквания</a:t>
            </a:r>
          </a:p>
          <a:p>
            <a:pPr lvl="1"/>
            <a:r>
              <a:rPr lang="bg-BG" sz="3000" b="1" dirty="0"/>
              <a:t>Бизнес анализатор </a:t>
            </a:r>
            <a:r>
              <a:rPr lang="en-US" sz="3000" dirty="0"/>
              <a:t>(Business Analyst)</a:t>
            </a:r>
            <a:endParaRPr lang="bg-BG" sz="3000" dirty="0"/>
          </a:p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3000" b="1" dirty="0"/>
              <a:t>Софтуерен архитект </a:t>
            </a:r>
            <a:r>
              <a:rPr lang="en-US" sz="3000" dirty="0"/>
              <a:t>(Software Architect)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</a:t>
            </a:r>
          </a:p>
          <a:p>
            <a:pPr lvl="1"/>
            <a:r>
              <a:rPr lang="bg-BG" sz="3000" b="1" dirty="0"/>
              <a:t>Софтуерен разработчик </a:t>
            </a:r>
            <a:r>
              <a:rPr lang="en-US" sz="3000" dirty="0"/>
              <a:t>(Software Developer)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b="1" dirty="0"/>
              <a:t>Тест инженер </a:t>
            </a:r>
            <a:r>
              <a:rPr lang="en-US" sz="3000" dirty="0"/>
              <a:t>(QA Engineer)</a:t>
            </a:r>
            <a:endParaRPr lang="bg-BG" sz="3000" dirty="0"/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 и поддръжка</a:t>
            </a:r>
          </a:p>
          <a:p>
            <a:pPr lvl="1"/>
            <a:r>
              <a:rPr lang="en-GB" sz="3000" b="1" dirty="0"/>
              <a:t>DevOps </a:t>
            </a:r>
            <a:r>
              <a:rPr lang="bg-BG" sz="3000" b="1" dirty="0"/>
              <a:t>инженер </a:t>
            </a:r>
            <a:r>
              <a:rPr lang="bg-BG" sz="3000" dirty="0"/>
              <a:t>(</a:t>
            </a:r>
            <a:r>
              <a:rPr lang="en-GB" sz="3000" dirty="0"/>
              <a:t>DevOps Engineer)</a:t>
            </a:r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en-BG" sz="3000" dirty="0"/>
          </a:p>
        </p:txBody>
      </p:sp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адаптиране </a:t>
            </a:r>
            <a:r>
              <a:rPr lang="bg-BG" dirty="0"/>
              <a:t>при </a:t>
            </a:r>
            <a:r>
              <a:rPr lang="bg-BG" b="1" dirty="0"/>
              <a:t>промени</a:t>
            </a:r>
            <a:r>
              <a:rPr lang="bg-BG" dirty="0"/>
              <a:t> в </a:t>
            </a:r>
            <a:r>
              <a:rPr lang="bg-BG" b="1" dirty="0"/>
              <a:t>изискванията</a:t>
            </a:r>
          </a:p>
          <a:p>
            <a:pPr lvl="1"/>
            <a:r>
              <a:rPr lang="bg-BG" b="1" dirty="0"/>
              <a:t>Проблемите</a:t>
            </a:r>
            <a:r>
              <a:rPr lang="bg-BG" dirty="0"/>
              <a:t> се откриват </a:t>
            </a:r>
            <a:r>
              <a:rPr lang="bg-BG" b="1" dirty="0">
                <a:solidFill>
                  <a:schemeClr val="bg1"/>
                </a:solidFill>
              </a:rPr>
              <a:t>късно</a:t>
            </a:r>
            <a:r>
              <a:rPr lang="bg-BG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увеличават се </a:t>
            </a:r>
            <a:r>
              <a:rPr lang="bg-BG" b="1" dirty="0"/>
              <a:t>разходите</a:t>
            </a:r>
          </a:p>
          <a:p>
            <a:pPr lvl="1"/>
            <a:r>
              <a:rPr lang="bg-BG" dirty="0"/>
              <a:t>Клиентът вижда </a:t>
            </a:r>
            <a:r>
              <a:rPr lang="bg-BG" b="1" dirty="0"/>
              <a:t>крайния продукт</a:t>
            </a:r>
            <a:r>
              <a:rPr lang="bg-BG" dirty="0"/>
              <a:t> едва </a:t>
            </a:r>
            <a:r>
              <a:rPr lang="bg-BG" b="1" dirty="0">
                <a:solidFill>
                  <a:schemeClr val="bg1"/>
                </a:solidFill>
              </a:rPr>
              <a:t>след завършване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Ясна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последователност</a:t>
            </a:r>
          </a:p>
          <a:p>
            <a:pPr lvl="1"/>
            <a:r>
              <a:rPr lang="bg-BG" dirty="0"/>
              <a:t>Добре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екипи</a:t>
            </a:r>
          </a:p>
          <a:p>
            <a:pPr lvl="1"/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планиране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Waterfall </a:t>
            </a:r>
            <a:r>
              <a:rPr lang="bg-BG" dirty="0"/>
              <a:t>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Waterfall </a:t>
            </a:r>
            <a:r>
              <a:rPr lang="bg-BG" sz="4000" dirty="0"/>
              <a:t>модел</a:t>
            </a:r>
            <a:r>
              <a:rPr lang="en-US" sz="4000" dirty="0"/>
              <a:t> </a:t>
            </a:r>
            <a:r>
              <a:rPr lang="bg-BG" sz="4000" dirty="0"/>
              <a:t>с </a:t>
            </a:r>
            <a:r>
              <a:rPr lang="en-US" sz="4000" dirty="0"/>
              <a:t>Asana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ADA8DCA-63CF-D327-EC5E-A2A4C237C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665" r="28665" b="39801"/>
          <a:stretch/>
        </p:blipFill>
        <p:spPr>
          <a:xfrm>
            <a:off x="4568231" y="1179000"/>
            <a:ext cx="3055537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Влизаме в </a:t>
            </a:r>
            <a:r>
              <a:rPr lang="bg-BG" sz="3400" b="1" dirty="0"/>
              <a:t>сайта</a:t>
            </a:r>
            <a:r>
              <a:rPr lang="bg-BG" sz="3400" dirty="0"/>
              <a:t> на </a:t>
            </a:r>
            <a:r>
              <a:rPr lang="en-US" sz="3400" b="1" dirty="0"/>
              <a:t>Asana</a:t>
            </a:r>
            <a:r>
              <a:rPr lang="en-US" sz="34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hlinkClick r:id="rId3"/>
              </a:rPr>
              <a:t>https://asana.com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Get started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Продължаваме с нашия </a:t>
            </a:r>
            <a:r>
              <a:rPr lang="en-US" sz="3400" b="1" dirty="0"/>
              <a:t>e-mail</a:t>
            </a:r>
            <a:endParaRPr lang="bg-BG" sz="3400" b="1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79D2-5F81-1E9C-C05C-C8E1AA79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" y="3834000"/>
            <a:ext cx="5390768" cy="1236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7FD3D-B2E4-B640-0831-317E576D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8" y="3429000"/>
            <a:ext cx="55753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D6964A7E-3A6C-4678-72D7-5D7A59A8E0CC}"/>
              </a:ext>
            </a:extLst>
          </p:cNvPr>
          <p:cNvSpPr/>
          <p:nvPr/>
        </p:nvSpPr>
        <p:spPr>
          <a:xfrm>
            <a:off x="5620830" y="410302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Създаваме си </a:t>
            </a:r>
            <a:r>
              <a:rPr lang="bg-BG" sz="3400" b="1" dirty="0"/>
              <a:t>профил</a:t>
            </a:r>
            <a:r>
              <a:rPr lang="bg-BG" sz="3400" dirty="0"/>
              <a:t> и попълваме </a:t>
            </a:r>
            <a:r>
              <a:rPr lang="bg-BG" sz="3400" b="1" dirty="0"/>
              <a:t>името 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Continue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003-31D5-5F2B-247C-582F95F5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2709000"/>
            <a:ext cx="6064478" cy="3948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нашия </a:t>
            </a:r>
            <a:r>
              <a:rPr lang="bg-BG" b="1" dirty="0"/>
              <a:t>проект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BF5C-D964-9D4D-C952-6FC5852A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47458"/>
            <a:ext cx="4791281" cy="39595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35946-F155-FDE8-133E-2332900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2538837"/>
            <a:ext cx="4129087" cy="4108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272879" y="3851740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</a:p>
          <a:p>
            <a:r>
              <a:rPr lang="bg-BG" dirty="0"/>
              <a:t>Избираме подходящия </a:t>
            </a:r>
            <a:r>
              <a:rPr lang="bg-BG" b="1" dirty="0"/>
              <a:t>изглед</a:t>
            </a:r>
            <a:r>
              <a:rPr lang="bg-BG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9606-1F8D-1000-5A0D-337136D9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58177"/>
            <a:ext cx="4140000" cy="38464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0BA7-AD29-1420-0ADB-66D680F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0" y="2488411"/>
            <a:ext cx="3645000" cy="42688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>
            <a:off x="5003800" y="3905915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Последователни</a:t>
            </a:r>
            <a:r>
              <a:rPr lang="bg-BG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Waterfall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Етапи</a:t>
            </a:r>
            <a:r>
              <a:rPr lang="bg-BG" sz="3600" dirty="0"/>
              <a:t>, </a:t>
            </a:r>
            <a:r>
              <a:rPr lang="bg-BG" sz="3600" b="1" dirty="0"/>
              <a:t>роли</a:t>
            </a:r>
            <a:r>
              <a:rPr lang="bg-BG" sz="3600" dirty="0"/>
              <a:t>, </a:t>
            </a:r>
            <a:r>
              <a:rPr lang="bg-BG" sz="3600" b="1" dirty="0"/>
              <a:t>предимства</a:t>
            </a:r>
            <a:r>
              <a:rPr lang="bg-BG" sz="3600" dirty="0"/>
              <a:t> и </a:t>
            </a:r>
            <a:r>
              <a:rPr lang="bg-BG" sz="36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 </a:t>
            </a:r>
            <a:r>
              <a:rPr lang="en-US" sz="4000" dirty="0"/>
              <a:t>Waterfall </a:t>
            </a:r>
            <a:r>
              <a:rPr lang="bg-BG" sz="4000" dirty="0"/>
              <a:t>модел с </a:t>
            </a:r>
            <a:r>
              <a:rPr lang="en-US" sz="4000" dirty="0"/>
              <a:t>Asana</a:t>
            </a:r>
            <a:endParaRPr lang="bg-BG" sz="4000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имейлите</a:t>
            </a:r>
            <a:r>
              <a:rPr lang="bg-BG" dirty="0"/>
              <a:t> на хората, които ще са в </a:t>
            </a:r>
            <a:r>
              <a:rPr lang="bg-BG" b="1" dirty="0"/>
              <a:t>екипа ни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38EC-4B87-9695-21A8-FC871BC3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010978"/>
            <a:ext cx="3780000" cy="444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C8CB5-BAF0-23F9-1B76-C1DA73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1" y="2968384"/>
            <a:ext cx="6950447" cy="2530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904110-4122-9B2A-4D37-0B6F1A519A75}"/>
              </a:ext>
            </a:extLst>
          </p:cNvPr>
          <p:cNvSpPr/>
          <p:nvPr/>
        </p:nvSpPr>
        <p:spPr>
          <a:xfrm>
            <a:off x="4085937" y="396050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003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още една </a:t>
            </a:r>
            <a:r>
              <a:rPr lang="bg-BG" sz="3200" b="1" dirty="0">
                <a:solidFill>
                  <a:schemeClr val="bg1"/>
                </a:solidFill>
              </a:rPr>
              <a:t>секция</a:t>
            </a:r>
            <a:r>
              <a:rPr lang="bg-BG" sz="3200" dirty="0"/>
              <a:t> за </a:t>
            </a:r>
            <a:r>
              <a:rPr lang="bg-BG" sz="3200" b="1" dirty="0"/>
              <a:t>етапа</a:t>
            </a:r>
            <a:r>
              <a:rPr lang="bg-BG" sz="3200" dirty="0"/>
              <a:t> на </a:t>
            </a:r>
            <a:r>
              <a:rPr lang="bg-BG" sz="3200" b="1" dirty="0"/>
              <a:t>приключване</a:t>
            </a:r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section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и задаваме </a:t>
            </a:r>
            <a:r>
              <a:rPr lang="bg-BG" sz="3200" b="1" dirty="0"/>
              <a:t>име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Приключване</a:t>
            </a:r>
            <a:r>
              <a:rPr lang="en-US" sz="3200" b="1" dirty="0"/>
              <a:t>"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секция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7C44E-1BA1-1475-6DD4-56534B2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511355"/>
            <a:ext cx="4372030" cy="40200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F353F-F132-39C2-FCEE-AAB114CC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70" y="2443742"/>
            <a:ext cx="6332030" cy="408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B3D6EAB-9E1A-BBD9-064F-8402BB7FF3A7}"/>
              </a:ext>
            </a:extLst>
          </p:cNvPr>
          <p:cNvSpPr/>
          <p:nvPr/>
        </p:nvSpPr>
        <p:spPr>
          <a:xfrm>
            <a:off x="4663030" y="413810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536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борда</a:t>
            </a:r>
            <a:r>
              <a:rPr lang="bg-BG" sz="3200" dirty="0"/>
              <a:t> в секцията </a:t>
            </a:r>
            <a:r>
              <a:rPr lang="bg-BG" sz="3200" b="1" dirty="0"/>
              <a:t>Планиране</a:t>
            </a:r>
            <a:r>
              <a:rPr lang="bg-BG" sz="3200" dirty="0"/>
              <a:t> и задаваме име на </a:t>
            </a:r>
            <a:r>
              <a:rPr lang="bg-BG" sz="3200" b="1" dirty="0"/>
              <a:t>задачата</a:t>
            </a:r>
            <a:r>
              <a:rPr lang="bg-BG" sz="3200" dirty="0"/>
              <a:t>, например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Избор на технологии</a:t>
            </a:r>
            <a:r>
              <a:rPr lang="en-US" sz="3200" b="1" dirty="0"/>
              <a:t>"</a:t>
            </a:r>
          </a:p>
          <a:p>
            <a:r>
              <a:rPr lang="bg-BG" sz="3200" dirty="0"/>
              <a:t>Кликаме върху </a:t>
            </a:r>
            <a:r>
              <a:rPr lang="bg-BG" sz="3200" b="1" dirty="0"/>
              <a:t>новата задача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отваря</a:t>
            </a:r>
            <a:r>
              <a:rPr lang="en-US" sz="3200" dirty="0"/>
              <a:t> </a:t>
            </a:r>
            <a:r>
              <a:rPr lang="bg-BG" sz="3200" dirty="0"/>
              <a:t>ни се прозорец, в който може да я </a:t>
            </a:r>
            <a:r>
              <a:rPr lang="bg-BG" sz="3200" b="1" dirty="0">
                <a:solidFill>
                  <a:schemeClr val="bg1"/>
                </a:solidFill>
              </a:rPr>
              <a:t>редактираме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878F-8D2D-3661-C466-2F5AC48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5" y="4464000"/>
            <a:ext cx="5154417" cy="70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EF18-0776-D1A7-49D4-495E808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5" y="3017521"/>
            <a:ext cx="5740775" cy="370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A4BAB0D5-35A3-DB44-A09E-C1FEAA7D1CF5}"/>
              </a:ext>
            </a:extLst>
          </p:cNvPr>
          <p:cNvSpPr/>
          <p:nvPr/>
        </p:nvSpPr>
        <p:spPr>
          <a:xfrm>
            <a:off x="5169974" y="446794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623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отговорник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срок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зависимост</a:t>
            </a:r>
            <a:r>
              <a:rPr lang="bg-BG" sz="3000" dirty="0"/>
              <a:t> между </a:t>
            </a:r>
            <a:r>
              <a:rPr lang="bg-BG" sz="3000" b="1" dirty="0"/>
              <a:t>задачите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приоритет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описание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задача</a:t>
            </a:r>
            <a:endParaRPr lang="en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AFC619-F9DF-F0B5-B3C4-2ADEE78E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04BC82-3267-D34D-F370-0476E8EA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C1A73-087E-91E8-081D-534DDDD3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13DF1-5DF0-74DE-1236-8F62F71D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35EAB-262E-300B-E5A2-C0A37ECBA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още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за </a:t>
            </a:r>
            <a:r>
              <a:rPr lang="bg-BG" b="1" dirty="0"/>
              <a:t>всеки етап</a:t>
            </a:r>
            <a:r>
              <a:rPr lang="bg-BG" dirty="0"/>
              <a:t> от разработването на </a:t>
            </a:r>
            <a:r>
              <a:rPr lang="bg-BG" b="1" dirty="0"/>
              <a:t>проекта</a:t>
            </a:r>
          </a:p>
          <a:p>
            <a:r>
              <a:rPr lang="bg-BG" dirty="0"/>
              <a:t>Задаваме им </a:t>
            </a:r>
            <a:r>
              <a:rPr lang="bg-BG" b="1" dirty="0">
                <a:solidFill>
                  <a:schemeClr val="bg1"/>
                </a:solidFill>
              </a:rPr>
              <a:t>срокове</a:t>
            </a:r>
            <a:r>
              <a:rPr lang="bg-BG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dirty="0"/>
              <a:t>всяка задача се изпълнява </a:t>
            </a:r>
            <a:r>
              <a:rPr lang="bg-BG" b="1" dirty="0">
                <a:solidFill>
                  <a:schemeClr val="bg1"/>
                </a:solidFill>
              </a:rPr>
              <a:t>след приключването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предишната</a:t>
            </a:r>
          </a:p>
          <a:p>
            <a:r>
              <a:rPr lang="bg-BG" dirty="0"/>
              <a:t>Задаваме подходящи </a:t>
            </a:r>
            <a:r>
              <a:rPr lang="bg-BG" b="1" dirty="0">
                <a:solidFill>
                  <a:schemeClr val="bg1"/>
                </a:solidFill>
              </a:rPr>
              <a:t>зависимости</a:t>
            </a:r>
            <a:r>
              <a:rPr lang="bg-BG" dirty="0"/>
              <a:t> между </a:t>
            </a:r>
            <a:r>
              <a:rPr lang="bg-BG" b="1" dirty="0"/>
              <a:t>задачите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CBF9F-DCAA-068D-C1AA-91D385CFB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F25DE-C8D0-84D1-B245-0A60B68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10AA-FDD7-D970-935C-07911CB6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/>
          <a:stretch/>
        </p:blipFill>
        <p:spPr>
          <a:xfrm>
            <a:off x="105787" y="1719000"/>
            <a:ext cx="11980425" cy="42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7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Последователни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</a:t>
            </a:r>
            <a:r>
              <a:rPr lang="bg-BG" sz="4700" b="1" dirty="0"/>
              <a:t>стъпка по стъпка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</a:t>
            </a:r>
            <a:endParaRPr lang="bg-BG" sz="45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Следва </a:t>
            </a:r>
            <a:r>
              <a:rPr lang="bg-BG" sz="4400" b="1" dirty="0">
                <a:solidFill>
                  <a:schemeClr val="bg2"/>
                </a:solidFill>
              </a:rPr>
              <a:t>етапите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 цикъл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софтуера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Всеки етап започва </a:t>
            </a:r>
            <a:r>
              <a:rPr lang="bg-BG" sz="4400" b="1" dirty="0">
                <a:solidFill>
                  <a:schemeClr val="bg2"/>
                </a:solidFill>
              </a:rPr>
              <a:t>след приключването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преходния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Иницииране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Ръководител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мениджър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Изпълнител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Разработка стъпка по стъпка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03A5B-C4A4-A17D-5126-B4231360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07" y="1385091"/>
            <a:ext cx="2395386" cy="24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Методологии</a:t>
            </a:r>
            <a:r>
              <a:rPr lang="bg-BG" sz="3600" dirty="0"/>
              <a:t> за </a:t>
            </a:r>
            <a:r>
              <a:rPr lang="bg-BG" sz="3600" b="1" dirty="0"/>
              <a:t>разработка</a:t>
            </a:r>
            <a:r>
              <a:rPr lang="bg-BG" sz="3600" dirty="0"/>
              <a:t> на </a:t>
            </a:r>
            <a:r>
              <a:rPr lang="bg-BG" sz="3600" b="1" dirty="0"/>
              <a:t>софтуер</a:t>
            </a:r>
            <a:r>
              <a:rPr lang="bg-BG" sz="3600" dirty="0"/>
              <a:t>, при които процесът протича </a:t>
            </a:r>
            <a:r>
              <a:rPr lang="bg-BG" sz="3600" b="1" dirty="0">
                <a:solidFill>
                  <a:schemeClr val="bg1"/>
                </a:solidFill>
              </a:rPr>
              <a:t>стъпка по стъпка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Подходящи за проекти с </a:t>
            </a:r>
            <a:r>
              <a:rPr lang="bg-BG" sz="3600" b="1" dirty="0">
                <a:solidFill>
                  <a:schemeClr val="bg1"/>
                </a:solidFill>
              </a:rPr>
              <a:t>ясни изисквания</a:t>
            </a:r>
            <a:r>
              <a:rPr lang="bg-BG" sz="3600" dirty="0"/>
              <a:t>, които </a:t>
            </a:r>
            <a:r>
              <a:rPr lang="bg-BG" sz="3600" b="1" dirty="0"/>
              <a:t>не се очаква</a:t>
            </a:r>
            <a:r>
              <a:rPr lang="bg-BG" sz="3600" dirty="0"/>
              <a:t> да се </a:t>
            </a:r>
            <a:r>
              <a:rPr lang="bg-BG" sz="3600" b="1" dirty="0"/>
              <a:t>променят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29DA-9411-9F9B-841C-3146DBD5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1278973" y="4419000"/>
            <a:ext cx="9634053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Waterfall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Каскаден</a:t>
            </a:r>
            <a:r>
              <a:rPr lang="bg-BG" sz="3200" dirty="0"/>
              <a:t> или </a:t>
            </a:r>
            <a:r>
              <a:rPr lang="bg-BG" sz="3200" b="1" dirty="0"/>
              <a:t>водопаден</a:t>
            </a:r>
            <a:r>
              <a:rPr lang="bg-BG" sz="3200" dirty="0"/>
              <a:t> модел</a:t>
            </a:r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завършва</a:t>
            </a:r>
            <a:r>
              <a:rPr lang="bg-BG" sz="3200" dirty="0"/>
              <a:t> </a:t>
            </a:r>
            <a:r>
              <a:rPr lang="bg-BG" sz="3200" b="1" dirty="0"/>
              <a:t>напълно</a:t>
            </a:r>
            <a:r>
              <a:rPr lang="bg-BG" sz="3200" dirty="0"/>
              <a:t>, </a:t>
            </a:r>
            <a:r>
              <a:rPr lang="bg-BG" sz="3200" b="1" dirty="0"/>
              <a:t>преди</a:t>
            </a:r>
            <a:r>
              <a:rPr lang="bg-BG" sz="3200" dirty="0"/>
              <a:t> да </a:t>
            </a:r>
            <a:r>
              <a:rPr lang="bg-BG" sz="3200" b="1" dirty="0"/>
              <a:t>започне</a:t>
            </a:r>
            <a:r>
              <a:rPr lang="bg-BG" sz="3200" dirty="0"/>
              <a:t> </a:t>
            </a:r>
            <a:r>
              <a:rPr lang="bg-BG" sz="3200" b="1" dirty="0"/>
              <a:t>следващия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V-Model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Разширение</a:t>
            </a:r>
            <a:r>
              <a:rPr lang="bg-BG" sz="3200" dirty="0"/>
              <a:t> на </a:t>
            </a:r>
            <a:r>
              <a:rPr lang="en-US" sz="3200" b="1" dirty="0"/>
              <a:t>Waterfall</a:t>
            </a:r>
            <a:endParaRPr lang="bg-BG" sz="3200" b="1" dirty="0"/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съответства</a:t>
            </a:r>
            <a:r>
              <a:rPr lang="bg-BG" sz="3200" dirty="0"/>
              <a:t> на </a:t>
            </a:r>
            <a:r>
              <a:rPr lang="bg-BG" sz="3200" b="1" dirty="0"/>
              <a:t>етап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Verification and Validation Model </a:t>
            </a:r>
            <a:r>
              <a:rPr lang="en-US" sz="3400" b="1" dirty="0"/>
              <a:t>(V&amp;V)</a:t>
            </a:r>
            <a:endParaRPr lang="bg-BG" sz="3400" b="1" dirty="0"/>
          </a:p>
          <a:p>
            <a:pPr lvl="1"/>
            <a:r>
              <a:rPr lang="bg-BG" sz="3200" dirty="0"/>
              <a:t>Акцентира върху </a:t>
            </a:r>
            <a:r>
              <a:rPr lang="bg-BG" sz="3200" b="1" dirty="0"/>
              <a:t>валидирането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отговаря ли на </a:t>
            </a:r>
            <a:r>
              <a:rPr lang="bg-BG" sz="3200" b="1" dirty="0"/>
              <a:t>нуждите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  <a:r>
              <a:rPr lang="en-US" sz="3200" dirty="0"/>
              <a:t>)</a:t>
            </a:r>
            <a:r>
              <a:rPr lang="bg-BG" sz="3200" dirty="0"/>
              <a:t> и </a:t>
            </a:r>
            <a:r>
              <a:rPr lang="bg-BG" sz="3200" b="1" dirty="0"/>
              <a:t>верифицирането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създаден ли е спрямо </a:t>
            </a:r>
            <a:r>
              <a:rPr lang="bg-BG" sz="3200" b="1" dirty="0"/>
              <a:t>изискванията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Последователни модели </a:t>
            </a:r>
            <a:r>
              <a:rPr lang="en-GB" sz="4000" dirty="0"/>
              <a:t>– </a:t>
            </a:r>
            <a:r>
              <a:rPr lang="bg-BG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Моделът на водопада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Waterfall </a:t>
            </a:r>
            <a:r>
              <a:rPr lang="bg-BG" sz="5600" dirty="0"/>
              <a:t>модел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377D4-B196-3399-3771-81FDD29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771" y="1584000"/>
            <a:ext cx="2612458" cy="21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Един от </a:t>
            </a:r>
            <a:r>
              <a:rPr lang="bg-BG" sz="3400" b="1" dirty="0">
                <a:solidFill>
                  <a:schemeClr val="bg1"/>
                </a:solidFill>
              </a:rPr>
              <a:t>най-ранните</a:t>
            </a:r>
            <a:r>
              <a:rPr lang="bg-BG" sz="3400" b="1" dirty="0"/>
              <a:t> </a:t>
            </a:r>
            <a:r>
              <a:rPr lang="bg-BG" sz="3400" dirty="0"/>
              <a:t>модели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49000"/>
            <a:ext cx="5769881" cy="48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Един от </a:t>
            </a:r>
            <a:r>
              <a:rPr lang="bg-BG" sz="3400" b="1" dirty="0">
                <a:solidFill>
                  <a:schemeClr val="bg1"/>
                </a:solidFill>
              </a:rPr>
              <a:t>най-ранните</a:t>
            </a:r>
            <a:r>
              <a:rPr lang="bg-BG" sz="3400" b="1" dirty="0"/>
              <a:t> </a:t>
            </a:r>
            <a:r>
              <a:rPr lang="bg-BG" sz="3400" dirty="0"/>
              <a:t>модели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21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Иницииране </a:t>
            </a:r>
            <a:r>
              <a:rPr lang="bg-BG" sz="3400" b="1" dirty="0"/>
              <a:t>(</a:t>
            </a:r>
            <a:r>
              <a:rPr lang="en-US" sz="3400" b="1" dirty="0"/>
              <a:t>Initiation)</a:t>
            </a:r>
            <a:endParaRPr lang="bg-BG" sz="3400" b="1" dirty="0"/>
          </a:p>
          <a:p>
            <a:pPr lvl="1"/>
            <a:r>
              <a:rPr lang="bg-BG" sz="3200" dirty="0"/>
              <a:t>Определят се </a:t>
            </a:r>
            <a:r>
              <a:rPr lang="bg-BG" sz="3200" b="1" dirty="0">
                <a:solidFill>
                  <a:schemeClr val="bg1"/>
                </a:solidFill>
              </a:rPr>
              <a:t>целите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бюджета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  <a:endParaRPr lang="en-US" sz="3200" b="1" dirty="0"/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</a:t>
            </a:r>
            <a:r>
              <a:rPr lang="bg-BG" sz="3200" b="1" dirty="0"/>
              <a:t> </a:t>
            </a:r>
            <a:r>
              <a:rPr lang="bg-BG" sz="3200" dirty="0"/>
              <a:t>Решава се да се създаде нов уебсайт за клиенти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Планиране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(Planning)</a:t>
            </a:r>
            <a:endParaRPr lang="bg-BG" sz="3400" b="1" dirty="0"/>
          </a:p>
          <a:p>
            <a:pPr lvl="1"/>
            <a:r>
              <a:rPr lang="bg-BG" sz="3200" dirty="0"/>
              <a:t>Разработва се подробен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график</a:t>
            </a:r>
            <a:r>
              <a:rPr lang="bg-BG" sz="3200" dirty="0"/>
              <a:t>, разпределят се </a:t>
            </a:r>
            <a:r>
              <a:rPr lang="bg-BG" sz="3200" b="1" dirty="0">
                <a:solidFill>
                  <a:schemeClr val="bg1"/>
                </a:solidFill>
              </a:rPr>
              <a:t>ресурсите</a:t>
            </a:r>
            <a:r>
              <a:rPr lang="bg-BG" sz="3200" dirty="0"/>
              <a:t>, дефинират се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Използва се софтуер за управление на проекти и се създава диаграма на Гант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18553</TotalTime>
  <Words>1273</Words>
  <Application>Microsoft Macintosh PowerPoint</Application>
  <PresentationFormat>Widescreen</PresentationFormat>
  <Paragraphs>190</Paragraphs>
  <Slides>28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SoftUni</vt:lpstr>
      <vt:lpstr>Последователни модели</vt:lpstr>
      <vt:lpstr>Съдържание</vt:lpstr>
      <vt:lpstr>Последователни модели</vt:lpstr>
      <vt:lpstr>Последователни модели</vt:lpstr>
      <vt:lpstr>Последователни модели – Примери</vt:lpstr>
      <vt:lpstr>Waterfall модел</vt:lpstr>
      <vt:lpstr>Waterfall модел (Каскаден модел)</vt:lpstr>
      <vt:lpstr>Waterfall модел (Каскаден модел)</vt:lpstr>
      <vt:lpstr>Етапи на Waterfall модела (1)</vt:lpstr>
      <vt:lpstr>Етапи на Waterfall модела (2)</vt:lpstr>
      <vt:lpstr>Роли в екипа (1)</vt:lpstr>
      <vt:lpstr>Роли в екипа (2)</vt:lpstr>
      <vt:lpstr>Роли в екипа по етапите на жизнения цикъл на ИС </vt:lpstr>
      <vt:lpstr>Предимства и недостатъци на Waterfall модела</vt:lpstr>
      <vt:lpstr>Пример</vt:lpstr>
      <vt:lpstr>Създаване на профил в Asana (1)</vt:lpstr>
      <vt:lpstr>Създаване на профил в Asana (2)</vt:lpstr>
      <vt:lpstr>Създаване на проект в Asana (1)</vt:lpstr>
      <vt:lpstr>Създаване на проект в Asana (2)</vt:lpstr>
      <vt:lpstr>Създаване на проект в Asana (3)</vt:lpstr>
      <vt:lpstr>Добавяне на секция</vt:lpstr>
      <vt:lpstr>Добавяне на задача</vt:lpstr>
      <vt:lpstr>Редактиране на задача</vt:lpstr>
      <vt:lpstr>Добавяне на задачи към всеки етап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Последователни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221</cp:revision>
  <dcterms:created xsi:type="dcterms:W3CDTF">2018-05-23T13:08:44Z</dcterms:created>
  <dcterms:modified xsi:type="dcterms:W3CDTF">2025-09-02T07:47:13Z</dcterms:modified>
  <cp:category/>
</cp:coreProperties>
</file>