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22"/>
  </p:notesMasterIdLst>
  <p:handoutMasterIdLst>
    <p:handoutMasterId r:id="rId23"/>
  </p:handoutMasterIdLst>
  <p:sldIdLst>
    <p:sldId id="503" r:id="rId5"/>
    <p:sldId id="276" r:id="rId6"/>
    <p:sldId id="1240" r:id="rId7"/>
    <p:sldId id="1241" r:id="rId8"/>
    <p:sldId id="1244" r:id="rId9"/>
    <p:sldId id="1245" r:id="rId10"/>
    <p:sldId id="1251" r:id="rId11"/>
    <p:sldId id="1252" r:id="rId12"/>
    <p:sldId id="1246" r:id="rId13"/>
    <p:sldId id="1247" r:id="rId14"/>
    <p:sldId id="1248" r:id="rId15"/>
    <p:sldId id="1253" r:id="rId16"/>
    <p:sldId id="1250" r:id="rId17"/>
    <p:sldId id="1249" r:id="rId18"/>
    <p:sldId id="349" r:id="rId19"/>
    <p:sldId id="256" r:id="rId20"/>
    <p:sldId id="4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УБД" id="{EBC3E842-7998-5F43-BBFF-87388E49A719}">
          <p14:sldIdLst>
            <p14:sldId id="1194"/>
            <p14:sldId id="1195"/>
            <p14:sldId id="1227"/>
            <p14:sldId id="1235"/>
            <p14:sldId id="1196"/>
            <p14:sldId id="1228"/>
            <p14:sldId id="1197"/>
          </p14:sldIdLst>
        </p14:section>
        <p14:section name="Релационни БД" id="{D145CC5F-D1C0-184F-AF84-72E3AD168803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7DA79837-E897-6E49-90FA-689AE7C9F96F}">
          <p14:sldIdLst>
            <p14:sldId id="1236"/>
            <p14:sldId id="1237"/>
            <p14:sldId id="1238"/>
          </p14:sldIdLst>
        </p14:section>
        <p14:section name="Типове данни" id="{0B96C509-419C-8042-92C9-F603B5607D8D}">
          <p14:sldIdLst>
            <p14:sldId id="1229"/>
            <p14:sldId id="1230"/>
            <p14:sldId id="1231"/>
            <p14:sldId id="1232"/>
            <p14:sldId id="1233"/>
          </p14:sldIdLst>
        </p14:section>
        <p14:section name="Демо" id="{9F544E76-CAFC-3048-9F59-F751DF1CDD4E}">
          <p14:sldIdLst>
            <p14:sldId id="123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0D4DC"/>
    <a:srgbClr val="D0D4FF"/>
    <a:srgbClr val="224464"/>
    <a:srgbClr val="5F9ABF"/>
    <a:srgbClr val="464646"/>
    <a:srgbClr val="F2A40D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0"/>
    <p:restoredTop sz="94719"/>
  </p:normalViewPr>
  <p:slideViewPr>
    <p:cSldViewPr>
      <p:cViewPr varScale="1">
        <p:scale>
          <a:sx n="83" d="100"/>
          <a:sy n="83" d="100"/>
        </p:scale>
        <p:origin x="-605" y="-77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12.8.2023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=""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=""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=""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=""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F163D818-5569-4E6E-9BE9-C6247EB177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098138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16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20144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=""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=""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4753899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12.8.2023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685365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8/12/2023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5" Type="http://schemas.openxmlformats.org/officeDocument/2006/relationships/image" Target="../media/image36.png"/><Relationship Id="rId10" Type="http://schemas.openxmlformats.org/officeDocument/2006/relationships/image" Target="../media/image51.sv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11331575" cy="686880"/>
          </a:xfrm>
        </p:spPr>
        <p:txBody>
          <a:bodyPr>
            <a:normAutofit/>
          </a:bodyPr>
          <a:lstStyle/>
          <a:p>
            <a:r>
              <a:rPr lang="bg-BG" dirty="0" smtClean="0"/>
              <a:t>Първичен и външен ключ. Връзки между таблици.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1083636" cy="1430019"/>
          </a:xfrm>
        </p:spPr>
        <p:txBody>
          <a:bodyPr>
            <a:normAutofit/>
          </a:bodyPr>
          <a:lstStyle/>
          <a:p>
            <a:r>
              <a:rPr lang="bg-BG" sz="4400" dirty="0" smtClean="0"/>
              <a:t>Моделиране на бази данни</a:t>
            </a:r>
            <a:endParaRPr lang="bg-BG" sz="4400" dirty="0"/>
          </a:p>
        </p:txBody>
      </p:sp>
      <p:pic>
        <p:nvPicPr>
          <p:cNvPr id="13" name="Picture 4" descr="https://o.remove.bg/downloads/4fea28bc-78a4-4ba2-b4aa-080d9d833290/r-db-removebg-preview.png"/>
          <p:cNvPicPr>
            <a:picLocks noChangeAspect="1" noChangeArrowheads="1"/>
          </p:cNvPicPr>
          <p:nvPr/>
        </p:nvPicPr>
        <p:blipFill>
          <a:blip r:embed="rId4" cstate="print">
            <a:lum bright="10000" contrast="60000"/>
          </a:blip>
          <a:stretch>
            <a:fillRect/>
          </a:stretch>
        </p:blipFill>
        <p:spPr bwMode="auto">
          <a:xfrm>
            <a:off x="3726180" y="2133600"/>
            <a:ext cx="4739640" cy="3055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2800" b="1" dirty="0" smtClean="0">
                <a:solidFill>
                  <a:schemeClr val="bg1"/>
                </a:solidFill>
              </a:rPr>
              <a:t>Комбиниран ключ </a:t>
            </a:r>
            <a:r>
              <a:rPr lang="bg-BG" sz="2800" dirty="0" smtClean="0"/>
              <a:t>(</a:t>
            </a:r>
            <a:r>
              <a:rPr lang="en-US" sz="2800" dirty="0" smtClean="0"/>
              <a:t>Composite Key)</a:t>
            </a:r>
          </a:p>
          <a:p>
            <a:pPr lvl="1"/>
            <a:r>
              <a:rPr lang="ru-RU" sz="2800" dirty="0" smtClean="0"/>
              <a:t>Създава се чрез комбинация от </a:t>
            </a:r>
            <a:r>
              <a:rPr lang="ru-RU" sz="2800" b="1" dirty="0" smtClean="0">
                <a:solidFill>
                  <a:schemeClr val="bg1"/>
                </a:solidFill>
              </a:rPr>
              <a:t>две или повече </a:t>
            </a:r>
            <a:r>
              <a:rPr lang="ru-RU" sz="2800" dirty="0" smtClean="0"/>
              <a:t>полета</a:t>
            </a:r>
            <a:endParaRPr lang="en-US" sz="2800" dirty="0" smtClean="0"/>
          </a:p>
          <a:p>
            <a:pPr lvl="1"/>
            <a:r>
              <a:rPr lang="bg-BG" sz="2800" dirty="0" smtClean="0"/>
              <a:t>Примери:</a:t>
            </a:r>
          </a:p>
          <a:p>
            <a:pPr lvl="2"/>
            <a:r>
              <a:rPr lang="bg-BG" sz="2800" dirty="0" smtClean="0"/>
              <a:t>Първичен ключ </a:t>
            </a:r>
            <a:r>
              <a:rPr lang="en-US" sz="2800" b="1" dirty="0" smtClean="0">
                <a:solidFill>
                  <a:schemeClr val="bg1"/>
                </a:solidFill>
              </a:rPr>
              <a:t>MountainId</a:t>
            </a:r>
            <a:r>
              <a:rPr lang="en-US" sz="2800" dirty="0" smtClean="0"/>
              <a:t> </a:t>
            </a:r>
            <a:r>
              <a:rPr lang="bg-BG" sz="2800" dirty="0" smtClean="0"/>
              <a:t>в таблицата </a:t>
            </a:r>
            <a:r>
              <a:rPr lang="en-US" sz="2800" b="1" dirty="0" smtClean="0">
                <a:solidFill>
                  <a:schemeClr val="bg1"/>
                </a:solidFill>
              </a:rPr>
              <a:t>Mountains</a:t>
            </a:r>
          </a:p>
          <a:p>
            <a:pPr lvl="2"/>
            <a:r>
              <a:rPr lang="bg-BG" sz="2800" dirty="0" smtClean="0"/>
              <a:t>Първичен</a:t>
            </a:r>
            <a:r>
              <a:rPr lang="en-US" sz="2800" dirty="0" smtClean="0"/>
              <a:t> </a:t>
            </a:r>
            <a:r>
              <a:rPr lang="bg-BG" sz="2800" dirty="0" smtClean="0"/>
              <a:t>ключ </a:t>
            </a:r>
            <a:r>
              <a:rPr lang="en-US" sz="2800" b="1" dirty="0" smtClean="0">
                <a:solidFill>
                  <a:schemeClr val="bg1"/>
                </a:solidFill>
              </a:rPr>
              <a:t>TouristId</a:t>
            </a:r>
            <a:r>
              <a:rPr lang="en-US" sz="2800" dirty="0" smtClean="0"/>
              <a:t> </a:t>
            </a:r>
            <a:r>
              <a:rPr lang="bg-BG" sz="2800" dirty="0" smtClean="0"/>
              <a:t>в таблицата </a:t>
            </a:r>
            <a:r>
              <a:rPr lang="en-US" sz="2800" b="1" dirty="0" smtClean="0">
                <a:solidFill>
                  <a:schemeClr val="bg1"/>
                </a:solidFill>
              </a:rPr>
              <a:t>Tourists</a:t>
            </a:r>
          </a:p>
          <a:p>
            <a:pPr lvl="2"/>
            <a:r>
              <a:rPr lang="bg-BG" sz="2800" dirty="0" smtClean="0"/>
              <a:t>Комбиниран ключ от </a:t>
            </a:r>
            <a:r>
              <a:rPr lang="en-US" sz="2800" b="1" dirty="0" smtClean="0">
                <a:solidFill>
                  <a:schemeClr val="bg1"/>
                </a:solidFill>
              </a:rPr>
              <a:t>MountainId</a:t>
            </a:r>
            <a:r>
              <a:rPr lang="en-US" sz="2800" dirty="0" smtClean="0"/>
              <a:t> </a:t>
            </a:r>
            <a:r>
              <a:rPr lang="bg-BG" sz="2800" dirty="0" smtClean="0"/>
              <a:t>и </a:t>
            </a:r>
            <a:r>
              <a:rPr lang="en-US" sz="2800" b="1" dirty="0" smtClean="0">
                <a:solidFill>
                  <a:schemeClr val="bg1"/>
                </a:solidFill>
              </a:rPr>
              <a:t>TouristId </a:t>
            </a:r>
            <a:r>
              <a:rPr lang="bg-BG" sz="2800" dirty="0" smtClean="0"/>
              <a:t>в</a:t>
            </a:r>
            <a:r>
              <a:rPr lang="en-US" sz="2800" dirty="0" smtClean="0"/>
              <a:t> </a:t>
            </a:r>
            <a:r>
              <a:rPr lang="bg-BG" sz="2800" dirty="0" smtClean="0"/>
              <a:t>свързващата таблицата </a:t>
            </a:r>
            <a:r>
              <a:rPr lang="en-US" sz="2800" b="1" dirty="0" smtClean="0">
                <a:solidFill>
                  <a:schemeClr val="bg1"/>
                </a:solidFill>
              </a:rPr>
              <a:t>MountainsTourists</a:t>
            </a:r>
            <a:endParaRPr lang="bg-BG" sz="2800" b="1" dirty="0" smtClean="0">
              <a:solidFill>
                <a:schemeClr val="bg1"/>
              </a:solidFill>
            </a:endParaRPr>
          </a:p>
          <a:p>
            <a:pPr lvl="3"/>
            <a:r>
              <a:rPr lang="bg-BG" sz="2800" dirty="0" smtClean="0"/>
              <a:t>Така осугряваме</a:t>
            </a:r>
            <a:r>
              <a:rPr lang="en-US" sz="2800" dirty="0" smtClean="0"/>
              <a:t>,</a:t>
            </a:r>
            <a:r>
              <a:rPr lang="bg-BG" sz="2800" dirty="0" smtClean="0"/>
              <a:t> че </a:t>
            </a:r>
            <a:r>
              <a:rPr lang="bg-BG" sz="2800" b="1" dirty="0" smtClean="0">
                <a:solidFill>
                  <a:schemeClr val="bg1"/>
                </a:solidFill>
              </a:rPr>
              <a:t>много</a:t>
            </a:r>
            <a:r>
              <a:rPr lang="en-US" sz="2800" dirty="0" smtClean="0"/>
              <a:t> </a:t>
            </a:r>
            <a:r>
              <a:rPr lang="bg-BG" sz="2800" dirty="0" smtClean="0"/>
              <a:t>туристи могат да качат </a:t>
            </a:r>
            <a:r>
              <a:rPr lang="bg-BG" sz="2800" b="1" dirty="0" smtClean="0">
                <a:solidFill>
                  <a:schemeClr val="bg1"/>
                </a:solidFill>
              </a:rPr>
              <a:t>много</a:t>
            </a:r>
            <a:r>
              <a:rPr lang="bg-BG" sz="2800" dirty="0" smtClean="0"/>
              <a:t> планини</a:t>
            </a:r>
          </a:p>
          <a:p>
            <a:pPr lvl="3"/>
            <a:r>
              <a:rPr lang="bg-BG" sz="2800" dirty="0" smtClean="0"/>
              <a:t>Релация много към много (</a:t>
            </a:r>
            <a:r>
              <a:rPr lang="en-US" sz="2800" b="1" dirty="0" smtClean="0">
                <a:solidFill>
                  <a:schemeClr val="bg1"/>
                </a:solidFill>
              </a:rPr>
              <a:t>Many-to-Many</a:t>
            </a:r>
            <a:r>
              <a:rPr lang="bg-BG" sz="2800" dirty="0" smtClean="0"/>
              <a:t>)</a:t>
            </a:r>
            <a:endParaRPr lang="en-US" sz="2800" b="1" dirty="0" smtClean="0">
              <a:solidFill>
                <a:schemeClr val="bg1"/>
              </a:solidFill>
            </a:endParaRPr>
          </a:p>
          <a:p>
            <a:endParaRPr lang="ru-RU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Комбиниран ключ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5029200"/>
            <a:ext cx="10961783" cy="768084"/>
          </a:xfrm>
        </p:spPr>
        <p:txBody>
          <a:bodyPr/>
          <a:lstStyle/>
          <a:p>
            <a:r>
              <a:rPr lang="bg-BG" dirty="0" smtClean="0"/>
              <a:t>Създаване на връзка между таблици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Таблица </a:t>
            </a:r>
            <a:r>
              <a:rPr lang="en-US" b="1" dirty="0" smtClean="0"/>
              <a:t>Cities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50000"/>
              </a:lnSpc>
            </a:pPr>
            <a:r>
              <a:rPr lang="bg-BG" dirty="0" smtClean="0"/>
              <a:t>Таблица </a:t>
            </a:r>
            <a:r>
              <a:rPr lang="en-US" b="1" dirty="0" smtClean="0"/>
              <a:t>Countries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Прости таблици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33500" y="1981200"/>
            <a:ext cx="9525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	CountryId 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38300" y="5105400"/>
            <a:ext cx="8915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CountryId INT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, 1),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Връзките между таблиците се основават на взаимовръзки: </a:t>
            </a:r>
            <a:r>
              <a:rPr lang="ru-RU" b="1" dirty="0" smtClean="0">
                <a:solidFill>
                  <a:schemeClr val="bg1"/>
                </a:solidFill>
              </a:rPr>
              <a:t>първичен ключ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/ </a:t>
            </a:r>
            <a:r>
              <a:rPr lang="ru-RU" b="1" dirty="0" smtClean="0">
                <a:solidFill>
                  <a:schemeClr val="bg1"/>
                </a:solidFill>
              </a:rPr>
              <a:t>външен ключ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Връзка между таблици (1)</a:t>
            </a:r>
            <a:endParaRPr lang="bg-BG" dirty="0"/>
          </a:p>
        </p:txBody>
      </p:sp>
      <p:sp>
        <p:nvSpPr>
          <p:cNvPr id="474163" name="Text Box 51"/>
          <p:cNvSpPr txBox="1">
            <a:spLocks noChangeArrowheads="1"/>
          </p:cNvSpPr>
          <p:nvPr/>
        </p:nvSpPr>
        <p:spPr bwMode="auto">
          <a:xfrm>
            <a:off x="3205546" y="2902670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417043" y="3274393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8" name="Line 56"/>
          <p:cNvSpPr>
            <a:spLocks noChangeShapeType="1"/>
          </p:cNvSpPr>
          <p:nvPr/>
        </p:nvSpPr>
        <p:spPr bwMode="auto">
          <a:xfrm>
            <a:off x="6477000" y="4495800"/>
            <a:ext cx="1752600" cy="152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69" name="Line 57"/>
          <p:cNvSpPr>
            <a:spLocks noChangeShapeType="1"/>
          </p:cNvSpPr>
          <p:nvPr/>
        </p:nvSpPr>
        <p:spPr bwMode="auto">
          <a:xfrm flipV="1">
            <a:off x="6477000" y="48006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0" name="Line 58"/>
          <p:cNvSpPr>
            <a:spLocks noChangeShapeType="1"/>
          </p:cNvSpPr>
          <p:nvPr/>
        </p:nvSpPr>
        <p:spPr bwMode="auto">
          <a:xfrm flipV="1">
            <a:off x="6477000" y="52578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1" name="Line 59"/>
          <p:cNvSpPr>
            <a:spLocks noChangeShapeType="1"/>
          </p:cNvSpPr>
          <p:nvPr/>
        </p:nvSpPr>
        <p:spPr bwMode="auto">
          <a:xfrm flipV="1">
            <a:off x="6476999" y="5410200"/>
            <a:ext cx="1752601" cy="5333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2" name="Line 60"/>
          <p:cNvSpPr>
            <a:spLocks noChangeShapeType="1"/>
          </p:cNvSpPr>
          <p:nvPr/>
        </p:nvSpPr>
        <p:spPr bwMode="auto">
          <a:xfrm flipV="1">
            <a:off x="6477000" y="5867400"/>
            <a:ext cx="1752600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1447800" y="3581400"/>
          <a:ext cx="5029201" cy="2982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1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64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466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</a:tr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990600" y="2286000"/>
            <a:ext cx="1981200" cy="838157"/>
          </a:xfrm>
          <a:prstGeom prst="wedgeRoundRectCallout">
            <a:avLst>
              <a:gd name="adj1" fmla="val -2126"/>
              <a:gd name="adj2" fmla="val 105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495800" y="2362200"/>
            <a:ext cx="2057400" cy="838200"/>
          </a:xfrm>
          <a:prstGeom prst="wedgeRoundRectCallout">
            <a:avLst>
              <a:gd name="adj1" fmla="val 2584"/>
              <a:gd name="adj2" fmla="val 100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8229600" y="3886200"/>
          <a:ext cx="2819402" cy="2193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6705600" y="2514600"/>
            <a:ext cx="1905000" cy="838200"/>
          </a:xfrm>
          <a:prstGeom prst="wedgeRoundRectCallout">
            <a:avLst>
              <a:gd name="adj1" fmla="val 42402"/>
              <a:gd name="adj2" fmla="val 1271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2099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Таблица </a:t>
            </a:r>
            <a:r>
              <a:rPr lang="en-US" b="1" dirty="0" smtClean="0">
                <a:solidFill>
                  <a:schemeClr val="bg1"/>
                </a:solidFill>
              </a:rPr>
              <a:t>Countries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</a:pPr>
            <a:r>
              <a:rPr lang="bg-BG" dirty="0" smtClean="0"/>
              <a:t>Таблица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Cities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Връзка между таблици (2)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95400" y="1905000"/>
            <a:ext cx="952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, 1),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22000" y="4267200"/>
            <a:ext cx="10548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CountryId INT,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 KEY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(CountryId)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REFERENCES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(Id)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763000" y="4572000"/>
            <a:ext cx="2209800" cy="1143000"/>
          </a:xfrm>
          <a:prstGeom prst="wedgeRoundRectCallout">
            <a:avLst>
              <a:gd name="adj1" fmla="val -55952"/>
              <a:gd name="adj2" fmla="val 691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Референция към </a:t>
            </a:r>
            <a:r>
              <a:rPr lang="en-US" sz="2399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Countries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Първичен ключ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Уникалност </a:t>
            </a:r>
            <a:r>
              <a:rPr lang="bg-BG" sz="3000" dirty="0" smtClean="0">
                <a:solidFill>
                  <a:schemeClr val="bg2"/>
                </a:solidFill>
              </a:rPr>
              <a:t>на записи в таблица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Външен ключ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Връзка</a:t>
            </a:r>
            <a:r>
              <a:rPr lang="bg-BG" sz="3000" dirty="0" smtClean="0">
                <a:solidFill>
                  <a:schemeClr val="bg2"/>
                </a:solidFill>
              </a:rPr>
              <a:t> между две таблици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 smtClean="0">
                <a:solidFill>
                  <a:schemeClr val="bg2"/>
                </a:solidFill>
              </a:rPr>
              <a:t>Използва полета (</a:t>
            </a:r>
            <a:r>
              <a:rPr lang="bg-BG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колони</a:t>
            </a:r>
            <a:r>
              <a:rPr lang="bg-BG" sz="3000" dirty="0" smtClean="0">
                <a:solidFill>
                  <a:schemeClr val="bg2"/>
                </a:solidFill>
              </a:rPr>
              <a:t>) за свързване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Identity</a:t>
            </a:r>
            <a:r>
              <a:rPr lang="en-US" sz="3000" dirty="0" smtClean="0"/>
              <a:t> </a:t>
            </a:r>
            <a:r>
              <a:rPr lang="bg-BG" sz="3000" dirty="0" smtClean="0"/>
              <a:t>атрибут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 smtClean="0">
                <a:solidFill>
                  <a:schemeClr val="bg2"/>
                </a:solidFill>
              </a:rPr>
              <a:t>Автоматично генериране на стойности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Свързване</a:t>
            </a:r>
            <a:r>
              <a:rPr lang="bg-BG" sz="3000" dirty="0" smtClean="0">
                <a:solidFill>
                  <a:schemeClr val="bg2"/>
                </a:solidFill>
              </a:rPr>
              <a:t> на данни от </a:t>
            </a:r>
            <a:r>
              <a:rPr lang="bg-BG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различни</a:t>
            </a:r>
            <a:r>
              <a:rPr lang="bg-BG" sz="3000" dirty="0" smtClean="0">
                <a:solidFill>
                  <a:schemeClr val="bg2"/>
                </a:solidFill>
              </a:rPr>
              <a:t> таблици</a:t>
            </a:r>
          </a:p>
          <a:p>
            <a:pPr marL="360363" indent="-360363" fontAlgn="base">
              <a:buClr>
                <a:schemeClr val="bg2"/>
              </a:buClr>
            </a:pPr>
            <a:endParaRPr lang="en-US" sz="3000" b="1" dirty="0"/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=""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=""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=""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=""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=""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=""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=""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=""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=""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=""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=""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4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=""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2" y="1299604"/>
            <a:ext cx="10671988" cy="5207396"/>
          </a:xfrm>
        </p:spPr>
        <p:txBody>
          <a:bodyPr>
            <a:normAutofit/>
          </a:bodyPr>
          <a:lstStyle/>
          <a:p>
            <a:pPr fontAlgn="base">
              <a:spcAft>
                <a:spcPts val="1400"/>
              </a:spcAft>
            </a:pPr>
            <a:r>
              <a:rPr lang="bg-BG" dirty="0" smtClean="0"/>
              <a:t>Таблици, редове, колони</a:t>
            </a:r>
          </a:p>
          <a:p>
            <a:pPr fontAlgn="base">
              <a:spcAft>
                <a:spcPts val="1400"/>
              </a:spcAft>
            </a:pPr>
            <a:r>
              <a:rPr lang="ru-RU" dirty="0" smtClean="0"/>
              <a:t>Автоматично-генериран първичен ключ (identity колона)</a:t>
            </a:r>
          </a:p>
          <a:p>
            <a:pPr>
              <a:spcAft>
                <a:spcPts val="1400"/>
              </a:spcAft>
            </a:pPr>
            <a:r>
              <a:rPr lang="ru-RU" dirty="0" smtClean="0"/>
              <a:t>Създаване на прости таблици</a:t>
            </a:r>
          </a:p>
          <a:p>
            <a:pPr>
              <a:spcAft>
                <a:spcPts val="1400"/>
              </a:spcAft>
            </a:pPr>
            <a:r>
              <a:rPr lang="ru-RU" dirty="0" smtClean="0"/>
              <a:t>Първичен ключ, външен ключ</a:t>
            </a:r>
          </a:p>
          <a:p>
            <a:pPr>
              <a:spcAft>
                <a:spcPts val="1400"/>
              </a:spcAft>
            </a:pPr>
            <a:r>
              <a:rPr lang="ru-RU" dirty="0" smtClean="0"/>
              <a:t>Създаване на връзка между таблици</a:t>
            </a:r>
          </a:p>
          <a:p>
            <a:pPr fontAlgn="base">
              <a:spcAft>
                <a:spcPts val="1400"/>
              </a:spcAft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Таблици, Първичен ключ</a:t>
            </a:r>
            <a:r>
              <a:rPr lang="en-US" dirty="0" smtClean="0"/>
              <a:t>, </a:t>
            </a:r>
            <a:r>
              <a:rPr lang="bg-BG" dirty="0" smtClean="0"/>
              <a:t>Външен ключ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Таблици, редове, колони</a:t>
            </a:r>
            <a:endParaRPr lang="en-US" dirty="0"/>
          </a:p>
        </p:txBody>
      </p:sp>
      <p:pic>
        <p:nvPicPr>
          <p:cNvPr id="4" name="Picture 4" descr="https://o.remove.bg/downloads/4fea28bc-78a4-4ba2-b4aa-080d9d833290/r-db-removebg-preview.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4366132" y="1447800"/>
            <a:ext cx="3459737" cy="223047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2725400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Таблици (1)</a:t>
            </a:r>
            <a:endParaRPr lang="bg-BG" dirty="0"/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:a16="http://schemas.microsoft.com/office/drawing/2014/main" xmlns="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:a16="http://schemas.microsoft.com/office/drawing/2014/main" xmlns="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03666"/>
            <a:ext cx="9255889" cy="6729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913235" y="2424446"/>
            <a:ext cx="2869453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518428" y="1804483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913235" y="3516362"/>
            <a:ext cx="2869453" cy="647531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F80F709C-BB43-4A83-9529-1E089194DC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4766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Таблиците</a:t>
            </a:r>
            <a:r>
              <a:rPr lang="bg-BG" sz="3200" dirty="0" smtClean="0"/>
              <a:t> дефинират структурата:</a:t>
            </a:r>
          </a:p>
          <a:p>
            <a:pPr lvl="1"/>
            <a:r>
              <a:rPr lang="ru-RU" sz="3200" dirty="0" smtClean="0"/>
              <a:t>За всеки атрибут се определя </a:t>
            </a:r>
            <a:r>
              <a:rPr lang="bg-BG" sz="3200" b="1" dirty="0" smtClean="0">
                <a:solidFill>
                  <a:schemeClr val="bg1"/>
                </a:solidFill>
              </a:rPr>
              <a:t>тип данни </a:t>
            </a:r>
            <a:r>
              <a:rPr lang="ru-RU" sz="3200" dirty="0" smtClean="0"/>
              <a:t>(текст, число, дата, ...)</a:t>
            </a:r>
          </a:p>
          <a:p>
            <a:pPr lvl="1"/>
            <a:r>
              <a:rPr lang="ru-RU" sz="3200" dirty="0" smtClean="0"/>
              <a:t>Задава се </a:t>
            </a:r>
            <a:r>
              <a:rPr lang="bg-BG" sz="3200" b="1" dirty="0" smtClean="0">
                <a:solidFill>
                  <a:schemeClr val="bg1"/>
                </a:solidFill>
              </a:rPr>
              <a:t>максимална дължина </a:t>
            </a:r>
            <a:r>
              <a:rPr lang="ru-RU" sz="3200" dirty="0" smtClean="0"/>
              <a:t>на текстовите полета</a:t>
            </a:r>
          </a:p>
          <a:p>
            <a:pPr lvl="1"/>
            <a:r>
              <a:rPr lang="ru-RU" sz="3200" dirty="0" smtClean="0"/>
              <a:t>Задава се </a:t>
            </a:r>
            <a:r>
              <a:rPr lang="bg-BG" sz="3200" b="1" dirty="0" smtClean="0">
                <a:solidFill>
                  <a:schemeClr val="bg1"/>
                </a:solidFill>
              </a:rPr>
              <a:t>максимална стойност </a:t>
            </a:r>
            <a:r>
              <a:rPr lang="ru-RU" sz="3200" dirty="0" smtClean="0"/>
              <a:t>на числовите полета</a:t>
            </a:r>
            <a:endParaRPr lang="bg-BG" sz="3200" dirty="0" smtClean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bg-BG" sz="3200" dirty="0" smtClean="0">
                <a:solidFill>
                  <a:schemeClr val="tx2"/>
                </a:solidFill>
              </a:rPr>
              <a:t>Определят</a:t>
            </a:r>
            <a:r>
              <a:rPr lang="bg-BG" sz="3200" b="1" dirty="0" smtClean="0">
                <a:solidFill>
                  <a:schemeClr val="bg1"/>
                </a:solidFill>
              </a:rPr>
              <a:t> релациите</a:t>
            </a:r>
            <a:r>
              <a:rPr lang="bg-BG" sz="3200" dirty="0" smtClean="0">
                <a:solidFill>
                  <a:schemeClr val="tx2"/>
                </a:solidFill>
              </a:rPr>
              <a:t>:</a:t>
            </a:r>
          </a:p>
          <a:p>
            <a:pPr lvl="1">
              <a:buClr>
                <a:schemeClr val="tx2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Първичен ключ</a:t>
            </a:r>
          </a:p>
          <a:p>
            <a:pPr lvl="1">
              <a:buClr>
                <a:schemeClr val="tx2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Вторичен ключ</a:t>
            </a:r>
          </a:p>
          <a:p>
            <a:pPr lvl="1">
              <a:buClr>
                <a:schemeClr val="tx2"/>
              </a:buClr>
            </a:pPr>
            <a:r>
              <a:rPr lang="bg-BG" sz="3200" dirty="0" smtClean="0">
                <a:solidFill>
                  <a:schemeClr val="tx2"/>
                </a:solidFill>
              </a:rPr>
              <a:t>Може да бъде и </a:t>
            </a:r>
            <a:r>
              <a:rPr lang="bg-BG" sz="3200" b="1" dirty="0" smtClean="0">
                <a:solidFill>
                  <a:schemeClr val="bg1"/>
                </a:solidFill>
              </a:rPr>
              <a:t>комбиниран ключ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Таблици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400" b="1" dirty="0" smtClean="0">
                <a:solidFill>
                  <a:schemeClr val="bg1"/>
                </a:solidFill>
              </a:rPr>
              <a:t>Първичен ключ </a:t>
            </a:r>
            <a:r>
              <a:rPr lang="bg-BG" sz="3400" dirty="0" smtClean="0"/>
              <a:t>(</a:t>
            </a:r>
            <a:r>
              <a:rPr lang="en-US" sz="3400" dirty="0" smtClean="0"/>
              <a:t>Primary Key)</a:t>
            </a:r>
            <a:endParaRPr lang="bg-BG" sz="3400" dirty="0" smtClean="0"/>
          </a:p>
          <a:p>
            <a:pPr lvl="1">
              <a:buClr>
                <a:schemeClr val="tx2"/>
              </a:buClr>
            </a:pPr>
            <a:r>
              <a:rPr lang="ru-RU" sz="3400" b="1" dirty="0" smtClean="0">
                <a:solidFill>
                  <a:schemeClr val="bg1"/>
                </a:solidFill>
              </a:rPr>
              <a:t>Уникален идентификатор </a:t>
            </a:r>
            <a:r>
              <a:rPr lang="ru-RU" sz="3400" dirty="0" smtClean="0"/>
              <a:t>на всеки запис в таблицата</a:t>
            </a:r>
          </a:p>
          <a:p>
            <a:pPr lvl="1">
              <a:buClr>
                <a:schemeClr val="tx2"/>
              </a:buClr>
            </a:pPr>
            <a:r>
              <a:rPr lang="ru-RU" sz="3400" dirty="0" smtClean="0"/>
              <a:t>Гарантира </a:t>
            </a:r>
            <a:r>
              <a:rPr lang="ru-RU" sz="3400" b="1" dirty="0" smtClean="0">
                <a:solidFill>
                  <a:schemeClr val="bg1"/>
                </a:solidFill>
              </a:rPr>
              <a:t>неповтарящи се </a:t>
            </a:r>
            <a:r>
              <a:rPr lang="ru-RU" sz="3400" dirty="0" smtClean="0"/>
              <a:t>идентификатори на записите</a:t>
            </a:r>
          </a:p>
          <a:p>
            <a:pPr lvl="1">
              <a:buClr>
                <a:schemeClr val="tx2"/>
              </a:buClr>
            </a:pPr>
            <a:r>
              <a:rPr lang="ru-RU" sz="3400" b="1" dirty="0" smtClean="0">
                <a:solidFill>
                  <a:schemeClr val="bg1"/>
                </a:solidFill>
              </a:rPr>
              <a:t>Бързо </a:t>
            </a:r>
            <a:r>
              <a:rPr lang="ru-RU" sz="3400" dirty="0" smtClean="0"/>
              <a:t>и </a:t>
            </a:r>
            <a:r>
              <a:rPr lang="ru-RU" sz="3400" b="1" dirty="0" smtClean="0">
                <a:solidFill>
                  <a:schemeClr val="bg1"/>
                </a:solidFill>
              </a:rPr>
              <a:t>ефективно </a:t>
            </a:r>
            <a:r>
              <a:rPr lang="ru-RU" sz="3400" dirty="0" smtClean="0"/>
              <a:t>извличане на конкретни записи</a:t>
            </a:r>
          </a:p>
          <a:p>
            <a:pPr lvl="1">
              <a:buClr>
                <a:schemeClr val="tx2"/>
              </a:buClr>
            </a:pPr>
            <a:r>
              <a:rPr lang="ru-RU" sz="3400" dirty="0" smtClean="0"/>
              <a:t>Обикновено се дефинира като единично поле (например, ID)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Първичен ключ</a:t>
            </a:r>
            <a:endParaRPr lang="en-US" dirty="0"/>
          </a:p>
        </p:txBody>
      </p:sp>
      <p:pic>
        <p:nvPicPr>
          <p:cNvPr id="61442" name="Picture 2" descr="key png graphic clipart design 19907697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4648200"/>
            <a:ext cx="1981200" cy="1996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Identity</a:t>
            </a:r>
            <a:r>
              <a:rPr lang="en-US" sz="3400" dirty="0" smtClean="0"/>
              <a:t> </a:t>
            </a:r>
            <a:r>
              <a:rPr lang="bg-BG" sz="3400" dirty="0" smtClean="0"/>
              <a:t>атрибут:</a:t>
            </a:r>
          </a:p>
          <a:p>
            <a:pPr lvl="1">
              <a:buClr>
                <a:schemeClr val="tx2"/>
              </a:buClr>
            </a:pPr>
            <a:r>
              <a:rPr lang="ru-RU" sz="3400" dirty="0" smtClean="0"/>
              <a:t>Стойността на </a:t>
            </a:r>
            <a:r>
              <a:rPr lang="ru-RU" sz="3400" b="1" dirty="0" smtClean="0">
                <a:solidFill>
                  <a:schemeClr val="bg1"/>
                </a:solidFill>
              </a:rPr>
              <a:t>първичния ключ </a:t>
            </a:r>
            <a:r>
              <a:rPr lang="ru-RU" sz="3400" dirty="0" smtClean="0"/>
              <a:t>автоматично да </a:t>
            </a:r>
            <a:r>
              <a:rPr lang="ru-RU" sz="3400" b="1" dirty="0" smtClean="0">
                <a:solidFill>
                  <a:schemeClr val="bg1"/>
                </a:solidFill>
              </a:rPr>
              <a:t>нараства</a:t>
            </a:r>
            <a:r>
              <a:rPr lang="ru-RU" sz="3400" dirty="0" smtClean="0"/>
              <a:t> с всеки </a:t>
            </a:r>
            <a:r>
              <a:rPr lang="ru-RU" sz="3400" b="1" dirty="0" smtClean="0">
                <a:solidFill>
                  <a:schemeClr val="bg1"/>
                </a:solidFill>
              </a:rPr>
              <a:t>нов запис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</a:t>
            </a:r>
            <a:r>
              <a:rPr lang="bg-BG" dirty="0" smtClean="0"/>
              <a:t>атрибут (1)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10744200" cy="3273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CREATE TABLE </a:t>
            </a: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Employees</a:t>
            </a:r>
            <a:r>
              <a:rPr kumimoji="0" lang="en-US" sz="3200" b="1" i="0" u="none" strike="noStrike" kern="1200" cap="none" spc="0" normalizeH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baseline="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EmployeeId INT </a:t>
            </a:r>
            <a:r>
              <a:rPr lang="en-US" sz="3200" b="1" baseline="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IDENTITY(1, 1)</a:t>
            </a:r>
            <a:r>
              <a:rPr lang="en-US" sz="3200" b="1" baseline="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baseline="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PRIMARY KEY</a:t>
            </a:r>
            <a:r>
              <a:rPr lang="en-US" sz="3200" b="1" baseline="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FirstName NVARCHAR(50),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LastName NVARCHAR(50)</a:t>
            </a:r>
            <a:endParaRPr lang="en-US" sz="3200" b="1" baseline="0" noProof="1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xmlns="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590800"/>
            <a:ext cx="2362200" cy="985755"/>
          </a:xfrm>
          <a:prstGeom prst="wedgeRoundRectCallout">
            <a:avLst>
              <a:gd name="adj1" fmla="val -9619"/>
              <a:gd name="adj2" fmla="val 1013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Стартираща стойност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xmlns="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724400"/>
            <a:ext cx="2362200" cy="985755"/>
          </a:xfrm>
          <a:prstGeom prst="wedgeRoundRectCallout">
            <a:avLst>
              <a:gd name="adj1" fmla="val -39039"/>
              <a:gd name="adj2" fmla="val -832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Нарастваща стойност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143000"/>
            <a:ext cx="11887200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400" dirty="0" smtClean="0">
                <a:solidFill>
                  <a:schemeClr val="tx2"/>
                </a:solidFill>
              </a:rPr>
              <a:t>Предимства:</a:t>
            </a:r>
          </a:p>
          <a:p>
            <a:pPr lvl="1">
              <a:buClr>
                <a:schemeClr val="tx2"/>
              </a:buClr>
            </a:pPr>
            <a:r>
              <a:rPr lang="bg-BG" sz="3400" b="1" dirty="0" smtClean="0">
                <a:solidFill>
                  <a:schemeClr val="bg1"/>
                </a:solidFill>
              </a:rPr>
              <a:t>Уникалност</a:t>
            </a:r>
            <a:endParaRPr lang="bg-BG" sz="3400" b="1" dirty="0" smtClean="0">
              <a:solidFill>
                <a:schemeClr val="tx2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sz="3400" b="1" dirty="0" smtClean="0">
                <a:solidFill>
                  <a:schemeClr val="bg1"/>
                </a:solidFill>
              </a:rPr>
              <a:t>Лесност на управление</a:t>
            </a:r>
          </a:p>
          <a:p>
            <a:pPr lvl="2">
              <a:buClr>
                <a:schemeClr val="tx2"/>
              </a:buClr>
            </a:pPr>
            <a:r>
              <a:rPr lang="ru-RU" sz="3400" dirty="0" smtClean="0"/>
              <a:t>Не се изисква изрично задаване на стойност на първичния ключ при вмъкване на записи</a:t>
            </a:r>
            <a:endParaRPr lang="en-US" sz="3400" dirty="0" smtClean="0"/>
          </a:p>
          <a:p>
            <a:pPr lvl="1">
              <a:buClr>
                <a:schemeClr val="tx2"/>
              </a:buClr>
            </a:pPr>
            <a:r>
              <a:rPr lang="bg-BG" sz="3400" b="1" dirty="0" smtClean="0">
                <a:solidFill>
                  <a:schemeClr val="bg1"/>
                </a:solidFill>
              </a:rPr>
              <a:t>Избягване на конфликти</a:t>
            </a:r>
            <a:endParaRPr lang="en-US" sz="3400" b="1" dirty="0" smtClean="0">
              <a:solidFill>
                <a:schemeClr val="bg1"/>
              </a:solidFill>
            </a:endParaRPr>
          </a:p>
          <a:p>
            <a:pPr lvl="2">
              <a:buClr>
                <a:schemeClr val="tx2"/>
              </a:buClr>
            </a:pPr>
            <a:r>
              <a:rPr lang="bg-BG" sz="3400" dirty="0" smtClean="0">
                <a:solidFill>
                  <a:schemeClr val="tx2"/>
                </a:solidFill>
              </a:rPr>
              <a:t>Всеки запис ще бъде създаден с </a:t>
            </a:r>
            <a:r>
              <a:rPr lang="bg-BG" sz="3400" b="1" dirty="0" smtClean="0">
                <a:solidFill>
                  <a:schemeClr val="bg1"/>
                </a:solidFill>
              </a:rPr>
              <a:t>уникален първичен ключ</a:t>
            </a:r>
          </a:p>
          <a:p>
            <a:pPr lvl="1">
              <a:buClr>
                <a:schemeClr val="tx2"/>
              </a:buClr>
            </a:pPr>
            <a:endParaRPr lang="bg-BG" sz="3400" b="1" dirty="0" smtClean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</a:t>
            </a:r>
            <a:r>
              <a:rPr lang="bg-BG" dirty="0" smtClean="0"/>
              <a:t>атрибут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b="1" dirty="0" smtClean="0">
                <a:solidFill>
                  <a:schemeClr val="bg1"/>
                </a:solidFill>
              </a:rPr>
              <a:t>Външен ключ </a:t>
            </a:r>
            <a:r>
              <a:rPr lang="bg-BG" dirty="0" smtClean="0"/>
              <a:t>(</a:t>
            </a:r>
            <a:r>
              <a:rPr lang="en-US" dirty="0" smtClean="0"/>
              <a:t>Foreign Key)</a:t>
            </a:r>
            <a:endParaRPr lang="bg-BG" dirty="0" smtClean="0"/>
          </a:p>
          <a:p>
            <a:pPr lvl="1">
              <a:buClr>
                <a:schemeClr val="tx2"/>
              </a:buClr>
            </a:pPr>
            <a:r>
              <a:rPr lang="ru-RU" dirty="0" smtClean="0"/>
              <a:t>Осигурява връзка между данните в различни таблици</a:t>
            </a:r>
            <a:r>
              <a:rPr lang="en-US" dirty="0" smtClean="0"/>
              <a:t> </a:t>
            </a:r>
            <a:r>
              <a:rPr lang="ru-RU" dirty="0" smtClean="0"/>
              <a:t>(например </a:t>
            </a:r>
            <a:r>
              <a:rPr lang="en-US" b="1" dirty="0" smtClean="0">
                <a:solidFill>
                  <a:schemeClr val="bg1"/>
                </a:solidFill>
              </a:rPr>
              <a:t>Product</a:t>
            </a:r>
            <a:r>
              <a:rPr lang="en-US" dirty="0" smtClean="0"/>
              <a:t> -&gt;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Category</a:t>
            </a:r>
            <a:r>
              <a:rPr lang="en-US" dirty="0" smtClean="0"/>
              <a:t>)</a:t>
            </a:r>
          </a:p>
          <a:p>
            <a:pPr lvl="1">
              <a:buClr>
                <a:schemeClr val="tx2"/>
              </a:buClr>
            </a:pPr>
            <a:r>
              <a:rPr lang="ru-RU" dirty="0" smtClean="0"/>
              <a:t>Позволява изграждане на </a:t>
            </a:r>
            <a:r>
              <a:rPr lang="ru-RU" b="1" dirty="0" smtClean="0">
                <a:solidFill>
                  <a:schemeClr val="bg1"/>
                </a:solidFill>
              </a:rPr>
              <a:t>релационни връзки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dirty="0" smtClean="0"/>
              <a:t>П</a:t>
            </a:r>
            <a:r>
              <a:rPr lang="ru-RU" dirty="0" smtClean="0"/>
              <a:t>оддръжка на </a:t>
            </a:r>
            <a:r>
              <a:rPr lang="ru-RU" b="1" dirty="0" smtClean="0">
                <a:solidFill>
                  <a:schemeClr val="bg1"/>
                </a:solidFill>
              </a:rPr>
              <a:t>цялост</a:t>
            </a:r>
            <a:r>
              <a:rPr lang="ru-RU" dirty="0" smtClean="0"/>
              <a:t> на данните</a:t>
            </a:r>
            <a:endParaRPr lang="bg-BG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Външен ключ</a:t>
            </a:r>
            <a:endParaRPr lang="en-US" dirty="0"/>
          </a:p>
        </p:txBody>
      </p:sp>
      <p:pic>
        <p:nvPicPr>
          <p:cNvPr id="7" name="Picture 4" descr="One is to many relationship in SQL Server Management studio - Stack Overflow"/>
          <p:cNvPicPr>
            <a:picLocks noChangeAspect="1" noChangeArrowheads="1"/>
          </p:cNvPicPr>
          <p:nvPr/>
        </p:nvPicPr>
        <p:blipFill>
          <a:blip r:embed="rId2" cstate="print"/>
          <a:srcRect l="7514" t="22657" r="27273" b="37694"/>
          <a:stretch>
            <a:fillRect/>
          </a:stretch>
        </p:blipFill>
        <p:spPr bwMode="auto">
          <a:xfrm>
            <a:off x="3429000" y="4648200"/>
            <a:ext cx="5511800" cy="1600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16471</TotalTime>
  <Words>718</Words>
  <Application>Microsoft Office PowerPoint</Application>
  <PresentationFormat>Custom</PresentationFormat>
  <Paragraphs>195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SoftUni</vt:lpstr>
      <vt:lpstr>Моделиране на бази данни</vt:lpstr>
      <vt:lpstr>Съдържание</vt:lpstr>
      <vt:lpstr>Таблици, редове, колони</vt:lpstr>
      <vt:lpstr>Таблици (1)</vt:lpstr>
      <vt:lpstr>Таблици (2)</vt:lpstr>
      <vt:lpstr>Първичен ключ</vt:lpstr>
      <vt:lpstr>Identity атрибут (1)</vt:lpstr>
      <vt:lpstr>Identity атрибут (2)</vt:lpstr>
      <vt:lpstr>Външен ключ</vt:lpstr>
      <vt:lpstr>Комбиниран ключ</vt:lpstr>
      <vt:lpstr>Създаване на връзка между таблици</vt:lpstr>
      <vt:lpstr>Прости таблици</vt:lpstr>
      <vt:lpstr>Връзка между таблици (1)</vt:lpstr>
      <vt:lpstr>Връзка между таблици (2)</vt:lpstr>
      <vt:lpstr>Обобщение</vt:lpstr>
      <vt:lpstr>Slide 16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Databases: MySQL and MongoDB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327</cp:revision>
  <dcterms:created xsi:type="dcterms:W3CDTF">2018-05-23T13:08:44Z</dcterms:created>
  <dcterms:modified xsi:type="dcterms:W3CDTF">2023-08-12T18:21:55Z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