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494" r:id="rId2"/>
    <p:sldId id="495" r:id="rId3"/>
    <p:sldId id="641" r:id="rId4"/>
    <p:sldId id="499" r:id="rId5"/>
    <p:sldId id="503" r:id="rId6"/>
    <p:sldId id="501" r:id="rId7"/>
    <p:sldId id="642" r:id="rId8"/>
    <p:sldId id="638" r:id="rId9"/>
    <p:sldId id="471" r:id="rId10"/>
    <p:sldId id="472" r:id="rId11"/>
    <p:sldId id="637" r:id="rId12"/>
    <p:sldId id="646" r:id="rId13"/>
    <p:sldId id="508" r:id="rId14"/>
    <p:sldId id="639" r:id="rId15"/>
    <p:sldId id="625" r:id="rId16"/>
    <p:sldId id="626" r:id="rId17"/>
    <p:sldId id="647" r:id="rId18"/>
    <p:sldId id="510" r:id="rId19"/>
    <p:sldId id="511" r:id="rId20"/>
    <p:sldId id="512" r:id="rId21"/>
    <p:sldId id="513" r:id="rId22"/>
    <p:sldId id="528" r:id="rId23"/>
    <p:sldId id="624" r:id="rId24"/>
    <p:sldId id="643" r:id="rId25"/>
    <p:sldId id="516" r:id="rId26"/>
    <p:sldId id="517" r:id="rId27"/>
    <p:sldId id="518" r:id="rId28"/>
    <p:sldId id="519" r:id="rId29"/>
    <p:sldId id="526" r:id="rId30"/>
    <p:sldId id="527" r:id="rId31"/>
    <p:sldId id="521" r:id="rId32"/>
    <p:sldId id="349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FE159F-3F49-4E7B-AA60-A03DE85F191D}">
          <p14:sldIdLst>
            <p14:sldId id="494"/>
            <p14:sldId id="495"/>
          </p14:sldIdLst>
        </p14:section>
        <p14:section name="Низове" id="{FE5C0C26-101D-45BC-A451-C071819000DF}">
          <p14:sldIdLst>
            <p14:sldId id="641"/>
            <p14:sldId id="499"/>
            <p14:sldId id="503"/>
            <p14:sldId id="501"/>
          </p14:sldIdLst>
        </p14:section>
        <p14:section name="Манипулиране на низ" id="{9BFD6E14-29A9-446C-9AF7-6EBF660BDD51}">
          <p14:sldIdLst>
            <p14:sldId id="642"/>
            <p14:sldId id="638"/>
            <p14:sldId id="471"/>
            <p14:sldId id="472"/>
            <p14:sldId id="637"/>
            <p14:sldId id="646"/>
            <p14:sldId id="508"/>
            <p14:sldId id="639"/>
            <p14:sldId id="625"/>
            <p14:sldId id="626"/>
            <p14:sldId id="647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Изграждане и модификация на низ" id="{4052FC52-07E0-4BF0-A196-14AEFEE1C536}">
          <p14:sldIdLst>
            <p14:sldId id="643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Обобщение" id="{8B53D1E3-C6FD-46A1-8B62-A376ECBAD524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 autoAdjust="0"/>
    <p:restoredTop sz="95241" autoAdjust="0"/>
  </p:normalViewPr>
  <p:slideViewPr>
    <p:cSldViewPr showGuides="1">
      <p:cViewPr varScale="1">
        <p:scale>
          <a:sx n="59" d="100"/>
          <a:sy n="59" d="100"/>
        </p:scale>
        <p:origin x="216" y="2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70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7C13E8-C214-5F8C-D2F3-AB12D1BF52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971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7408EE-68AE-B806-98E4-FFDC284B96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156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48FFF33-4379-52FE-CAB6-0B62F938C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575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9439BC-FA7E-EE66-7A51-A64A03F6E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86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G-IT-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5874765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68229" y="5426440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9982" y="587476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604787"/>
          </a:xfrm>
        </p:spPr>
        <p:txBody>
          <a:bodyPr>
            <a:normAutofit lnSpcReduction="10000"/>
          </a:bodyPr>
          <a:lstStyle/>
          <a:p>
            <a:r>
              <a:rPr lang="bg-BG" sz="3550" dirty="0"/>
              <a:t>Манипулиране </a:t>
            </a:r>
            <a:r>
              <a:rPr lang="en-US" sz="3550" dirty="0"/>
              <a:t>на низ</a:t>
            </a:r>
            <a:r>
              <a:rPr lang="bg-BG" sz="3550" dirty="0"/>
              <a:t> </a:t>
            </a:r>
            <a:r>
              <a:rPr lang="en-US" sz="3550" dirty="0"/>
              <a:t>чрез класа</a:t>
            </a:r>
            <a:r>
              <a:rPr lang="bg-BG" sz="3550" dirty="0"/>
              <a:t> </a:t>
            </a:r>
            <a:r>
              <a:rPr lang="en-US" sz="3550" dirty="0"/>
              <a:t>.NET String</a:t>
            </a:r>
            <a:endParaRPr lang="bg-BG" sz="355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350" dirty="0"/>
              <a:t>Стрингообработка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7471542" y="2835764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4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873279-0C3B-9932-3EB3-24EE5E542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6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</a:t>
            </a:r>
            <a:r>
              <a:rPr lang="bg-BG" sz="3600" dirty="0"/>
              <a:t> връща </a:t>
            </a:r>
            <a:r>
              <a:rPr lang="bg-BG" sz="3600" b="1" dirty="0">
                <a:solidFill>
                  <a:schemeClr val="bg1"/>
                </a:solidFill>
              </a:rPr>
              <a:t>индекса</a:t>
            </a:r>
            <a:r>
              <a:rPr lang="bg-BG" sz="3600" dirty="0"/>
              <a:t>, на който се намира елементът, </a:t>
            </a:r>
            <a:r>
              <a:rPr lang="en-US" sz="3600" noProof="1"/>
              <a:t>или </a:t>
            </a:r>
            <a:r>
              <a:rPr lang="en-US" sz="3600" b="1" noProof="1">
                <a:solidFill>
                  <a:schemeClr val="bg1"/>
                </a:solidFill>
              </a:rPr>
              <a:t>-1</a:t>
            </a:r>
            <a:r>
              <a:rPr lang="bg-BG" sz="3600" noProof="1"/>
              <a:t>, ако елементът </a:t>
            </a:r>
            <a:r>
              <a:rPr lang="bg-BG" sz="3600" b="1" noProof="1"/>
              <a:t>не е намерен</a:t>
            </a:r>
            <a:r>
              <a:rPr lang="bg-BG" sz="3600" noProof="1"/>
              <a:t>:</a:t>
            </a:r>
            <a:endParaRPr lang="bg-BG" sz="36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Търсене</a:t>
            </a:r>
            <a:r>
              <a:rPr lang="bg-BG" sz="3950" dirty="0"/>
              <a:t> </a:t>
            </a:r>
            <a:r>
              <a:rPr lang="en-GB" sz="3950" dirty="0"/>
              <a:t>(1)</a:t>
            </a:r>
            <a:endParaRPr lang="en-US" sz="395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724621" y="2979000"/>
            <a:ext cx="11028409" cy="24027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568B4-B581-BDDC-7F04-B5B8246DEECA}"/>
              </a:ext>
            </a:extLst>
          </p:cNvPr>
          <p:cNvSpPr txBox="1"/>
          <p:nvPr/>
        </p:nvSpPr>
        <p:spPr>
          <a:xfrm>
            <a:off x="9778500" y="3573374"/>
            <a:ext cx="117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6A1E7-1A4A-D044-0114-C7D8C296CF6B}"/>
              </a:ext>
            </a:extLst>
          </p:cNvPr>
          <p:cNvSpPr txBox="1"/>
          <p:nvPr/>
        </p:nvSpPr>
        <p:spPr>
          <a:xfrm>
            <a:off x="9711000" y="4135997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4FA65-2ABD-FE43-5FB3-33F46A5EA543}"/>
              </a:ext>
            </a:extLst>
          </p:cNvPr>
          <p:cNvSpPr txBox="1"/>
          <p:nvPr/>
        </p:nvSpPr>
        <p:spPr>
          <a:xfrm>
            <a:off x="9711000" y="4713392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CD024D-C33F-918C-3347-F214A007B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B4ED-7B6E-1954-C35A-311CFD14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en-US" sz="3600" dirty="0">
                <a:ea typeface="+mn-lt"/>
                <a:cs typeface="+mn-lt"/>
              </a:rPr>
              <a:t>връща </a:t>
            </a:r>
            <a:r>
              <a:rPr lang="en-US" sz="3600" b="1" dirty="0">
                <a:solidFill>
                  <a:schemeClr val="bg1"/>
                </a:solidFill>
              </a:rPr>
              <a:t>последния индекс</a:t>
            </a:r>
            <a:r>
              <a:rPr lang="bg-BG" sz="3600" dirty="0"/>
              <a:t>, на който се намира дадения елемент, или </a:t>
            </a:r>
            <a:r>
              <a:rPr lang="bg-BG" sz="3600" b="1" dirty="0">
                <a:solidFill>
                  <a:schemeClr val="bg1"/>
                </a:solidFill>
              </a:rPr>
              <a:t>-1</a:t>
            </a:r>
            <a:r>
              <a:rPr lang="bg-BG" sz="3600" dirty="0"/>
              <a:t>, ако </a:t>
            </a:r>
            <a:r>
              <a:rPr lang="bg-BG" sz="3600" b="1" dirty="0"/>
              <a:t>не е намерен</a:t>
            </a:r>
            <a:endParaRPr lang="en-US" sz="3600" b="1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F6F82-474F-A543-287B-5BEB5CE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(2)</a:t>
            </a:r>
            <a:endParaRPr lang="en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0EB212A-781B-1391-AFD7-3EEF1A96B1D7}"/>
              </a:ext>
            </a:extLst>
          </p:cNvPr>
          <p:cNvSpPr txBox="1">
            <a:spLocks/>
          </p:cNvSpPr>
          <p:nvPr/>
        </p:nvSpPr>
        <p:spPr>
          <a:xfrm>
            <a:off x="608027" y="3128766"/>
            <a:ext cx="11028409" cy="240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712A-9A0F-B1BA-2019-16EC3710D982}"/>
              </a:ext>
            </a:extLst>
          </p:cNvPr>
          <p:cNvSpPr txBox="1"/>
          <p:nvPr/>
        </p:nvSpPr>
        <p:spPr>
          <a:xfrm>
            <a:off x="10348855" y="3758371"/>
            <a:ext cx="147361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58AC0-8540-4D53-40A9-276488E7657E}"/>
              </a:ext>
            </a:extLst>
          </p:cNvPr>
          <p:cNvSpPr txBox="1"/>
          <p:nvPr/>
        </p:nvSpPr>
        <p:spPr>
          <a:xfrm>
            <a:off x="10297711" y="4330335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29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6CF2B-BDE9-703F-EDFF-F09D92CEC2CA}"/>
              </a:ext>
            </a:extLst>
          </p:cNvPr>
          <p:cNvSpPr txBox="1"/>
          <p:nvPr/>
        </p:nvSpPr>
        <p:spPr>
          <a:xfrm>
            <a:off x="10275108" y="4870127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39CDB9-91CE-0F04-342B-9B1240375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0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8847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/>
              </a:rPr>
              <a:t>Contains()</a:t>
            </a:r>
            <a:r>
              <a:rPr lang="en-US" sz="3600" dirty="0"/>
              <a:t> – </a:t>
            </a:r>
            <a:r>
              <a:rPr lang="bg-BG" sz="3600" dirty="0"/>
              <a:t>проверява</a:t>
            </a:r>
            <a:r>
              <a:rPr lang="en-US" sz="3600" dirty="0"/>
              <a:t> </a:t>
            </a:r>
            <a:r>
              <a:rPr lang="bg-BG" sz="3600" dirty="0"/>
              <a:t>дали низът съдържа даден </a:t>
            </a:r>
            <a:r>
              <a:rPr lang="bg-BG" sz="3600" b="1" dirty="0">
                <a:solidFill>
                  <a:schemeClr val="bg1"/>
                </a:solidFill>
              </a:rPr>
              <a:t>подниз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6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Търсене </a:t>
            </a:r>
            <a:r>
              <a:rPr lang="en-GB" sz="3950" dirty="0"/>
              <a:t>(3)</a:t>
            </a:r>
            <a:endParaRPr lang="bg-BG" sz="3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2" y="3066611"/>
            <a:ext cx="10836275" cy="217249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("fruits"));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("L"));</a:t>
            </a:r>
            <a:endParaRPr lang="en-GB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("banana")); 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8FD3-775D-04C3-05EF-6815103CC43A}"/>
              </a:ext>
            </a:extLst>
          </p:cNvPr>
          <p:cNvSpPr txBox="1"/>
          <p:nvPr/>
        </p:nvSpPr>
        <p:spPr>
          <a:xfrm>
            <a:off x="9548451" y="3524980"/>
            <a:ext cx="18075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6651-9974-099B-C06B-27375CC4F3DE}"/>
              </a:ext>
            </a:extLst>
          </p:cNvPr>
          <p:cNvSpPr txBox="1"/>
          <p:nvPr/>
        </p:nvSpPr>
        <p:spPr>
          <a:xfrm>
            <a:off x="9499441" y="4031087"/>
            <a:ext cx="243729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9E3C-580A-D5BC-AAD3-37092B9B3414}"/>
              </a:ext>
            </a:extLst>
          </p:cNvPr>
          <p:cNvSpPr txBox="1"/>
          <p:nvPr/>
        </p:nvSpPr>
        <p:spPr>
          <a:xfrm>
            <a:off x="9427676" y="4573178"/>
            <a:ext cx="218542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CB4330C-62BE-91A3-1B07-C9937E678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1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индекс, int дължина</a:t>
            </a:r>
            <a:r>
              <a:rPr lang="en-GB" sz="3400" dirty="0">
                <a:latin typeface="Consolas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</a:t>
            </a:r>
            <a:r>
              <a:rPr lang="en-GB" sz="3400" dirty="0">
                <a:latin typeface="Consolas"/>
              </a:rPr>
              <a:t>)</a:t>
            </a:r>
            <a:endParaRPr lang="bg-BG" sz="3400" dirty="0">
              <a:latin typeface="Consolas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Подниз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</a:t>
            </a:r>
            <a:r>
              <a:rPr lang="en-US" dirty="0"/>
              <a:t>text</a:t>
            </a:r>
            <a:r>
              <a:rPr lang="en-US" noProof="1">
                <a:cs typeface="Consolas" pitchFamily="49" charset="0"/>
              </a:rPr>
              <a:t> = "</a:t>
            </a:r>
            <a:r>
              <a:rPr lang="en-US" dirty="0"/>
              <a:t>My name is John</a:t>
            </a:r>
            <a:r>
              <a:rPr lang="en-US" noProof="1">
                <a:cs typeface="Consolas" pitchFamily="49" charset="0"/>
              </a:rPr>
              <a:t>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</a:t>
            </a:r>
            <a:r>
              <a:rPr lang="en-US" dirty="0"/>
              <a:t>extractedWord</a:t>
            </a:r>
            <a:r>
              <a:rPr lang="en-US" noProof="1">
                <a:cs typeface="Consolas" pitchFamily="49" charset="0"/>
              </a:rPr>
              <a:t> = </a:t>
            </a:r>
            <a:r>
              <a:rPr lang="en-US" dirty="0"/>
              <a:t>text</a:t>
            </a:r>
            <a:r>
              <a:rPr lang="en-US" noProof="1">
                <a:cs typeface="Consolas" pitchFamily="49" charset="0"/>
              </a:rPr>
              <a:t>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</a:t>
            </a:r>
            <a:r>
              <a:rPr lang="en-US" dirty="0"/>
              <a:t>extractedWord</a:t>
            </a:r>
            <a:r>
              <a:rPr lang="en-US" noProof="1">
                <a:cs typeface="Consolas" pitchFamily="49" charset="0"/>
              </a:rPr>
              <a:t>);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extractedWord = text.</a:t>
            </a:r>
            <a:r>
              <a:rPr lang="en-US" sz="2800" dirty="0">
                <a:solidFill>
                  <a:schemeClr val="bg1"/>
                </a:solidFill>
              </a:rPr>
              <a:t>Substring</a:t>
            </a:r>
            <a:r>
              <a:rPr lang="en-US" sz="2800" dirty="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Console.WriteLine(extractedWord);</a:t>
            </a:r>
            <a:r>
              <a:rPr lang="en-US" sz="2800" dirty="0">
                <a:solidFill>
                  <a:srgbClr val="234465"/>
                </a:solidFill>
              </a:rPr>
              <a:t> 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FB859-C912-01DF-08B1-5E066C5ED2F2}"/>
              </a:ext>
            </a:extLst>
          </p:cNvPr>
          <p:cNvSpPr txBox="1"/>
          <p:nvPr/>
        </p:nvSpPr>
        <p:spPr>
          <a:xfrm>
            <a:off x="7461000" y="3069000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31E62-230B-7C03-141E-4A7188754490}"/>
              </a:ext>
            </a:extLst>
          </p:cNvPr>
          <p:cNvSpPr txBox="1"/>
          <p:nvPr/>
        </p:nvSpPr>
        <p:spPr>
          <a:xfrm>
            <a:off x="7420860" y="5723321"/>
            <a:ext cx="171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John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441CCE-9C0A-6431-32EE-3EDCAFBE8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8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Валидни потребителски имена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190406" y="1139778"/>
            <a:ext cx="11998420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bg-BG" sz="3600" dirty="0">
                <a:cs typeface="Calibri"/>
              </a:rPr>
              <a:t>Дадени са ви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имена на потребители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,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 разделени със </a:t>
            </a:r>
            <a:br>
              <a:rPr lang="bg-BG" sz="3600" dirty="0">
                <a:solidFill>
                  <a:schemeClr val="tx2"/>
                </a:solidFill>
                <a:cs typeface="Calibri"/>
              </a:rPr>
            </a:br>
            <a:r>
              <a:rPr lang="bg-BG" sz="3600" b="1" dirty="0">
                <a:solidFill>
                  <a:schemeClr val="tx2"/>
                </a:solidFill>
                <a:cs typeface="Calibri"/>
              </a:rPr>
              <a:t>запетая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 и </a:t>
            </a:r>
            <a:r>
              <a:rPr lang="bg-BG" sz="3600" b="1" dirty="0">
                <a:solidFill>
                  <a:schemeClr val="tx2"/>
                </a:solidFill>
                <a:cs typeface="Calibri"/>
              </a:rPr>
              <a:t>интервал</a:t>
            </a:r>
          </a:p>
          <a:p>
            <a:pPr marL="456565" indent="-456565"/>
            <a:r>
              <a:rPr lang="bg-BG" sz="3600" b="1" dirty="0">
                <a:solidFill>
                  <a:schemeClr val="tx2"/>
                </a:solidFill>
                <a:cs typeface="Calibri"/>
              </a:rPr>
              <a:t>Отпечатайте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 </a:t>
            </a:r>
            <a:r>
              <a:rPr lang="bg-BG" sz="3600" b="1" dirty="0">
                <a:solidFill>
                  <a:schemeClr val="tx2"/>
                </a:solidFill>
                <a:cs typeface="Calibri"/>
              </a:rPr>
              <a:t>имената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, които отговарят на следните</a:t>
            </a:r>
            <a:r>
              <a:rPr lang="bg-BG" sz="3600" b="1" dirty="0">
                <a:solidFill>
                  <a:schemeClr val="tx2"/>
                </a:solidFill>
                <a:cs typeface="Calibri"/>
              </a:rPr>
              <a:t> </a:t>
            </a:r>
            <a:br>
              <a:rPr lang="bg-BG" sz="3600" b="1" dirty="0">
                <a:solidFill>
                  <a:schemeClr val="tx2"/>
                </a:solidFill>
                <a:cs typeface="Calibri"/>
              </a:rPr>
            </a:br>
            <a:r>
              <a:rPr lang="bg-BG" sz="3600" b="1" dirty="0">
                <a:solidFill>
                  <a:schemeClr val="bg1"/>
                </a:solidFill>
                <a:cs typeface="Calibri"/>
              </a:rPr>
              <a:t>условия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:</a:t>
            </a:r>
          </a:p>
          <a:p>
            <a:pPr marL="989631" lvl="1" indent="-456565"/>
            <a:r>
              <a:rPr lang="bg-BG" sz="3400" dirty="0">
                <a:solidFill>
                  <a:schemeClr val="tx2"/>
                </a:solidFill>
                <a:cs typeface="Calibri"/>
              </a:rPr>
              <a:t>Дължината на името е между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3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 и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16 символа</a:t>
            </a:r>
          </a:p>
          <a:p>
            <a:pPr marL="989631" lvl="1" indent="-456565"/>
            <a:r>
              <a:rPr lang="bg-BG" sz="3400" dirty="0">
                <a:solidFill>
                  <a:schemeClr val="tx2"/>
                </a:solidFill>
                <a:cs typeface="Calibri"/>
              </a:rPr>
              <a:t>Името съдържа само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букви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,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цифри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,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тирета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 и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долни черти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21" y="5449374"/>
            <a:ext cx="766878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err="1"/>
              <a:t>sh</a:t>
            </a:r>
            <a:r>
              <a:rPr lang="en-US" sz="3000" b="1" dirty="0"/>
              <a:t>, </a:t>
            </a:r>
            <a:r>
              <a:rPr lang="en-US" sz="3000" b="1" dirty="0" err="1"/>
              <a:t>too_long_username</a:t>
            </a:r>
            <a:r>
              <a:rPr lang="en-US" sz="3000" b="1" dirty="0"/>
              <a:t>, !</a:t>
            </a:r>
            <a:r>
              <a:rPr lang="en-US" sz="3000" b="1" dirty="0" err="1"/>
              <a:t>lleg@l</a:t>
            </a:r>
            <a:r>
              <a:rPr lang="en-US" sz="3000" b="1" dirty="0"/>
              <a:t> </a:t>
            </a:r>
            <a:r>
              <a:rPr lang="en-US" sz="3000" b="1" dirty="0" err="1"/>
              <a:t>ch@rs</a:t>
            </a:r>
            <a:r>
              <a:rPr lang="en-US" sz="3000" b="1" dirty="0"/>
              <a:t>, </a:t>
            </a:r>
            <a:r>
              <a:rPr lang="en-US" sz="3000" b="1" dirty="0" err="1"/>
              <a:t>jeffbutt</a:t>
            </a:r>
            <a:r>
              <a:rPr lang="en-BG" sz="3000" b="1" dirty="0"/>
              <a:t> </a:t>
            </a:r>
            <a:endParaRPr lang="en-US" sz="3000" b="1" dirty="0">
              <a:latin typeface="Consolas" pitchFamily="49" charset="0"/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8414144" y="5515348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924" y="5449374"/>
            <a:ext cx="19370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/>
              <a:t>jeffbutt</a:t>
            </a:r>
            <a:endParaRPr lang="en-US" sz="3000" b="1" dirty="0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FF07D5-B4AC-E7AC-9DC8-C70832252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5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Валидни потребителски имена</a:t>
            </a:r>
            <a:r>
              <a:rPr lang="en-US" sz="3950" dirty="0">
                <a:ea typeface="+mj-lt"/>
                <a:cs typeface="+mj-lt"/>
              </a:rPr>
              <a:t> (1)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6" y="1312181"/>
            <a:ext cx="11800593" cy="4750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(string username)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username.Length &gt;= 3 &amp;&amp; username.Length &lt;= 16;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 IsValidSymbols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(string username)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foreach (char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if (!char.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IsLetterOrDigit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(symbol) &amp;&amp; symbol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'-' &amp;&amp; symbol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'_')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8967D0-6591-2D95-EC30-1C207A31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1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Решение: </a:t>
            </a:r>
            <a:r>
              <a:rPr lang="bg-BG" sz="3200" dirty="0">
                <a:ea typeface="+mj-lt"/>
                <a:cs typeface="+mj-lt"/>
              </a:rPr>
              <a:t>Валидни потребителски имена</a:t>
            </a:r>
            <a:r>
              <a:rPr lang="en-US" sz="3200" dirty="0">
                <a:ea typeface="+mj-lt"/>
                <a:cs typeface="+mj-lt"/>
              </a:rPr>
              <a:t> (2) – </a:t>
            </a:r>
            <a:r>
              <a:rPr lang="en-US" sz="3200" dirty="0">
                <a:latin typeface="Consolas" panose="020B0609020204030204" pitchFamily="49" charset="0"/>
                <a:ea typeface="+mj-lt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0703" y="1658880"/>
            <a:ext cx="10270594" cy="40049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input = Console.ReadLine().Split(", 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(string currentUsername in input)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bool validLength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(currentUsername);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bool validSymbols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IsValidSymbols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(currentUsername);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(validLength &amp;&amp; validSymbols)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Console.WriteLine(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currentUsername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8967D0-6591-2D95-EC30-1C207A31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85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600" dirty="0"/>
              <a:t>Методът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разделя низ по даден </a:t>
            </a:r>
            <a:r>
              <a:rPr lang="en-US" sz="3600" b="1" dirty="0">
                <a:solidFill>
                  <a:schemeClr val="bg1"/>
                </a:solidFill>
              </a:rPr>
              <a:t>разделител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chemeClr val="bg1"/>
                </a:solidFill>
              </a:rPr>
              <a:t>string[]</a:t>
            </a:r>
            <a:r>
              <a:rPr lang="en-US" sz="2600" noProof="1">
                <a:solidFill>
                  <a:srgbClr val="FFA000"/>
                </a:solidFill>
              </a:rPr>
              <a:t>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chemeClr val="bg1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DCC9FC-D84D-FACF-A7A8-879303D9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0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449000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600" dirty="0"/>
              <a:t> може да се използва с много разделители</a:t>
            </a:r>
            <a:endParaRPr lang="bg-BG" sz="3600" dirty="0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7862" y="2484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chemeClr val="bg1"/>
                </a:solidFill>
              </a:rPr>
              <a:t>char[]</a:t>
            </a:r>
            <a:r>
              <a:rPr lang="en-US" noProof="1">
                <a:solidFill>
                  <a:srgbClr val="FFA000"/>
                </a:solidFill>
              </a:rPr>
              <a:t> </a:t>
            </a:r>
            <a:r>
              <a:rPr lang="en-US" noProof="1"/>
              <a:t>separators = </a:t>
            </a:r>
            <a:r>
              <a:rPr lang="en-US" noProof="1">
                <a:solidFill>
                  <a:schemeClr val="bg1"/>
                </a:solidFill>
              </a:rPr>
              <a:t>new char[] { </a:t>
            </a:r>
            <a:r>
              <a:rPr lang="en-US" noProof="1"/>
              <a:t>' 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chemeClr val="bg1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7D501D9-9710-3640-E459-B700F045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7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Какво е </a:t>
            </a:r>
            <a:r>
              <a:rPr lang="en-GB" b="1" dirty="0">
                <a:solidFill>
                  <a:schemeClr val="bg1"/>
                </a:solidFill>
              </a:rPr>
              <a:t>низ</a:t>
            </a:r>
            <a:r>
              <a:rPr lang="en-GB" dirty="0"/>
              <a:t>?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Манипулация</a:t>
            </a:r>
            <a:r>
              <a:rPr lang="en-GB" dirty="0"/>
              <a:t> на низ</a:t>
            </a:r>
            <a:endParaRPr lang="en-US" b="1" dirty="0">
              <a:solidFill>
                <a:schemeClr val="bg1"/>
              </a:solidFill>
            </a:endParaRPr>
          </a:p>
          <a:p>
            <a:pPr lvl="1" indent="-360045"/>
            <a:r>
              <a:rPr lang="en-GB" dirty="0"/>
              <a:t>Търсене</a:t>
            </a:r>
            <a:r>
              <a:rPr lang="bg-BG" dirty="0"/>
              <a:t> на</a:t>
            </a:r>
            <a:r>
              <a:rPr lang="en-GB" dirty="0"/>
              <a:t> подниз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/>
              <a:t>Разделяне</a:t>
            </a:r>
            <a:endParaRPr lang="bg-BG" dirty="0"/>
          </a:p>
          <a:p>
            <a:pPr lvl="1" indent="-360045"/>
            <a:r>
              <a:rPr lang="bg-BG" dirty="0"/>
              <a:t>Заместване в низ</a:t>
            </a:r>
            <a:endParaRPr lang="en-GB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GB" b="1" dirty="0">
                <a:solidFill>
                  <a:schemeClr val="bg1"/>
                </a:solidFill>
              </a:rPr>
              <a:t>Изграждане </a:t>
            </a:r>
            <a:r>
              <a:rPr lang="en-GB" dirty="0">
                <a:solidFill>
                  <a:srgbClr val="234465"/>
                </a:solidFill>
              </a:rPr>
              <a:t>и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модификация</a:t>
            </a:r>
            <a:r>
              <a:rPr lang="en-GB" dirty="0"/>
              <a:t> на низ</a:t>
            </a:r>
            <a:endParaRPr lang="en-GB" dirty="0">
              <a:cs typeface="Calibri"/>
            </a:endParaRPr>
          </a:p>
          <a:p>
            <a:pPr lvl="1" indent="-360045"/>
            <a:r>
              <a:rPr lang="bg-BG" dirty="0"/>
              <a:t>Класът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endParaRPr lang="en-GB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Съдържание</a:t>
            </a:r>
            <a:endParaRPr lang="bg-BG" sz="40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0CA7F80-9A49-8449-D259-DC50D82869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00" noProof="1"/>
              <a:t>Командата</a:t>
            </a:r>
            <a:r>
              <a:rPr lang="bg-BG" sz="3400" b="1" noProof="1">
                <a:latin typeface="+mj-lt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се използва за </a:t>
            </a:r>
            <a:r>
              <a:rPr lang="en-US" sz="3400" b="1" dirty="0"/>
              <a:t>премахване</a:t>
            </a:r>
            <a:r>
              <a:rPr lang="en-US" sz="3400" dirty="0"/>
              <a:t> на </a:t>
            </a:r>
            <a:r>
              <a:rPr lang="en-US" sz="3400" b="1" dirty="0"/>
              <a:t>празните </a:t>
            </a:r>
            <a:r>
              <a:rPr lang="bg-BG" sz="3400" b="1" dirty="0"/>
              <a:t>елементи</a:t>
            </a:r>
            <a:r>
              <a:rPr lang="en-US" sz="3400" b="1" dirty="0"/>
              <a:t> </a:t>
            </a:r>
            <a:r>
              <a:rPr lang="en-US" sz="3400" dirty="0"/>
              <a:t>от вър</a:t>
            </a:r>
            <a:r>
              <a:rPr lang="bg-BG" sz="3400" dirty="0"/>
              <a:t>на</a:t>
            </a:r>
            <a:r>
              <a:rPr lang="en-US" sz="3400" dirty="0"/>
              <a:t>тия масив</a:t>
            </a:r>
            <a:endParaRPr lang="bg-BG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642923" y="3114000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latin typeface="Consolas"/>
              </a:rPr>
              <a:t>string[] words = text</a:t>
            </a:r>
            <a:br>
              <a:rPr lang="en-GB" sz="2400" dirty="0"/>
            </a:br>
            <a:r>
              <a:rPr lang="en-GB" sz="2400" dirty="0">
                <a:latin typeface="Consolas"/>
              </a:rPr>
              <a:t> .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separators</a:t>
            </a:r>
            <a:r>
              <a:rPr lang="en-GB" sz="2400" dirty="0">
                <a:latin typeface="Consolas"/>
              </a:rPr>
              <a:t>,</a:t>
            </a:r>
            <a:r>
              <a:rPr lang="bg-BG" sz="2400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GB" sz="2400" dirty="0">
                <a:latin typeface="Consolas"/>
              </a:rPr>
              <a:t>);</a:t>
            </a:r>
            <a:endParaRPr lang="bg-BG" sz="2400" dirty="0">
              <a:latin typeface="Consolas"/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3F27F4D-E74C-6B5B-3735-5B432F613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62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US" sz="3400" dirty="0">
                <a:latin typeface="Consolas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стара стойност, нова стойност</a:t>
            </a:r>
            <a:r>
              <a:rPr lang="en-US" sz="3400" dirty="0">
                <a:solidFill>
                  <a:srgbClr val="234465"/>
                </a:solidFill>
                <a:latin typeface="Consolas"/>
              </a:rPr>
              <a:t>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en-US" sz="3400" dirty="0" err="1"/>
              <a:t>заменя</a:t>
            </a:r>
            <a:r>
              <a:rPr lang="en-US" sz="3400" dirty="0"/>
              <a:t> </a:t>
            </a:r>
            <a:r>
              <a:rPr lang="en-US" sz="3400" b="1" dirty="0"/>
              <a:t>всички </a:t>
            </a:r>
            <a:r>
              <a:rPr lang="bg-BG" sz="3400" b="1" dirty="0"/>
              <a:t>съвпадения </a:t>
            </a:r>
            <a:r>
              <a:rPr lang="bg-BG" sz="3400" dirty="0"/>
              <a:t>на </a:t>
            </a:r>
            <a:r>
              <a:rPr lang="bg-BG" sz="3400" b="1" dirty="0"/>
              <a:t>старата</a:t>
            </a:r>
            <a:r>
              <a:rPr lang="bg-BG" sz="3400" dirty="0"/>
              <a:t> </a:t>
            </a:r>
            <a:r>
              <a:rPr lang="en-US" sz="3400" dirty="0"/>
              <a:t>стойност с </a:t>
            </a:r>
            <a:r>
              <a:rPr lang="en-US" sz="3400" b="1" dirty="0"/>
              <a:t>нова</a:t>
            </a:r>
            <a:r>
              <a:rPr lang="en-US" sz="3400" dirty="0"/>
              <a:t> стойност</a:t>
            </a:r>
          </a:p>
          <a:p>
            <a:pPr marL="1066165" lvl="1" indent="-457200">
              <a:buClr>
                <a:schemeClr val="tx1"/>
              </a:buClr>
            </a:pPr>
            <a:r>
              <a:rPr lang="bg-BG" sz="3200" dirty="0"/>
              <a:t>Връща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нов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Заместване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680141" y="3107874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</a:t>
            </a:r>
            <a:r>
              <a:rPr lang="bg-BG" sz="2400" i="1" noProof="1">
                <a:solidFill>
                  <a:srgbClr val="00B050"/>
                </a:solidFill>
              </a:rPr>
              <a:t>Изход</a:t>
            </a:r>
            <a:r>
              <a:rPr lang="en-US" sz="2400" i="1" noProof="1">
                <a:solidFill>
                  <a:srgbClr val="00B050"/>
                </a:solidFill>
              </a:rPr>
              <a:t>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B2C6C0-6945-8335-E310-FCCD36ACF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0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Текст</a:t>
            </a:r>
            <a:r>
              <a:rPr lang="en-US" sz="3950" dirty="0"/>
              <a:t>o</a:t>
            </a:r>
            <a:r>
              <a:rPr lang="bg-BG" sz="3950" dirty="0"/>
              <a:t>в</a:t>
            </a:r>
            <a:r>
              <a:rPr lang="en-US" sz="3950" dirty="0"/>
              <a:t> филтър</a:t>
            </a:r>
            <a:endParaRPr lang="en-US" sz="3950" dirty="0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400" dirty="0">
                <a:cs typeface="Calibri"/>
              </a:rPr>
              <a:t>Даден ви е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dirty="0">
                <a:cs typeface="Calibri"/>
              </a:rPr>
              <a:t>и низ със</a:t>
            </a:r>
            <a:r>
              <a:rPr lang="en-US" sz="3400" b="1" dirty="0">
                <a:cs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забранени думи</a:t>
            </a:r>
          </a:p>
          <a:p>
            <a:pPr marL="989965" lvl="1" indent="-38036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alibri"/>
              </a:rPr>
              <a:t>Заменет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е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cs typeface="Calibri"/>
              </a:rPr>
              <a:t>всички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забранени думи </a:t>
            </a:r>
            <a:r>
              <a:rPr lang="en-US" sz="3200" dirty="0">
                <a:cs typeface="Calibri"/>
              </a:rPr>
              <a:t>със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звезди</a:t>
            </a:r>
          </a:p>
          <a:p>
            <a:pPr marL="456565" indent="-456565"/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47" y="3005335"/>
            <a:ext cx="9909905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4372" y="447015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93" y="5130141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3EAF89-E1E3-38A3-B407-222C7D370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04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Текст</a:t>
            </a:r>
            <a:r>
              <a:rPr lang="bg-BG" sz="3950" dirty="0">
                <a:ea typeface="+mj-lt"/>
                <a:cs typeface="+mj-lt"/>
              </a:rPr>
              <a:t>ов</a:t>
            </a:r>
            <a:r>
              <a:rPr lang="en-US" sz="3950" dirty="0">
                <a:ea typeface="+mj-lt"/>
                <a:cs typeface="+mj-lt"/>
              </a:rPr>
              <a:t> филтър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2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06001" y="2349000"/>
            <a:ext cx="4185000" cy="1574999"/>
          </a:xfrm>
          <a:prstGeom prst="wedgeRoundRectCallout">
            <a:avLst>
              <a:gd name="adj1" fmla="val -75144"/>
              <a:gd name="adj2" fmla="val 1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Contains(…)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проверява </a:t>
            </a:r>
            <a:r>
              <a:rPr lang="en-US" sz="2800" b="1" noProof="1">
                <a:solidFill>
                  <a:schemeClr val="bg2"/>
                </a:solidFill>
                <a:ea typeface="+mn-lt"/>
                <a:cs typeface="+mn-lt"/>
              </a:rPr>
              <a:t>дали в текста има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забранена дума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4537919" cy="734183"/>
          </a:xfrm>
          <a:prstGeom prst="wedgeRoundRectCallout">
            <a:avLst>
              <a:gd name="adj1" fmla="val -75142"/>
              <a:gd name="adj2" fmla="val -62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Заменя</a:t>
            </a:r>
            <a:r>
              <a:rPr lang="en-US" sz="2800" b="1" dirty="0">
                <a:solidFill>
                  <a:schemeClr val="bg2"/>
                </a:solidFill>
              </a:rPr>
              <a:t> думата със 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звезди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https://judge.softuni.org/Contests/Practice/Index/4163#2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F1D20F-D780-9A59-AF56-E46459928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C0444DC-F71C-3F88-0AC6-F8DC116C5F48}"/>
              </a:ext>
            </a:extLst>
          </p:cNvPr>
          <p:cNvSpPr txBox="1"/>
          <p:nvPr/>
        </p:nvSpPr>
        <p:spPr>
          <a:xfrm>
            <a:off x="4161000" y="1695084"/>
            <a:ext cx="6127081" cy="101018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разделители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506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F1EFE6-AED9-2BD8-BE42-EF0DA11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1377276"/>
            <a:ext cx="2714625" cy="260032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A02DBDB-410E-EEB3-EFDC-61A4D2C270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употреба, сравнение и методи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3ADC0DE-6104-436A-AF04-4BC09F8D8E2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StringBuilder 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0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98306" y="1164206"/>
            <a:ext cx="10238431" cy="5274674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3400" dirty="0"/>
              <a:t> </a:t>
            </a:r>
            <a:r>
              <a:rPr lang="bg-BG" sz="3400" dirty="0"/>
              <a:t>използва </a:t>
            </a:r>
            <a:r>
              <a:rPr lang="bg-BG" sz="3400" b="1" dirty="0">
                <a:solidFill>
                  <a:schemeClr val="bg1"/>
                </a:solidFill>
              </a:rPr>
              <a:t>буферно пространство</a:t>
            </a:r>
            <a:r>
              <a:rPr lang="bg-BG" sz="3400" dirty="0"/>
              <a:t>, което е разпределено предварително</a:t>
            </a:r>
            <a:endParaRPr lang="bg-BG" sz="34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 заделя памет </a:t>
            </a:r>
            <a:r>
              <a:rPr lang="bg-BG" sz="3200" dirty="0"/>
              <a:t>за повечето операции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добра производителност</a:t>
            </a:r>
            <a:endParaRPr lang="bg-BG" sz="3200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bg-BG" sz="3199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Какво е StringBuilder</a:t>
            </a:r>
            <a:r>
              <a:rPr lang="en-GB" sz="3950" dirty="0"/>
              <a:t>?</a:t>
            </a:r>
            <a:endParaRPr lang="bg-BG" sz="3950" dirty="0">
              <a:cs typeface="Calibri"/>
            </a:endParaRPr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15771"/>
              </p:ext>
            </p:extLst>
          </p:nvPr>
        </p:nvGraphicFramePr>
        <p:xfrm>
          <a:off x="5757317" y="4242477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3322433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3866921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126907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4130808"/>
            <a:ext cx="3278537" cy="1564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50" b="1" noProof="1">
                <a:latin typeface="Consolas"/>
                <a:cs typeface="Consolas" pitchFamily="49" charset="0"/>
              </a:rPr>
              <a:t>StringBuilder</a:t>
            </a:r>
            <a:r>
              <a:rPr lang="en-US" sz="3150" b="1" dirty="0"/>
              <a:t>:</a:t>
            </a:r>
            <a:endParaRPr lang="en-US" sz="3150" b="1" dirty="0">
              <a:cs typeface="Calibri"/>
            </a:endParaRPr>
          </a:p>
          <a:p>
            <a:pPr lvl="1">
              <a:spcBef>
                <a:spcPts val="1200"/>
              </a:spcBef>
            </a:pPr>
            <a:r>
              <a:rPr lang="en-US" sz="2750" b="1" dirty="0"/>
              <a:t>Дължина= 9</a:t>
            </a:r>
            <a:endParaRPr lang="en-US" sz="2750" b="1" dirty="0">
              <a:cs typeface="Calibri"/>
            </a:endParaRPr>
          </a:p>
          <a:p>
            <a:pPr lvl="1"/>
            <a:r>
              <a:rPr lang="en-US" sz="2750" b="1" dirty="0">
                <a:ea typeface="+mn-lt"/>
                <a:cs typeface="+mn-lt"/>
              </a:rPr>
              <a:t>Капацитет</a:t>
            </a:r>
            <a:r>
              <a:rPr lang="en-US" sz="2750" b="1" dirty="0"/>
              <a:t>= 15</a:t>
            </a:r>
            <a:endParaRPr lang="en-US" dirty="0"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0431" y="3286017"/>
            <a:ext cx="1766125" cy="5155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750" b="1" dirty="0"/>
              <a:t>Капацитет</a:t>
            </a:r>
            <a:endParaRPr lang="en-US" sz="2799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8421" y="5206651"/>
            <a:ext cx="2001022" cy="1372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Използван буфер, дължина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9417168" y="5210936"/>
            <a:ext cx="229604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50" b="1" dirty="0"/>
              <a:t>Неизползван буфер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AEFD9F-0ECD-D4F6-5296-CB722023E5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602961" y="2741239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42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Използваме</a:t>
            </a:r>
            <a:r>
              <a:rPr lang="en-US" sz="3600" dirty="0"/>
              <a:t>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StringBuilder</a:t>
            </a:r>
            <a:r>
              <a:rPr lang="en-US" sz="3600" noProof="1"/>
              <a:t>, </a:t>
            </a:r>
            <a:r>
              <a:rPr lang="bg-BG" sz="3600" noProof="1"/>
              <a:t>за</a:t>
            </a:r>
            <a:r>
              <a:rPr lang="en-US" sz="3600" dirty="0"/>
              <a:t> да</a:t>
            </a:r>
            <a:r>
              <a:rPr lang="bg-BG" sz="3600" dirty="0">
                <a:cs typeface="Calibri"/>
              </a:rPr>
              <a:t> </a:t>
            </a:r>
            <a:r>
              <a:rPr lang="bg-BG" sz="3600" dirty="0"/>
              <a:t>създаваме </a:t>
            </a:r>
            <a:r>
              <a:rPr lang="en-US" sz="3600" dirty="0"/>
              <a:t>/ </a:t>
            </a:r>
            <a:r>
              <a:rPr lang="bg-BG" sz="3600" dirty="0"/>
              <a:t>модифицираме</a:t>
            </a:r>
            <a:r>
              <a:rPr lang="en-US" sz="3600" dirty="0"/>
              <a:t> низ</a:t>
            </a:r>
            <a:endParaRPr lang="bg-BG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/>
              <a:t>Употреба на класа 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39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3429000"/>
            <a:ext cx="2935409" cy="106542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Използвайте</a:t>
            </a:r>
            <a:br>
              <a:rPr lang="en-US" sz="2750" b="1" dirty="0">
                <a:solidFill>
                  <a:srgbClr val="FFFFFF"/>
                </a:solidFill>
                <a:cs typeface="Calibri"/>
              </a:rPr>
            </a:br>
            <a:r>
              <a:rPr lang="en-US" sz="275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AEC8E3-DE39-D8C3-1AA1-A8759BF85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Контенацията</a:t>
            </a:r>
            <a:r>
              <a:rPr lang="en-US" sz="3600" dirty="0"/>
              <a:t> на низове е </a:t>
            </a:r>
            <a:r>
              <a:rPr lang="en-US" sz="3600" b="1" dirty="0">
                <a:solidFill>
                  <a:schemeClr val="bg1"/>
                </a:solidFill>
              </a:rPr>
              <a:t>бавна</a:t>
            </a:r>
            <a:r>
              <a:rPr lang="en-US" sz="3600" dirty="0"/>
              <a:t> операция, защото при всяка</a:t>
            </a:r>
            <a:r>
              <a:rPr lang="bg-BG" sz="3600" dirty="0"/>
              <a:t> итерация </a:t>
            </a:r>
            <a:r>
              <a:rPr lang="bg-BG" sz="3600" dirty="0">
                <a:solidFill>
                  <a:srgbClr val="234465"/>
                </a:solidFill>
              </a:rPr>
              <a:t>се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създава нов 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 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(1)</a:t>
            </a:r>
            <a:endParaRPr lang="en-GB" sz="400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chemeClr val="bg1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044866-144A-601D-EFBE-63267F7ED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C9CC35D-2760-3204-C0C6-379424DDABD2}"/>
              </a:ext>
            </a:extLst>
          </p:cNvPr>
          <p:cNvSpPr txBox="1"/>
          <p:nvPr/>
        </p:nvSpPr>
        <p:spPr>
          <a:xfrm>
            <a:off x="9026971" y="5382328"/>
            <a:ext cx="2025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" panose="020B0609020204030204" pitchFamily="49" charset="0"/>
              </a:rPr>
              <a:t>// 40744</a:t>
            </a:r>
            <a:endParaRPr 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Използване на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StringBuilder</a:t>
            </a:r>
            <a:r>
              <a:rPr lang="en-US" sz="34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4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 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(2)</a:t>
            </a:r>
            <a:endParaRPr lang="en-GB" sz="40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51682E-09BC-FE5D-FDA5-AADB7C687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1040A5A-C8AB-3544-B635-46F13C75D2DA}"/>
              </a:ext>
            </a:extLst>
          </p:cNvPr>
          <p:cNvSpPr txBox="1"/>
          <p:nvPr/>
        </p:nvSpPr>
        <p:spPr>
          <a:xfrm>
            <a:off x="9122692" y="4897993"/>
            <a:ext cx="211359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 (Основен текст)"/>
              </a:rPr>
              <a:t>// 6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105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Append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добавя текст в края на низ</a:t>
            </a:r>
            <a:r>
              <a:rPr lang="en-US" sz="3400" dirty="0"/>
              <a:t>a</a:t>
            </a:r>
            <a:endParaRPr lang="bg-BG" sz="3400" dirty="0"/>
          </a:p>
          <a:p>
            <a:pPr marL="0" indent="0">
              <a:lnSpc>
                <a:spcPct val="114999"/>
              </a:lnSpc>
              <a:buNone/>
            </a:pP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Length</a:t>
            </a:r>
            <a:r>
              <a:rPr lang="en-GB" sz="3400" dirty="0"/>
              <a:t> – пази дължината на низа в буфера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Clear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/>
              <a:t> </a:t>
            </a:r>
            <a:r>
              <a:rPr lang="en-GB" sz="3400" dirty="0"/>
              <a:t>– премахва всички символи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(1)</a:t>
            </a:r>
            <a:endParaRPr lang="bg-BG" sz="400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75424" y="194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75424" y="419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EA08A9-D136-1BB5-2DD8-8ACDB404B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D405187-1575-7C27-4EB0-3D47F8BD26E2}"/>
              </a:ext>
            </a:extLst>
          </p:cNvPr>
          <p:cNvSpPr txBox="1"/>
          <p:nvPr/>
        </p:nvSpPr>
        <p:spPr>
          <a:xfrm>
            <a:off x="6546000" y="4810725"/>
            <a:ext cx="2880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dirty="0">
                <a:solidFill>
                  <a:schemeClr val="accent2"/>
                </a:solidFill>
                <a:latin typeface="Consolas (Основен текст)"/>
              </a:rPr>
              <a:t>// 25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456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5">
            <a:extLst>
              <a:ext uri="{FF2B5EF4-FFF2-40B4-BE49-F238E27FC236}">
                <a16:creationId xmlns:a16="http://schemas.microsoft.com/office/drawing/2014/main" id="{BC943F23-1F1E-C484-A5DC-508323F17547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EB71AFDD-1BC2-65E4-635C-ECE7969F38AF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1A23DF23-6FBA-76EB-5847-88ABD3D3DCE7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E7AD6ED0-0A7A-42DB-5B7E-5A3FFAFE7D9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69DFE546-6944-DE21-F7B6-A0D6143C794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D8C3794-F1F4-C0C5-395C-C64A02DD5AE3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9" name="Rectangle 29">
                  <a:extLst>
                    <a:ext uri="{FF2B5EF4-FFF2-40B4-BE49-F238E27FC236}">
                      <a16:creationId xmlns:a16="http://schemas.microsoft.com/office/drawing/2014/main" id="{C10EF44D-779E-CD24-7044-69065B38F94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30">
                  <a:extLst>
                    <a:ext uri="{FF2B5EF4-FFF2-40B4-BE49-F238E27FC236}">
                      <a16:creationId xmlns:a16="http://schemas.microsoft.com/office/drawing/2014/main" id="{4747E8D2-075C-637E-EBB5-DBAA2232EAC8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FC2CD414-7F21-3055-8CA3-C22E37AEE9E1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EB4F64BD-553D-B548-72F9-295BD10D4CA3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8FC2C548-7FFA-0A32-4C59-6C2957D57FCE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17" name="Group 26">
                <a:extLst>
                  <a:ext uri="{FF2B5EF4-FFF2-40B4-BE49-F238E27FC236}">
                    <a16:creationId xmlns:a16="http://schemas.microsoft.com/office/drawing/2014/main" id="{0D6A1185-FEDA-0DF3-DFB1-66DBA5E93533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796CD2AC-E1DD-DE0F-53F1-F0502F5A53B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1F4B86DD-E011-AEC7-AD12-99F2CA15191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F616F7CF-7AAA-AF36-634C-D71BB71E34B2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9" name="Rectangle 29">
                  <a:extLst>
                    <a:ext uri="{FF2B5EF4-FFF2-40B4-BE49-F238E27FC236}">
                      <a16:creationId xmlns:a16="http://schemas.microsoft.com/office/drawing/2014/main" id="{D11901C4-D458-A836-A419-21CFC9DB096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57A63020-D838-6C24-D3AC-B9FCF3047815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B5AE92D-E0FB-E347-A629-8E5401442A58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Подзаглавие 13">
            <a:extLst>
              <a:ext uri="{FF2B5EF4-FFF2-40B4-BE49-F238E27FC236}">
                <a16:creationId xmlns:a16="http://schemas.microsoft.com/office/drawing/2014/main" id="{C030B2A7-1FB9-35A4-4002-D45B4C905A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създаване</a:t>
            </a:r>
          </a:p>
        </p:txBody>
      </p:sp>
      <p:sp>
        <p:nvSpPr>
          <p:cNvPr id="25" name="Заглавие 24">
            <a:extLst>
              <a:ext uri="{FF2B5EF4-FFF2-40B4-BE49-F238E27FC236}">
                <a16:creationId xmlns:a16="http://schemas.microsoft.com/office/drawing/2014/main" id="{5B446F52-6BF1-A032-A500-744B163BE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низ?</a:t>
            </a:r>
          </a:p>
        </p:txBody>
      </p:sp>
    </p:spTree>
    <p:extLst>
      <p:ext uri="{BB962C8B-B14F-4D97-AF65-F5344CB8AC3E}">
        <p14:creationId xmlns:p14="http://schemas.microsoft.com/office/powerpoint/2010/main" val="38008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индекс]</a:t>
            </a:r>
            <a:r>
              <a:rPr lang="en-GB" sz="3400" dirty="0"/>
              <a:t> – </a:t>
            </a:r>
            <a:r>
              <a:rPr lang="en-US" sz="3400" dirty="0"/>
              <a:t>връща символ на даден индекс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/>
              </a:rPr>
              <a:t>Insert</a:t>
            </a:r>
            <a:r>
              <a:rPr lang="en-GB" sz="3400" noProof="1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индекс, string низ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  вмъква низ на определен индекс</a:t>
            </a:r>
            <a:endParaRPr lang="en-US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4A96EFE-7C7E-6BC3-7AE9-1717D6F0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60AB159-62EE-E008-4D92-F672BB899837}"/>
              </a:ext>
            </a:extLst>
          </p:cNvPr>
          <p:cNvSpPr txBox="1"/>
          <p:nvPr/>
        </p:nvSpPr>
        <p:spPr>
          <a:xfrm>
            <a:off x="5325703" y="3033741"/>
            <a:ext cx="2046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 (Основен текст)"/>
              </a:rPr>
              <a:t>// e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212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стара стойност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, нова стойност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/>
              <a:t>заменя всички стари стойности с нова стойност</a:t>
            </a:r>
            <a:endParaRPr lang="en-GB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sz="32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sz="3200" dirty="0">
              <a:cs typeface="Calibri"/>
            </a:endParaRPr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</a:t>
            </a:r>
            <a:r>
              <a:rPr lang="bg-BG" sz="3400" dirty="0"/>
              <a:t>конвертира в</a:t>
            </a:r>
            <a:r>
              <a:rPr lang="en-GB" sz="3400" dirty="0"/>
              <a:t> </a:t>
            </a:r>
            <a:r>
              <a:rPr lang="en-GB" sz="3400" b="1" dirty="0">
                <a:solidFill>
                  <a:schemeClr val="bg1"/>
                </a:solidFill>
              </a:rPr>
              <a:t>низ</a:t>
            </a:r>
            <a:endParaRPr lang="en-GB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sz="3950" noProof="1"/>
              <a:t>Методи за 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3950" noProof="1"/>
              <a:t> </a:t>
            </a:r>
            <a:r>
              <a:rPr lang="en-GB" sz="3950" dirty="0"/>
              <a:t>(3)</a:t>
            </a:r>
            <a:endParaRPr lang="bg-BG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FA6E70F-5BB4-3E30-A498-B157BF7F1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21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2"/>
            <a:ext cx="11039929" cy="4569172"/>
          </a:xfrm>
          <a:prstGeom prst="rect">
            <a:avLst/>
          </a:prstGeom>
        </p:spPr>
        <p:txBody>
          <a:bodyPr vert="horz" wrap="square" lIns="107972" tIns="35991" rIns="107972" bIns="35991" rtlCol="0" anchor="t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Низ</a:t>
            </a:r>
            <a:r>
              <a:rPr lang="bg-BG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800" b="1" dirty="0">
                <a:solidFill>
                  <a:schemeClr val="bg2"/>
                </a:solidFill>
              </a:rPr>
              <a:t>== </a:t>
            </a:r>
            <a:r>
              <a:rPr lang="en-US" sz="3800" dirty="0">
                <a:solidFill>
                  <a:schemeClr val="bg2"/>
                </a:solidFill>
              </a:rPr>
              <a:t>неизменими поредици от </a:t>
            </a:r>
            <a:r>
              <a:rPr lang="bg-BG" sz="3800" dirty="0">
                <a:solidFill>
                  <a:schemeClr val="bg2"/>
                </a:solidFill>
                <a:ea typeface="+mn-lt"/>
                <a:cs typeface="+mn-lt"/>
              </a:rPr>
              <a:t>символи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Методи за </a:t>
            </a:r>
            <a:r>
              <a:rPr lang="bg-BG" sz="3800" dirty="0">
                <a:solidFill>
                  <a:schemeClr val="bg2"/>
                </a:solidFill>
              </a:rPr>
              <a:t>операции с</a:t>
            </a:r>
            <a:r>
              <a:rPr lang="en-US" sz="3800" dirty="0">
                <a:solidFill>
                  <a:schemeClr val="bg2"/>
                </a:solidFill>
              </a:rPr>
              <a:t> низ</a:t>
            </a:r>
            <a:r>
              <a:rPr lang="bg-BG" sz="3800" dirty="0">
                <a:solidFill>
                  <a:schemeClr val="bg2"/>
                </a:solidFill>
              </a:rPr>
              <a:t>: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14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StringBuilder</a:t>
            </a:r>
            <a:r>
              <a:rPr lang="en-US" sz="3800" dirty="0">
                <a:solidFill>
                  <a:schemeClr val="bg2"/>
                </a:solidFill>
              </a:rPr>
              <a:t> </a:t>
            </a:r>
            <a:r>
              <a:rPr lang="bg-BG" sz="3800" dirty="0">
                <a:solidFill>
                  <a:schemeClr val="bg2"/>
                </a:solidFill>
              </a:rPr>
              <a:t>за </a:t>
            </a:r>
            <a:r>
              <a:rPr lang="en-US" sz="3800" dirty="0">
                <a:solidFill>
                  <a:schemeClr val="bg2"/>
                </a:solidFill>
              </a:rPr>
              <a:t>ефективно изгражадане / </a:t>
            </a:r>
            <a:r>
              <a:rPr lang="bg-BG" sz="3800" dirty="0">
                <a:solidFill>
                  <a:schemeClr val="bg2"/>
                </a:solidFill>
              </a:rPr>
              <a:t>модифициране </a:t>
            </a:r>
            <a:r>
              <a:rPr lang="en-US" sz="3800" dirty="0">
                <a:solidFill>
                  <a:schemeClr val="bg2"/>
                </a:solidFill>
              </a:rPr>
              <a:t>на низ</a:t>
            </a:r>
            <a:endParaRPr lang="bg-BG" sz="38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59A64A6-1AE2-3EF7-3127-24E6D21E9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1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78E6EF0-FA60-2B2F-4C84-6D076150B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2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4444" y="999000"/>
            <a:ext cx="10326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Низ</a:t>
            </a:r>
            <a:r>
              <a:rPr lang="en-US" sz="3300" dirty="0"/>
              <a:t> (</a:t>
            </a:r>
            <a:r>
              <a:rPr lang="bg-BG" sz="3300" b="1" dirty="0">
                <a:solidFill>
                  <a:schemeClr val="bg1"/>
                </a:solidFill>
              </a:rPr>
              <a:t>стринг</a:t>
            </a:r>
            <a:r>
              <a:rPr lang="bg-BG" sz="3300" dirty="0"/>
              <a:t>) == </a:t>
            </a:r>
            <a:r>
              <a:rPr lang="en-US" sz="3300" dirty="0"/>
              <a:t>редица от символи (текст)</a:t>
            </a:r>
            <a:endParaRPr lang="bg-BG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dirty="0"/>
              <a:t>Низът е </a:t>
            </a:r>
            <a:r>
              <a:rPr lang="en-US" sz="3300" b="1" dirty="0">
                <a:solidFill>
                  <a:schemeClr val="bg1"/>
                </a:solidFill>
              </a:rPr>
              <a:t>тип данни </a:t>
            </a:r>
            <a:r>
              <a:rPr lang="en-US" sz="3300" dirty="0"/>
              <a:t>в C#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/>
              <a:t>Декларира се с</a:t>
            </a:r>
            <a:r>
              <a:rPr lang="en-US" sz="3300" dirty="0">
                <a:latin typeface="Calibri"/>
                <a:cs typeface="Calibri"/>
              </a:rPr>
              <a:t> ключувата дума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00" b="1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300" dirty="0"/>
              <a:t> 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300" dirty="0"/>
              <a:t>Той</a:t>
            </a:r>
            <a:r>
              <a:rPr lang="en-US" sz="3300" dirty="0"/>
              <a:t> е от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 </a:t>
            </a:r>
            <a:r>
              <a:rPr lang="en-US" sz="3300" b="1" noProof="1">
                <a:solidFill>
                  <a:schemeClr val="bg1"/>
                </a:solidFill>
                <a:latin typeface="Consolas"/>
              </a:rPr>
              <a:t>System.String</a:t>
            </a:r>
            <a:r>
              <a:rPr lang="en-US" sz="3300" dirty="0"/>
              <a:t> .NET тип данни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/>
              <a:t>Низовете са </a:t>
            </a:r>
            <a:r>
              <a:rPr lang="bg-BG" sz="3300" dirty="0"/>
              <a:t>оградени</a:t>
            </a:r>
            <a:r>
              <a:rPr lang="en-US" sz="3300" dirty="0"/>
              <a:t> </a:t>
            </a:r>
            <a:r>
              <a:rPr lang="bg-BG" sz="3300" dirty="0"/>
              <a:t>с</a:t>
            </a:r>
            <a:r>
              <a:rPr lang="en-US" sz="3300" dirty="0"/>
              <a:t> кавички: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Конкатенация</a:t>
            </a:r>
            <a:r>
              <a:rPr lang="bg-BG" sz="3300" dirty="0"/>
              <a:t> (долепяне)</a:t>
            </a:r>
            <a:r>
              <a:rPr lang="en-US" sz="3300" dirty="0"/>
              <a:t> на два низа се</a:t>
            </a:r>
            <a:r>
              <a:rPr lang="bg-BG" sz="3300" dirty="0"/>
              <a:t> извършва с оператора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bg1"/>
                </a:solidFill>
              </a:rPr>
              <a:t>+</a:t>
            </a:r>
            <a:r>
              <a:rPr lang="en-US" sz="3300" b="1" dirty="0"/>
              <a:t>:</a:t>
            </a:r>
            <a:endParaRPr lang="en-US" sz="3300" b="1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низ?</a:t>
            </a:r>
            <a:endParaRPr lang="bg-BG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1000" y="4239000"/>
            <a:ext cx="4185000" cy="587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1000" y="6087507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C76EDEE-EB42-2EA3-513A-4F3A786E7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ea typeface="+mn-lt"/>
                <a:cs typeface="+mn-lt"/>
              </a:rPr>
              <a:t>Низовете са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неизмени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ми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(immutable) поредици от символи</a:t>
            </a:r>
            <a:endParaRPr lang="bg-BG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Достъпват се чрез </a:t>
            </a:r>
            <a:r>
              <a:rPr lang="en-US" sz="3600" b="1" dirty="0">
                <a:solidFill>
                  <a:schemeClr val="bg1"/>
                </a:solidFill>
              </a:rPr>
              <a:t>индекс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 marL="360045" indent="-360045">
              <a:lnSpc>
                <a:spcPct val="100000"/>
              </a:lnSpc>
              <a:spcBef>
                <a:spcPts val="2500"/>
              </a:spcBef>
            </a:pPr>
            <a:r>
              <a:rPr lang="en-US" sz="3600" dirty="0"/>
              <a:t>Низовете са 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Низове в C#</a:t>
            </a:r>
            <a:endParaRPr lang="bg-BG" sz="3950" dirty="0"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501488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681791-37B9-B10B-8DFE-31BB21BDEE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Низът се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инициализира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bg-BG" sz="3350" dirty="0">
                <a:ea typeface="+mn-lt"/>
                <a:cs typeface="+mn-lt"/>
              </a:rPr>
              <a:t>по следния начин</a:t>
            </a:r>
            <a:r>
              <a:rPr lang="en-US" sz="3350" dirty="0"/>
              <a:t>: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/>
              <a:t>Четене на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 от конзолата: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60045" indent="-360045">
              <a:spcBef>
                <a:spcPts val="2999"/>
              </a:spcBef>
            </a:pPr>
            <a:r>
              <a:rPr lang="en-US" sz="3350" dirty="0"/>
              <a:t>Конвентиране на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 в </a:t>
            </a:r>
            <a:r>
              <a:rPr lang="en-US" sz="3350" b="1" dirty="0">
                <a:solidFill>
                  <a:schemeClr val="bg1"/>
                </a:solidFill>
              </a:rPr>
              <a:t>масив от </a:t>
            </a:r>
            <a:r>
              <a:rPr lang="bg-BG" sz="3350" b="1" dirty="0">
                <a:solidFill>
                  <a:schemeClr val="bg1"/>
                </a:solidFill>
              </a:rPr>
              <a:t>символи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Основни операции с низове</a:t>
            </a:r>
            <a:endParaRPr lang="bg-BG" sz="395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54000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247411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459" y="4878544"/>
            <a:ext cx="7113541" cy="1430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str.ToCharArray();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4B7AA1D-AEB9-DB1C-0624-55561E0B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5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C686FC39-C94F-D75B-5EBB-DE0FE8F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69E23D9-918E-4950-08F1-48ECBCAE13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Конкатенация, подниз, заместване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CEDA1DC-BD4A-C167-F9CB-391D32CD80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Манипулиране на низове</a:t>
            </a:r>
          </a:p>
        </p:txBody>
      </p:sp>
    </p:spTree>
    <p:extLst>
      <p:ext uri="{BB962C8B-B14F-4D97-AF65-F5344CB8AC3E}">
        <p14:creationId xmlns:p14="http://schemas.microsoft.com/office/powerpoint/2010/main" val="15190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bg-BG" sz="3600" dirty="0"/>
              <a:t>Чрез символите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/>
              <a:t>или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+=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bg-BG" sz="3600" dirty="0">
                <a:latin typeface="Calibri"/>
                <a:cs typeface="Calibri"/>
              </a:rPr>
              <a:t>Чрез </a:t>
            </a:r>
            <a:r>
              <a:rPr lang="en-GB" sz="3600" dirty="0">
                <a:latin typeface="Calibri"/>
                <a:cs typeface="Calibri"/>
              </a:rPr>
              <a:t>метода</a:t>
            </a:r>
            <a:r>
              <a:rPr lang="en-GB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600" b="1" noProof="1">
                <a:solidFill>
                  <a:schemeClr val="bg1"/>
                </a:solidFill>
                <a:latin typeface="Consolas"/>
              </a:rPr>
              <a:t>Concat</a:t>
            </a:r>
            <a:r>
              <a:rPr lang="en-GB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3600" b="1" dirty="0">
              <a:solidFill>
                <a:srgbClr val="FFA000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Начини за конкатенация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chemeClr val="bg1"/>
                </a:solidFill>
              </a:rPr>
              <a:t>"Hello" + 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" + "world!"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greet</a:t>
            </a:r>
            <a:r>
              <a:rPr lang="en-US" sz="2400" dirty="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result = string.</a:t>
            </a:r>
            <a:r>
              <a:rPr lang="en-US" sz="2400" dirty="0">
                <a:solidFill>
                  <a:schemeClr val="bg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bg1"/>
                </a:solidFill>
              </a:rPr>
              <a:t>string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text = </a:t>
            </a:r>
            <a:r>
              <a:rPr lang="en-GB" sz="2400" dirty="0">
                <a:solidFill>
                  <a:schemeClr val="bg1"/>
                </a:solidFill>
              </a:rPr>
              <a:t>"Hello,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+= "John"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  <a:r>
              <a:rPr lang="en-GB" sz="2400" dirty="0">
                <a:solidFill>
                  <a:srgbClr val="234465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0C4D17D-47E1-A405-906C-71414C886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7059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en-US" sz="3600" b="1" dirty="0">
                <a:solidFill>
                  <a:schemeClr val="bg1"/>
                </a:solidFill>
              </a:rPr>
              <a:t>масив от низ</a:t>
            </a:r>
            <a:r>
              <a:rPr lang="bg-BG" sz="3600" b="1" dirty="0">
                <a:solidFill>
                  <a:schemeClr val="bg1"/>
                </a:solidFill>
              </a:rPr>
              <a:t>ове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>
                <a:solidFill>
                  <a:srgbClr val="234465"/>
                </a:solidFill>
                <a:cs typeface="Calibri"/>
              </a:rPr>
              <a:t>Повторете 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всеки низ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пъти, където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е дължината на низа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091000" y="3204000"/>
            <a:ext cx="8275996" cy="618162"/>
            <a:chOff x="2055812" y="3150668"/>
            <a:chExt cx="8278152" cy="618323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091000" y="4255403"/>
            <a:ext cx="8275996" cy="618162"/>
            <a:chOff x="2055812" y="3150668"/>
            <a:chExt cx="8278152" cy="618323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091000" y="5306806"/>
            <a:ext cx="8275996" cy="618162"/>
            <a:chOff x="2055812" y="3150668"/>
            <a:chExt cx="8278152" cy="618323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430153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5354294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95A7F0-CAFB-FAB9-5EC2-D4910A286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9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2207</Words>
  <Application>Microsoft Macintosh PowerPoint</Application>
  <PresentationFormat>Widescreen</PresentationFormat>
  <Paragraphs>376</Paragraphs>
  <Slides>34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Consolas (Основен текст)</vt:lpstr>
      <vt:lpstr>Wingdings</vt:lpstr>
      <vt:lpstr>SoftUni</vt:lpstr>
      <vt:lpstr>Стрингообработка</vt:lpstr>
      <vt:lpstr>Съдържание</vt:lpstr>
      <vt:lpstr>Какво е низ?</vt:lpstr>
      <vt:lpstr>Какво е низ?</vt:lpstr>
      <vt:lpstr>Низове в C#</vt:lpstr>
      <vt:lpstr>Основни операции с низове</vt:lpstr>
      <vt:lpstr>Манипулиране на низове</vt:lpstr>
      <vt:lpstr>Начини за конкатенация</vt:lpstr>
      <vt:lpstr>Задача: Повторение на низове</vt:lpstr>
      <vt:lpstr>Решение: Повторение на низове</vt:lpstr>
      <vt:lpstr>Търсене (1)</vt:lpstr>
      <vt:lpstr>Търсене (2)</vt:lpstr>
      <vt:lpstr>Търсене (3)</vt:lpstr>
      <vt:lpstr>Подниз</vt:lpstr>
      <vt:lpstr>Задача: Валидни потребителски имена</vt:lpstr>
      <vt:lpstr>Решение: Валидни потребителски имена (1)</vt:lpstr>
      <vt:lpstr>Решение: Валидни потребителски имена (2) – Main()</vt:lpstr>
      <vt:lpstr>Разделяне (1)</vt:lpstr>
      <vt:lpstr>Разделяне (2)</vt:lpstr>
      <vt:lpstr>Разделяне (3)</vt:lpstr>
      <vt:lpstr>Заместване</vt:lpstr>
      <vt:lpstr>Задача: Текстoв филтър</vt:lpstr>
      <vt:lpstr>Решение: Текстов филтър</vt:lpstr>
      <vt:lpstr>Класът StringBuilder </vt:lpstr>
      <vt:lpstr>Какво е StringBuilder?</vt:lpstr>
      <vt:lpstr>Употреба на класа StringBuilder</vt:lpstr>
      <vt:lpstr>Конкатенация и StringBuilder (1)</vt:lpstr>
      <vt:lpstr>Конкатенация и StringBuilder (2)</vt:lpstr>
      <vt:lpstr>Методи за StringBuilder (1)</vt:lpstr>
      <vt:lpstr>Методи за StringBuilder (2)</vt:lpstr>
      <vt:lpstr>Методи за StringBuilder (3)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Стрингообработка</dc:title>
  <dc:subject>Модул 2 - Структури от данни и алгоритми</dc:subject>
  <dc:creator>BG-IT-Edu</dc:creator>
  <cp:keywords>Software University; SoftUni; programming; coding; software development; education; training; course; C#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158</cp:revision>
  <dcterms:created xsi:type="dcterms:W3CDTF">2018-05-23T13:08:44Z</dcterms:created>
  <dcterms:modified xsi:type="dcterms:W3CDTF">2024-07-03T13:51:13Z</dcterms:modified>
  <cp:category>programming; education; software engineering; software development</cp:category>
</cp:coreProperties>
</file>