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02" r:id="rId2"/>
    <p:sldId id="491" r:id="rId3"/>
    <p:sldId id="571" r:id="rId4"/>
    <p:sldId id="468" r:id="rId5"/>
    <p:sldId id="572" r:id="rId6"/>
    <p:sldId id="470" r:id="rId7"/>
    <p:sldId id="575" r:id="rId8"/>
    <p:sldId id="471" r:id="rId9"/>
    <p:sldId id="576" r:id="rId10"/>
    <p:sldId id="536" r:id="rId11"/>
    <p:sldId id="546" r:id="rId12"/>
    <p:sldId id="577" r:id="rId13"/>
    <p:sldId id="473" r:id="rId14"/>
    <p:sldId id="578" r:id="rId15"/>
    <p:sldId id="477" r:id="rId16"/>
    <p:sldId id="548" r:id="rId17"/>
    <p:sldId id="549" r:id="rId18"/>
    <p:sldId id="568" r:id="rId19"/>
    <p:sldId id="550" r:id="rId20"/>
    <p:sldId id="570" r:id="rId21"/>
    <p:sldId id="535" r:id="rId22"/>
    <p:sldId id="579" r:id="rId23"/>
    <p:sldId id="479" r:id="rId24"/>
    <p:sldId id="551" r:id="rId25"/>
    <p:sldId id="552" r:id="rId26"/>
    <p:sldId id="553" r:id="rId27"/>
    <p:sldId id="554" r:id="rId28"/>
    <p:sldId id="555" r:id="rId29"/>
    <p:sldId id="556" r:id="rId30"/>
    <p:sldId id="559" r:id="rId31"/>
    <p:sldId id="560" r:id="rId32"/>
    <p:sldId id="561" r:id="rId33"/>
    <p:sldId id="562" r:id="rId34"/>
    <p:sldId id="563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1A7FF257-DF80-4DFE-9AF0-240A5D72F181}">
          <p14:sldIdLst>
            <p14:sldId id="402"/>
            <p14:sldId id="491"/>
          </p14:sldIdLst>
        </p14:section>
        <p14:section name="Регулярен израз" id="{8B3393B8-FE56-454A-92E7-017BD7E64CE4}">
          <p14:sldIdLst>
            <p14:sldId id="571"/>
            <p14:sldId id="468"/>
            <p14:sldId id="572"/>
            <p14:sldId id="470"/>
            <p14:sldId id="575"/>
            <p14:sldId id="471"/>
            <p14:sldId id="576"/>
            <p14:sldId id="536"/>
          </p14:sldIdLst>
        </p14:section>
        <p14:section name="Quantifier-и и групи" id="{11780D82-5E1C-4F00-A6CF-0F71EBE8F704}">
          <p14:sldIdLst>
            <p14:sldId id="546"/>
            <p14:sldId id="577"/>
            <p14:sldId id="473"/>
            <p14:sldId id="578"/>
            <p14:sldId id="477"/>
            <p14:sldId id="548"/>
            <p14:sldId id="549"/>
            <p14:sldId id="568"/>
            <p14:sldId id="550"/>
            <p14:sldId id="570"/>
          </p14:sldIdLst>
        </p14:section>
        <p14:section name="Обратни референции" id="{458553B7-D717-48FC-B1FB-879F784A364E}">
          <p14:sldIdLst>
            <p14:sldId id="535"/>
            <p14:sldId id="579"/>
            <p14:sldId id="479"/>
          </p14:sldIdLst>
        </p14:section>
        <p14:section name="Регулярни изрази в C#" id="{F843C36F-5A76-48F9-8AB7-1461D9A01F5D}">
          <p14:sldIdLst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Обобщение" id="{7442C692-910E-496C-84A2-0C0F31F0E922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65" autoAdjust="0"/>
    <p:restoredTop sz="95241" autoAdjust="0"/>
  </p:normalViewPr>
  <p:slideViewPr>
    <p:cSldViewPr showGuides="1">
      <p:cViewPr varScale="1">
        <p:scale>
          <a:sx n="57" d="100"/>
          <a:sy n="57" d="100"/>
        </p:scale>
        <p:origin x="200" y="21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85E662F-A928-7A39-5C18-9D4808A3F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303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587512-DFAB-A12E-3BB4-E6B42776B1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414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234AAE7-02FD-0E79-2711-E66953A42A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251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45D132E-11DD-DFD9-951F-4E145FE370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1674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CB30228-A97C-A471-9EF6-ABF2C26833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109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516E436-01E7-1115-CF06-57231EF73B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5617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097A053-7891-44F3-D667-E2AB624D9E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73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35ED3A-D7CA-94BE-3196-DBDE37B90D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32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2" y="5805353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2169" y="542644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53618" y="5805231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51571" y="5338773"/>
            <a:ext cx="4751954" cy="549570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1D9C92B-24AC-2E0F-7C85-C3F32043D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Същност, синтаксис, употреба</a:t>
            </a:r>
            <a:endParaRPr lang="en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Регулярни изрази </a:t>
            </a:r>
            <a:r>
              <a:rPr lang="en-US" sz="4750" dirty="0"/>
              <a:t>(RegEx)</a:t>
            </a:r>
            <a:endParaRPr lang="bg-BG" sz="4750" dirty="0">
              <a:cs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6216169" y="2470588"/>
            <a:ext cx="5384526" cy="2764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454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55679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bg-BG" sz="3350" b="1" dirty="0">
                <a:solidFill>
                  <a:schemeClr val="bg1"/>
                </a:solidFill>
              </a:rPr>
              <a:t>текстови </a:t>
            </a:r>
            <a:r>
              <a:rPr lang="en-GB" sz="3350" b="1" dirty="0">
                <a:solidFill>
                  <a:schemeClr val="bg1"/>
                </a:solidFill>
              </a:rPr>
              <a:t>символ </a:t>
            </a:r>
            <a:r>
              <a:rPr lang="en-GB" sz="3350" dirty="0"/>
              <a:t>(a-z, A-Z, 0-9, _)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 </a:t>
            </a:r>
            <a:r>
              <a:rPr lang="bg-BG" sz="3350" b="1" dirty="0">
                <a:solidFill>
                  <a:schemeClr val="bg1"/>
                </a:solidFill>
              </a:rPr>
              <a:t>нетекстови символ </a:t>
            </a:r>
            <a:r>
              <a:rPr lang="en-GB" sz="3350" dirty="0"/>
              <a:t>(обратното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 търси </a:t>
            </a:r>
            <a:r>
              <a:rPr lang="en-GB" sz="3350" dirty="0">
                <a:solidFill>
                  <a:srgbClr val="234465"/>
                </a:solidFill>
              </a:rPr>
              <a:t>всички символи, които са </a:t>
            </a:r>
            <a:r>
              <a:rPr lang="en-GB" sz="3350" b="1" dirty="0">
                <a:solidFill>
                  <a:schemeClr val="bg1"/>
                </a:solidFill>
              </a:rPr>
              <a:t>интервали</a:t>
            </a:r>
            <a:endParaRPr lang="en-GB" sz="33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символи, които не са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интервали</a:t>
            </a:r>
            <a:r>
              <a:rPr lang="en-GB" sz="3350" dirty="0"/>
              <a:t> (обратно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\b</a:t>
            </a:r>
            <a:r>
              <a:rPr lang="en-GB" sz="3350" dirty="0"/>
              <a:t> – търси интервала </a:t>
            </a:r>
            <a:r>
              <a:rPr lang="en-GB" sz="3350" b="1" dirty="0">
                <a:solidFill>
                  <a:schemeClr val="bg1"/>
                </a:solidFill>
              </a:rPr>
              <a:t>между </a:t>
            </a:r>
            <a:r>
              <a:rPr lang="en-GB" sz="3350" dirty="0"/>
              <a:t>две букви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 </a:t>
            </a:r>
            <a:r>
              <a:rPr lang="en-GB" sz="3350" dirty="0">
                <a:solidFill>
                  <a:srgbClr val="234465"/>
                </a:solidFill>
              </a:rPr>
              <a:t>търси всички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цифри</a:t>
            </a:r>
            <a:r>
              <a:rPr lang="bg-BG" sz="335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GB" sz="3350" dirty="0"/>
              <a:t>(0-9)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/>
              <a:t>символи, които</a:t>
            </a:r>
            <a:r>
              <a:rPr lang="bg-BG" sz="3350" dirty="0"/>
              <a:t> са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не са </a:t>
            </a:r>
            <a:r>
              <a:rPr lang="bg-BG" sz="3350" b="1" dirty="0">
                <a:solidFill>
                  <a:schemeClr val="bg1"/>
                </a:solidFill>
              </a:rPr>
              <a:t>цифри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(обратното на</a:t>
            </a:r>
            <a:r>
              <a:rPr lang="en-GB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</a:t>
            </a:r>
            <a:r>
              <a:rPr lang="en-GB" sz="3950" dirty="0">
                <a:cs typeface="Calibri"/>
              </a:rPr>
              <a:t> </a:t>
            </a:r>
            <a:r>
              <a:rPr lang="bg-BG" sz="3950" dirty="0">
                <a:cs typeface="Calibri"/>
              </a:rPr>
              <a:t>класове</a:t>
            </a:r>
            <a:r>
              <a:rPr lang="en-GB" sz="3950" dirty="0">
                <a:cs typeface="Calibri"/>
              </a:rPr>
              <a:t> – </a:t>
            </a:r>
            <a:r>
              <a:rPr lang="bg-BG" sz="3950" dirty="0">
                <a:cs typeface="Calibri"/>
              </a:rPr>
              <a:t>Примери</a:t>
            </a:r>
            <a:endParaRPr lang="en-GB" sz="3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C9EE245-84B8-F4A5-50E9-D3470878A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3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1" y="1595612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5060F56-42C1-4CE6-E1FA-054C2C46961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D2407C-A1AA-9E05-A3EB-73A80F633F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Quantifier-</a:t>
            </a:r>
            <a:r>
              <a:rPr lang="bg-BG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130831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A6BBCF-318C-32FC-C50D-E6117A486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Символи, които показват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колко пъти </a:t>
            </a:r>
            <a:r>
              <a:rPr lang="bg-BG" sz="3350" dirty="0">
                <a:ea typeface="+mn-lt"/>
                <a:cs typeface="+mn-lt"/>
              </a:rPr>
              <a:t>един или повече символи трябва да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повторят в текста</a:t>
            </a:r>
            <a:endParaRPr lang="en-US" sz="3350" dirty="0">
              <a:ea typeface="+mn-lt"/>
              <a:cs typeface="+mn-lt"/>
            </a:endParaRP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Примери: </a:t>
            </a:r>
            <a:endParaRPr lang="en-US" sz="33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*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+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?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en-US" sz="3150" dirty="0">
                <a:ea typeface="+mn-lt"/>
                <a:cs typeface="+mn-lt"/>
              </a:rPr>
              <a:t>{count}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8800B1-25E1-EDAA-F1E8-E5BC527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 </a:t>
            </a:r>
            <a:r>
              <a:rPr lang="en-GB" sz="3950" dirty="0">
                <a:ea typeface="+mj-lt"/>
                <a:cs typeface="+mj-lt"/>
              </a:rPr>
              <a:t>Quantifier?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72618F-4B0C-7053-9229-5A49D8BD6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8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*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 търси </a:t>
            </a:r>
            <a:r>
              <a:rPr lang="bg-BG" sz="3350" noProof="1">
                <a:latin typeface="+mj-lt"/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елемент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нула 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или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повече пъти</a:t>
            </a:r>
          </a:p>
          <a:p>
            <a:pPr marL="360045" indent="-360045">
              <a:buClr>
                <a:schemeClr val="tx1"/>
              </a:buClr>
            </a:pPr>
            <a:endParaRPr lang="en-US" sz="3350" noProof="1">
              <a:solidFill>
                <a:srgbClr val="234465"/>
              </a:solidFill>
              <a:latin typeface="Calibri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+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latin typeface="+mj-lt"/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един </a:t>
            </a:r>
            <a:r>
              <a:rPr lang="en-US" sz="3350" noProof="1">
                <a:latin typeface="+mj-lt"/>
                <a:cs typeface="Calibri"/>
              </a:rPr>
              <a:t>или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повече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rgbClr val="1A33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?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нула </a:t>
            </a:r>
            <a:r>
              <a:rPr lang="en-US" sz="3350" noProof="1">
                <a:solidFill>
                  <a:srgbClr val="234465"/>
                </a:solidFill>
                <a:cs typeface="Calibri"/>
              </a:rPr>
              <a:t>или</a:t>
            </a:r>
            <a:r>
              <a:rPr lang="en-US" sz="3350" noProof="1"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един път</a:t>
            </a: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{</a:t>
            </a:r>
            <a:r>
              <a:rPr lang="en-US" sz="335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}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ea typeface="+mn-lt"/>
                <a:cs typeface="+mn-lt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ea typeface="+mn-lt"/>
                <a:cs typeface="+mn-lt"/>
              </a:rPr>
              <a:t> елемент </a:t>
            </a:r>
            <a:r>
              <a:rPr lang="en-US" sz="3350" noProof="1">
                <a:solidFill>
                  <a:srgbClr val="234465"/>
                </a:solidFill>
                <a:ea typeface="+mn-lt"/>
                <a:cs typeface="+mn-lt"/>
              </a:rPr>
              <a:t>точно </a:t>
            </a:r>
            <a:r>
              <a:rPr lang="en-US" sz="3350" b="1" noProof="1">
                <a:solidFill>
                  <a:schemeClr val="bg1"/>
                </a:solidFill>
                <a:ea typeface="+mn-lt"/>
                <a:cs typeface="+mn-lt"/>
              </a:rPr>
              <a:t>n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noProof="1">
              <a:cs typeface="Consolas" panose="020B0609020204030204" pitchFamily="49" charset="0"/>
            </a:endParaRPr>
          </a:p>
          <a:p>
            <a:pPr marL="360045" indent="-360045"/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Quantifier-и –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a+b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a+b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70F5E3-5E14-9897-F1F8-25BE6CE7AD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36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9E559A-BFF1-2493-9533-89409910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Групиращите класове</a:t>
            </a:r>
            <a:r>
              <a:rPr lang="bg-BG" sz="3400" dirty="0">
                <a:cs typeface="Calibri"/>
              </a:rPr>
              <a:t> търсят група от символи</a:t>
            </a:r>
          </a:p>
          <a:p>
            <a:pPr marL="360045" indent="-360045"/>
            <a:r>
              <a:rPr lang="bg-BG" sz="3400" dirty="0">
                <a:ea typeface="+mn-lt"/>
                <a:cs typeface="+mn-lt"/>
              </a:rPr>
              <a:t>Използват се чрез кръглите скоби "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( )</a:t>
            </a:r>
            <a:r>
              <a:rPr lang="bg-BG" sz="3400" dirty="0">
                <a:ea typeface="+mn-lt"/>
                <a:cs typeface="+mn-lt"/>
              </a:rPr>
              <a:t>"</a:t>
            </a:r>
          </a:p>
          <a:p>
            <a:pPr lvl="1" indent="-360045"/>
            <a:r>
              <a:rPr lang="bg-BG" sz="3200" b="1" dirty="0">
                <a:ea typeface="+mn-lt"/>
                <a:cs typeface="+mn-lt"/>
              </a:rPr>
              <a:t>Пример</a:t>
            </a:r>
            <a:r>
              <a:rPr lang="bg-BG" sz="3200" dirty="0">
                <a:ea typeface="+mn-lt"/>
                <a:cs typeface="+mn-lt"/>
              </a:rPr>
              <a:t>: ако търсите текст, който започва и завършва със знаците 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200" dirty="0">
                <a:ea typeface="+mn-lt"/>
                <a:cs typeface="+mn-lt"/>
              </a:rPr>
              <a:t>, може да използвате групиращ клас: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11F6E9-91AB-F63A-D5F2-2919951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</a:t>
            </a:r>
            <a:r>
              <a:rPr lang="bg-BG" sz="3950" dirty="0">
                <a:ea typeface="+mj-lt"/>
                <a:cs typeface="+mj-lt"/>
              </a:rPr>
              <a:t>са</a:t>
            </a:r>
            <a:r>
              <a:rPr lang="en-US" sz="3950" dirty="0">
                <a:ea typeface="+mj-lt"/>
                <a:cs typeface="+mj-lt"/>
              </a:rPr>
              <a:t> групиращи класове?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00A4-4CEB-7D12-5C12-B2D2E41D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15" y="5875990"/>
            <a:ext cx="2379900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indent="-360045"/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r>
              <a:rPr lang="en-GB" sz="3500" b="1" dirty="0">
                <a:solidFill>
                  <a:schemeClr val="accent4"/>
                </a:solidFill>
                <a:cs typeface="Calibri"/>
              </a:rPr>
              <a:t>HELLO</a:t>
            </a:r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endParaRPr lang="bg-BG" sz="3500" b="1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7B9C9-0814-804D-13A0-4AA5B8D8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97" y="5894467"/>
            <a:ext cx="2888568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(#\*)</a:t>
            </a:r>
            <a:r>
              <a:rPr lang="en-US" sz="35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\w+</a:t>
            </a: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Arrow: Right 19">
            <a:extLst>
              <a:ext uri="{FF2B5EF4-FFF2-40B4-BE49-F238E27FC236}">
                <a16:creationId xmlns:a16="http://schemas.microsoft.com/office/drawing/2014/main" id="{85B6AC8C-1C0E-01F1-0450-8AB5C0AA59D4}"/>
              </a:ext>
            </a:extLst>
          </p:cNvPr>
          <p:cNvSpPr/>
          <p:nvPr/>
        </p:nvSpPr>
        <p:spPr>
          <a:xfrm>
            <a:off x="6438675" y="5993245"/>
            <a:ext cx="635130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B8ABDA-61AF-E8F4-6B15-05512F24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25" y="4410495"/>
            <a:ext cx="2296055" cy="1111633"/>
          </a:xfrm>
          <a:prstGeom prst="wedgeRoundRectCallout">
            <a:avLst>
              <a:gd name="adj1" fmla="val 17143"/>
              <a:gd name="adj2" fmla="val 76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Групиращ клас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781C7D5-4A3A-344C-7399-1E531AC9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96" y="4356810"/>
            <a:ext cx="2747818" cy="1030028"/>
          </a:xfrm>
          <a:prstGeom prst="wedgeRoundRectCallout">
            <a:avLst>
              <a:gd name="adj1" fmla="val -39957"/>
              <a:gd name="adj2" fmla="val 89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Обратна референция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C5AE7C-43DC-ACAE-07F8-0BE45CB4D4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latin typeface="+mj-lt"/>
                <a:cs typeface="Consolas" panose="020B0609020204030204" pitchFamily="49" charset="0"/>
              </a:rPr>
              <a:t> - улавя подизразите като група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(?: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</a:t>
            </a:r>
            <a:r>
              <a:rPr lang="bg-BG" sz="3150" noProof="1">
                <a:cs typeface="Consolas" panose="020B0609020204030204" pitchFamily="49" charset="0"/>
              </a:rPr>
              <a:t>и</a:t>
            </a:r>
            <a:r>
              <a:rPr lang="en-US" sz="3150" noProof="1">
                <a:cs typeface="Consolas" panose="020B0609020204030204" pitchFamily="49" charset="0"/>
              </a:rPr>
              <a:t>нира неименувана група</a:t>
            </a:r>
            <a:r>
              <a:rPr lang="en-US" sz="3150" noProof="1">
                <a:cs typeface="Calibri"/>
              </a:rPr>
              <a:t> </a:t>
            </a:r>
            <a:r>
              <a:rPr lang="en-US" sz="3150" noProof="1">
                <a:ea typeface="+mn-lt"/>
                <a:cs typeface="+mn-lt"/>
              </a:rPr>
              <a:t>(non-capturing) </a:t>
            </a:r>
          </a:p>
          <a:p>
            <a:pPr marL="360045" indent="-360045"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(?&lt;</a:t>
            </a:r>
            <a:r>
              <a:rPr lang="bg-BG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име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&gt;</a:t>
            </a:r>
            <a:r>
              <a:rPr lang="bg-BG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дефинира именувана група (</a:t>
            </a:r>
            <a:r>
              <a:rPr lang="en-US" sz="3150" noProof="1">
                <a:cs typeface="Calibri"/>
              </a:rPr>
              <a:t>capturing</a:t>
            </a:r>
            <a:r>
              <a:rPr lang="en-US" sz="3150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Групиращи класове</a:t>
            </a:r>
            <a:endParaRPr lang="en-US" sz="3950" dirty="0"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2775" y="1861853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07760" y="1861925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679" y="3329550"/>
            <a:ext cx="42883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940778" y="3329550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4689000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4904385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78267" y="194367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250735" y="341512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4990906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B9BF07E-F154-F8C5-1881-D208C503B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9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71556" y="1151716"/>
            <a:ext cx="11923730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sz="3600" dirty="0">
                <a:cs typeface="Calibri"/>
              </a:rPr>
              <a:t>Напишете регулярен израз в 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dirty="0"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който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търси всички </a:t>
            </a:r>
            <a:r>
              <a:rPr lang="en-US" sz="3600" b="1" dirty="0">
                <a:ea typeface="+mn-lt"/>
                <a:cs typeface="+mn-lt"/>
              </a:rPr>
              <a:t>редици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>
                <a:ea typeface="+mn-lt"/>
                <a:cs typeface="+mn-lt"/>
              </a:rPr>
              <a:t>от </a:t>
            </a:r>
            <a:r>
              <a:rPr lang="bg-BG" sz="3600" b="1" dirty="0">
                <a:ea typeface="+mn-lt"/>
                <a:cs typeface="+mn-lt"/>
              </a:rPr>
              <a:t>текстови символи</a:t>
            </a:r>
            <a:r>
              <a:rPr lang="en-US" sz="3600" dirty="0">
                <a:ea typeface="+mn-lt"/>
                <a:cs typeface="+mn-lt"/>
              </a:rPr>
              <a:t> в даден текст 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Търсене на думи</a:t>
            </a:r>
            <a:endParaRPr lang="en-US" sz="3950" dirty="0">
              <a:cs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457" y="2753552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791" y="2753551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95166" y="3108889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C0E474-0B39-03BE-E779-84048663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0" y="4606195"/>
            <a:ext cx="6238850" cy="646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0D4BD95-2B3F-8401-F425-EDACC8D6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07" y="5370785"/>
            <a:ext cx="4669365" cy="1333877"/>
          </a:xfrm>
          <a:prstGeom prst="wedgeRoundRectCallout">
            <a:avLst>
              <a:gd name="adj1" fmla="val -56413"/>
              <a:gd name="adj2" fmla="val -5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всички букви един или повече пъти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A024C5-C42E-E04A-5646-E2EE82AEB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0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 регулярен израз, който търси всички </a:t>
            </a:r>
            <a:r>
              <a:rPr lang="en-US" sz="3600" b="1" dirty="0">
                <a:solidFill>
                  <a:schemeClr val="bg1"/>
                </a:solidFill>
              </a:rPr>
              <a:t>дати</a:t>
            </a:r>
            <a:r>
              <a:rPr lang="en-US" sz="3600" dirty="0"/>
              <a:t> от текст</a:t>
            </a:r>
            <a:endParaRPr lang="bg-BG" dirty="0"/>
          </a:p>
          <a:p>
            <a:pPr lvl="1" indent="-360045"/>
            <a:r>
              <a:rPr lang="en-US" sz="3400" dirty="0"/>
              <a:t>Валиден форамат: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dd-MMM-yyyy</a:t>
            </a:r>
            <a:r>
              <a:rPr lang="bg-BG" sz="3400" b="1" noProof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noProof="1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d-MMM-yyyy</a:t>
            </a:r>
          </a:p>
          <a:p>
            <a:pPr lvl="1" indent="-360045"/>
            <a:r>
              <a:rPr lang="en-US" sz="3400" dirty="0"/>
              <a:t>Примери: </a:t>
            </a:r>
            <a:r>
              <a:rPr lang="en-US" sz="3400" b="1" dirty="0">
                <a:solidFill>
                  <a:schemeClr val="bg1"/>
                </a:solidFill>
              </a:rPr>
              <a:t>12-Jun-1999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3-Nov-1999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Дати</a:t>
            </a:r>
            <a:endParaRPr lang="en-US" sz="395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41621" y="3975427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92A03F-BA63-EE4D-6F16-5A3EDC07A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15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/>
              <a:t>Д</a:t>
            </a:r>
            <a:r>
              <a:rPr lang="en-US" sz="3950" dirty="0">
                <a:ea typeface="+mj-lt"/>
                <a:cs typeface="+mj-lt"/>
              </a:rPr>
              <a:t>ати</a:t>
            </a:r>
            <a:endParaRPr lang="en-US" sz="395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629903" cy="1193421"/>
          </a:xfrm>
          <a:prstGeom prst="wedgeRoundRectCallout">
            <a:avLst>
              <a:gd name="adj1" fmla="val 40814"/>
              <a:gd name="adj2" fmla="val -8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главна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bg-BG" sz="3150" b="1" dirty="0">
                <a:solidFill>
                  <a:schemeClr val="bg2"/>
                </a:solidFill>
              </a:rPr>
              <a:t>буква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цифра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55" y="1603572"/>
            <a:ext cx="4176016" cy="1265688"/>
          </a:xfrm>
          <a:prstGeom prst="wedgeRoundRectCallout">
            <a:avLst>
              <a:gd name="adj1" fmla="val 65168"/>
              <a:gd name="adj2" fmla="val 86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цифра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нула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или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един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път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40" y="1283814"/>
            <a:ext cx="2731318" cy="1585446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50" b="1" noProof="1">
                <a:solidFill>
                  <a:schemeClr val="bg2"/>
                </a:solidFill>
              </a:rPr>
              <a:t> търси точно четири </a:t>
            </a:r>
            <a:r>
              <a:rPr lang="bg-BG" sz="3150" b="1" noProof="1">
                <a:solidFill>
                  <a:schemeClr val="bg2"/>
                </a:solidFill>
              </a:rPr>
              <a:t>цифри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56783"/>
              <a:gd name="adj2" fmla="val -660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50" b="1" dirty="0">
                <a:solidFill>
                  <a:schemeClr val="bg2"/>
                </a:solidFill>
              </a:rPr>
              <a:t>търси точно две малки букви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2C736C-35DE-9394-8021-1D4A17FAA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0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/>
              <a:t>Напишете регулярен израз</a:t>
            </a:r>
            <a:r>
              <a:rPr lang="en-US" sz="3350" dirty="0">
                <a:solidFill>
                  <a:srgbClr val="234465"/>
                </a:solidFill>
              </a:rPr>
              <a:t>, който прави </a:t>
            </a:r>
            <a:r>
              <a:rPr lang="en-US" sz="3350" b="1" dirty="0">
                <a:solidFill>
                  <a:schemeClr val="bg1"/>
                </a:solidFill>
              </a:rPr>
              <a:t>валидация на имейл</a:t>
            </a:r>
            <a:endParaRPr lang="bg-BG" sz="3350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Имейлът съдържа: {</a:t>
            </a:r>
            <a:r>
              <a:rPr lang="en-US" sz="3150" b="1" dirty="0">
                <a:solidFill>
                  <a:schemeClr val="bg1"/>
                </a:solidFill>
              </a:rPr>
              <a:t>потребителско име</a:t>
            </a:r>
            <a:r>
              <a:rPr lang="en-US" sz="3150" dirty="0"/>
              <a:t>}</a:t>
            </a:r>
            <a:r>
              <a:rPr lang="en-US" sz="3150" b="1" dirty="0">
                <a:solidFill>
                  <a:schemeClr val="bg1"/>
                </a:solidFill>
              </a:rPr>
              <a:t>@</a:t>
            </a:r>
            <a:r>
              <a:rPr lang="en-US" sz="3150" dirty="0"/>
              <a:t>{</a:t>
            </a: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en-US" sz="3150" dirty="0"/>
              <a:t>}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Потребителското име </a:t>
            </a:r>
            <a:r>
              <a:rPr lang="en-US" sz="3150" dirty="0"/>
              <a:t>съдържа </a:t>
            </a:r>
            <a:r>
              <a:rPr lang="en-US" sz="3150" b="1" dirty="0">
                <a:solidFill>
                  <a:schemeClr val="bg1"/>
                </a:solidFill>
              </a:rPr>
              <a:t>букви и 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се състо</a:t>
            </a:r>
            <a:r>
              <a:rPr lang="bg-BG" sz="3150" dirty="0"/>
              <a:t>и</a:t>
            </a:r>
            <a:r>
              <a:rPr lang="en-US" sz="3150" dirty="0"/>
              <a:t> от </a:t>
            </a:r>
            <a:r>
              <a:rPr lang="en-US" sz="3150" b="1" dirty="0">
                <a:solidFill>
                  <a:schemeClr val="bg1"/>
                </a:solidFill>
              </a:rPr>
              <a:t>два низа</a:t>
            </a:r>
            <a:r>
              <a:rPr lang="en-US" sz="3150" dirty="0"/>
              <a:t>, разделени </a:t>
            </a:r>
            <a:r>
              <a:rPr lang="bg-BG" sz="3150" dirty="0"/>
              <a:t>с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точка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може да</a:t>
            </a:r>
            <a:r>
              <a:rPr lang="en-US" sz="3150" dirty="0">
                <a:solidFill>
                  <a:srgbClr val="234465"/>
                </a:solidFill>
              </a:rPr>
              <a:t> има само </a:t>
            </a:r>
            <a:r>
              <a:rPr lang="en-US" sz="3150" b="1" dirty="0">
                <a:solidFill>
                  <a:schemeClr val="bg1"/>
                </a:solidFill>
              </a:rPr>
              <a:t>английски букви</a:t>
            </a:r>
            <a:r>
              <a:rPr lang="bg-BG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и </a:t>
            </a:r>
            <a:r>
              <a:rPr lang="bg-BG" sz="3150" b="1" dirty="0">
                <a:solidFill>
                  <a:schemeClr val="bg1"/>
                </a:solidFill>
              </a:rPr>
              <a:t>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Задача: Валидация на имейл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1259" y="476990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8601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48001" y="4607780"/>
            <a:ext cx="1777558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-60551" y="5705766"/>
            <a:ext cx="2105106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91855" y="4769909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6346170" y="4607780"/>
            <a:ext cx="1932644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Валиден имейл</a:t>
            </a:r>
            <a:endParaRPr lang="en-US" sz="3199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91855" y="5860118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358140" y="5704033"/>
            <a:ext cx="2122860" cy="107696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bg-BG" sz="3199" dirty="0"/>
              <a:t>Невалиден имейл</a:t>
            </a:r>
            <a:r>
              <a:rPr lang="en-US" sz="3199" dirty="0"/>
              <a:t>: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0BB0D5-980C-FF57-0FA1-113EB8A11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07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Регулярни изрази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>
                <a:cs typeface="Calibri"/>
              </a:rPr>
              <a:t>Определение и образец</a:t>
            </a:r>
          </a:p>
          <a:p>
            <a:pPr lvl="1" indent="-360045"/>
            <a:r>
              <a:rPr lang="bg-BG" dirty="0"/>
              <a:t>Предефинирани класове</a:t>
            </a:r>
            <a:endParaRPr lang="bg-BG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Quantifier-и</a:t>
            </a:r>
            <a:r>
              <a:rPr lang="en-US" dirty="0"/>
              <a:t> и </a:t>
            </a:r>
            <a:r>
              <a:rPr lang="bg-BG" b="1" dirty="0">
                <a:solidFill>
                  <a:schemeClr val="bg1"/>
                </a:solidFill>
              </a:rPr>
              <a:t>групи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noProof="1">
                <a:solidFill>
                  <a:schemeClr val="bg1"/>
                </a:solidFill>
              </a:rPr>
              <a:t>͏</a:t>
            </a:r>
            <a:r>
              <a:rPr lang="en-US" b="1" noProof="1">
                <a:solidFill>
                  <a:schemeClr val="bg1"/>
                </a:solidFill>
              </a:rPr>
              <a:t>Обратни </a:t>
            </a:r>
            <a:r>
              <a:rPr lang="bg-BG" b="1" noProof="1">
                <a:solidFill>
                  <a:schemeClr val="bg1"/>
                </a:solidFill>
              </a:rPr>
              <a:t>референции</a:t>
            </a:r>
            <a:endParaRPr lang="en-US" b="1" noProof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ea typeface="+mn-lt"/>
                <a:cs typeface="+mn-lt"/>
              </a:rPr>
              <a:t>Регулярни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изрази</a:t>
            </a:r>
            <a:r>
              <a:rPr lang="en-US" dirty="0"/>
              <a:t> в </a:t>
            </a:r>
            <a:r>
              <a:rPr lang="en-US" b="1" dirty="0">
                <a:solidFill>
                  <a:schemeClr val="bg1"/>
                </a:solidFill>
              </a:rPr>
              <a:t>C#</a:t>
            </a: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583BEDE-5DF4-38DF-DE26-7643B45D1D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2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en-US" sz="4000" dirty="0"/>
              <a:t>Валидация на имейл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03" y="4285061"/>
            <a:ext cx="2738257" cy="1258388"/>
          </a:xfrm>
          <a:prstGeom prst="wedgeRoundRectCallout">
            <a:avLst>
              <a:gd name="adj1" fmla="val 97947"/>
              <a:gd name="adj2" fmla="val -61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"@"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\.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"."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40" y="1314552"/>
            <a:ext cx="2457090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по</a:t>
            </a:r>
            <a:r>
              <a:rPr lang="en-US" sz="3150" b="1" dirty="0">
                <a:solidFill>
                  <a:schemeClr val="bg2"/>
                </a:solidFill>
              </a:rPr>
              <a:t>редица от букви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2" y="1314551"/>
            <a:ext cx="3521797" cy="1600997"/>
          </a:xfrm>
          <a:prstGeom prst="wedgeRoundRectCallout">
            <a:avLst>
              <a:gd name="adj1" fmla="val 57094"/>
              <a:gd name="adj2" fmla="val 96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noProof="1">
                <a:solidFill>
                  <a:schemeClr val="bg2"/>
                </a:solidFill>
                <a:cs typeface="Calibri"/>
              </a:rPr>
              <a:t>д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обавя начална позиция на израза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517514"/>
            <a:ext cx="2924068" cy="1599689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 къде е приключил низът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415627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(\w+\.)+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думи + "."</a:t>
            </a:r>
            <a:endParaRPr lang="bg-BG" sz="315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943A84-D4AF-A45E-146B-E059446C2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77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CDE342B-0175-92BE-7325-A40BDE8899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Обратни референции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AAD5B9E-F7F0-A6E8-91D7-F1A6CD57D50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Определение и примери</a:t>
            </a:r>
          </a:p>
        </p:txBody>
      </p:sp>
    </p:spTree>
    <p:extLst>
      <p:ext uri="{BB962C8B-B14F-4D97-AF65-F5344CB8AC3E}">
        <p14:creationId xmlns:p14="http://schemas.microsoft.com/office/powerpoint/2010/main" val="381201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ECEE06-A965-7079-A19C-771C41ED8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7214" y="121066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Търси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повторение на данни</a:t>
            </a:r>
            <a:r>
              <a:rPr lang="bg-BG" sz="3500" dirty="0">
                <a:ea typeface="+mn-lt"/>
                <a:cs typeface="+mn-lt"/>
              </a:rPr>
              <a:t>, които вече са събрани в регулярен израз</a:t>
            </a:r>
          </a:p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Използваме я чрез символа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"\" </a:t>
            </a:r>
            <a:r>
              <a:rPr lang="bg-BG" sz="3500" dirty="0">
                <a:ea typeface="+mn-lt"/>
                <a:cs typeface="+mn-lt"/>
              </a:rPr>
              <a:t>заедно с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номера на групата</a:t>
            </a:r>
            <a:r>
              <a:rPr lang="bg-BG" sz="3500" dirty="0">
                <a:ea typeface="+mn-lt"/>
                <a:cs typeface="+mn-lt"/>
              </a:rPr>
              <a:t>, която искаме да използваме за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сравнение</a:t>
            </a:r>
            <a:endParaRPr lang="bg-BG" sz="3500" dirty="0">
              <a:ea typeface="+mn-lt"/>
              <a:cs typeface="+mn-lt"/>
            </a:endParaRPr>
          </a:p>
          <a:p>
            <a:pPr marL="360045" indent="-360045"/>
            <a:endParaRPr lang="bg-BG" sz="33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FA8C2CA-8ADE-95ED-DF39-FA52361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 обратна референция?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BD50-4195-60C6-FF59-D22110FA1BB1}"/>
              </a:ext>
            </a:extLst>
          </p:cNvPr>
          <p:cNvSpPr txBox="1">
            <a:spLocks/>
          </p:cNvSpPr>
          <p:nvPr/>
        </p:nvSpPr>
        <p:spPr>
          <a:xfrm>
            <a:off x="6671804" y="4140357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2E5421-9378-9A35-E9CD-B775CB3E13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 </a:t>
            </a:r>
            <a:endParaRPr lang="bg-BG" dirty="0">
              <a:latin typeface="+mj-lt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latin typeface="+mj-lt"/>
                <a:cs typeface="Consolas" panose="020B0609020204030204" pitchFamily="49" charset="0"/>
              </a:rPr>
              <a:t> Групата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(\w+)</a:t>
            </a:r>
            <a:r>
              <a:rPr lang="en-US" sz="3200" b="1" noProof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е първата група и има номер </a:t>
            </a:r>
            <a:r>
              <a:rPr lang="en-US" sz="3200" b="1" noProof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1</a:t>
            </a:r>
            <a:endParaRPr lang="bg-BG" sz="32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 Чрез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\1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 ще потърсим съвпадение с тази група</a:t>
            </a:r>
            <a:endParaRPr lang="bg-BG" sz="3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1"/>
              <a:t>Обратни референции за търсене на предишна група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232" y="354020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7" y="4562257"/>
            <a:ext cx="8561966" cy="1795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&gt;Regular Expressions&lt;/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&gt;I am a paragraph&lt;/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Hello, 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&gt;I am a&lt;code&gt;DIV&lt;/code&gt;&lt;/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&gt;!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2E8DA5-216C-AE46-867F-342433397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7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322201" y="538028"/>
            <a:ext cx="7922736" cy="3903323"/>
          </a:xfrm>
          <a:prstGeom prst="roundRect">
            <a:avLst>
              <a:gd name="adj" fmla="val 2417"/>
            </a:avLst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94FEFBF-A998-21BA-18E7-15639852AA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System.Text.RegularExpressions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3861CF2-8452-47EA-ED2C-CF6AA7F369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Регекс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309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C</a:t>
            </a:r>
            <a:r>
              <a:rPr lang="en-US" sz="3600" noProof="1"/>
              <a:t># поддържа вграден клас за регулярен израз: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200" noProof="1">
                <a:cs typeface="Consolas" panose="020B0609020204030204" pitchFamily="49" charset="0"/>
              </a:rPr>
              <a:t>Използва се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Регекс в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136" y="2947707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7A887D1-6B64-F15F-ED5C-EFC4CF80A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11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Проверява дали в текст</a:t>
            </a:r>
            <a:r>
              <a:rPr lang="bg-BG" sz="3400" noProof="1"/>
              <a:t>а</a:t>
            </a:r>
            <a:r>
              <a:rPr lang="en-US" sz="3400" noProof="1"/>
              <a:t> има </a:t>
            </a:r>
            <a:r>
              <a:rPr lang="bg-BG" sz="3400" noProof="1"/>
              <a:t>съвпадение с дадения </a:t>
            </a:r>
            <a:r>
              <a:rPr lang="en-US" sz="3400" noProof="1"/>
              <a:t>шаблон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Валидация на низ по шаблон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3200698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CA6F99-6BAA-DA00-D85D-711AB3EAD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76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Match(string текст)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r>
              <a:rPr lang="en-US" sz="3400" noProof="1"/>
              <a:t>Връща първото съвпадение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за съвпадения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9" y="2631489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78BE3B2-AF4A-B7C3-32FA-C570422C8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914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1556" y="1196707"/>
            <a:ext cx="11784444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Matches(string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връща колекция от съвпадения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Проверка за съвпадения (2)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MatchCollection matches = regex.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Matches</a:t>
            </a:r>
            <a:r>
              <a:rPr lang="en-US" sz="2350" b="1" noProof="1">
                <a:latin typeface="Consolas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 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2 намер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ни резултат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а</a:t>
            </a:r>
            <a:endParaRPr lang="en-US" sz="2350" b="1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Branson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7E1C7C-076F-D973-83E0-F6B4677BD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08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Replace(string стар текст, string нов текст)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400" noProof="1">
                <a:cs typeface="Consolas" panose="020B0609020204030204" pitchFamily="49" charset="0"/>
              </a:rPr>
              <a:t>- заменя всички низове, които отговарят на шаблона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Заместаване чрез регекс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29037D-F970-BFFC-F042-1C2789D3E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80C1-F7EA-AC8F-73EB-0D0AD767D112}"/>
              </a:ext>
            </a:extLst>
          </p:cNvPr>
          <p:cNvSpPr txBox="1">
            <a:spLocks/>
          </p:cNvSpPr>
          <p:nvPr/>
        </p:nvSpPr>
        <p:spPr>
          <a:xfrm>
            <a:off x="4574061" y="16772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5639E52-6340-C5FC-AC2F-BF7406F209A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примери и класове на символи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C01E09D-7E94-359F-711C-141C01BA8F4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Регулярни изрази</a:t>
            </a:r>
          </a:p>
        </p:txBody>
      </p:sp>
    </p:spTree>
    <p:extLst>
      <p:ext uri="{BB962C8B-B14F-4D97-AF65-F5344CB8AC3E}">
        <p14:creationId xmlns:p14="http://schemas.microsoft.com/office/powerpoint/2010/main" val="38569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Split(string text)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bg-BG" sz="3600" noProof="1"/>
              <a:t>-</a:t>
            </a:r>
            <a:r>
              <a:rPr lang="en-US" sz="3600" noProof="1"/>
              <a:t> разделя текст чрез шаблон</a:t>
            </a:r>
            <a:endParaRPr lang="bg-BG" dirty="0"/>
          </a:p>
          <a:p>
            <a:pPr lvl="1" indent="-360045"/>
            <a:r>
              <a:rPr lang="en-US" sz="3400" noProof="1"/>
              <a:t>Връща </a:t>
            </a:r>
            <a:r>
              <a:rPr lang="en-US" sz="3400" noProof="1">
                <a:latin typeface="Consolas" panose="020B0609020204030204" pitchFamily="49" charset="0"/>
                <a:cs typeface="Consolas" panose="020B0609020204030204" pitchFamily="49" charset="0"/>
              </a:rPr>
              <a:t>string[]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Разделяне чрез регекс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19951E-1049-207F-6B7F-42DEDE288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22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 </a:t>
            </a:r>
            <a:r>
              <a:rPr lang="en-US" sz="3600" b="1" dirty="0">
                <a:solidFill>
                  <a:schemeClr val="bg1"/>
                </a:solidFill>
              </a:rPr>
              <a:t>списък от имена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indent="-360045"/>
            <a:r>
              <a:rPr lang="bg-BG" sz="3600" dirty="0"/>
              <a:t>Напишете регекс, който т</a:t>
            </a:r>
            <a:r>
              <a:rPr lang="en-US" sz="3600" dirty="0"/>
              <a:t>ърси всички </a:t>
            </a:r>
            <a:r>
              <a:rPr lang="bg-BG" sz="3600" b="1" dirty="0">
                <a:solidFill>
                  <a:schemeClr val="bg1"/>
                </a:solidFill>
              </a:rPr>
              <a:t>пълни</a:t>
            </a:r>
            <a:r>
              <a:rPr lang="en-US" sz="3600" b="1" dirty="0">
                <a:solidFill>
                  <a:schemeClr val="bg1"/>
                </a:solidFill>
              </a:rPr>
              <a:t> имена </a:t>
            </a:r>
            <a:r>
              <a:rPr lang="en-US" sz="3600" dirty="0"/>
              <a:t>(две думи, старти</a:t>
            </a:r>
            <a:r>
              <a:rPr lang="bg-BG" sz="3600" dirty="0"/>
              <a:t>ра</a:t>
            </a:r>
            <a:r>
              <a:rPr lang="en-US" sz="3600" dirty="0"/>
              <a:t>щ</a:t>
            </a:r>
            <a:r>
              <a:rPr lang="bg-BG" sz="3600" dirty="0"/>
              <a:t>и</a:t>
            </a:r>
            <a:r>
              <a:rPr lang="en-US" sz="3600" dirty="0"/>
              <a:t> с главни букви)</a:t>
            </a:r>
            <a:endParaRPr lang="en-US" sz="36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 на пълно име</a:t>
            </a:r>
            <a:endParaRPr lang="en-US" sz="395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390" y="3429042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</a:rPr>
              <a:t>Ivan Ivanov, Ivan ivanov, ivan Ivanov, IVan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 dirty="0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5478" y="4713973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5467" y="5614680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4DE473-94C8-24A1-C874-330E078DB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04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Търсене на пълно име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 с</a:t>
            </a:r>
            <a:r>
              <a:rPr lang="bg-BG" sz="1800" dirty="0">
                <a:ea typeface="+mn-lt"/>
                <a:cs typeface="+mn-lt"/>
              </a:rPr>
              <a:t>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https://judge.softuni.org/Contests/Practice/Index/4166#0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BFABFD-469B-3E03-EFC3-ED566F30E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493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944462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 низ</a:t>
            </a:r>
            <a:endParaRPr lang="bg-BG" dirty="0"/>
          </a:p>
          <a:p>
            <a:pPr indent="-360045"/>
            <a:r>
              <a:rPr lang="en-US" sz="3600" noProof="1"/>
              <a:t>Намерете </a:t>
            </a:r>
            <a:r>
              <a:rPr lang="bg-BG" sz="3600" noProof="1"/>
              <a:t>в него </a:t>
            </a:r>
            <a:r>
              <a:rPr lang="en-US" sz="3600" noProof="1"/>
              <a:t>всички дати със следния формат</a:t>
            </a:r>
            <a:r>
              <a:rPr lang="en-US" sz="3600" dirty="0"/>
              <a:t> "</a:t>
            </a:r>
            <a:r>
              <a:rPr lang="en-GB" sz="3600" b="1" noProof="1">
                <a:solidFill>
                  <a:schemeClr val="bg1"/>
                </a:solidFill>
              </a:rPr>
              <a:t>dd{</a:t>
            </a:r>
            <a:r>
              <a:rPr lang="en-GB" sz="3600" b="1" noProof="1">
                <a:solidFill>
                  <a:schemeClr val="bg1"/>
                </a:solidFill>
                <a:ea typeface="+mn-lt"/>
                <a:cs typeface="+mn-lt"/>
              </a:rPr>
              <a:t>разделител</a:t>
            </a:r>
            <a:r>
              <a:rPr lang="en-GB" sz="3600" b="1" noProof="1">
                <a:solidFill>
                  <a:schemeClr val="bg1"/>
                </a:solidFill>
              </a:rPr>
              <a:t>}MMM</a:t>
            </a:r>
            <a:r>
              <a:rPr lang="en-GB" sz="3600" b="1" dirty="0">
                <a:solidFill>
                  <a:schemeClr val="bg1"/>
                </a:solidFill>
              </a:rPr>
              <a:t>{</a:t>
            </a:r>
            <a:r>
              <a:rPr lang="en-GB" sz="3600" b="1" noProof="1">
                <a:solidFill>
                  <a:schemeClr val="bg1"/>
                </a:solidFill>
              </a:rPr>
              <a:t>разделител}yyyy</a:t>
            </a:r>
            <a:r>
              <a:rPr lang="en-GB" sz="3600" b="1" dirty="0"/>
              <a:t>"</a:t>
            </a:r>
            <a:r>
              <a:rPr lang="en-US" sz="3600" dirty="0"/>
              <a:t> </a:t>
            </a:r>
          </a:p>
          <a:p>
            <a:pPr indent="-360045"/>
            <a:r>
              <a:rPr lang="bg-BG" sz="3600" dirty="0">
                <a:cs typeface="Calibri"/>
              </a:rPr>
              <a:t>Отпечатайте ги в следния формат: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 на дата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92228" y="4081597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77896" y="4934542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4697" y="5799957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Day: 13, Month: Jul, Year: 1928</a:t>
            </a:r>
            <a:endParaRPr lang="bg-BG" sz="2599" b="1" dirty="0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C28B0CF-E88D-20C9-6998-5C75477FC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</a:t>
            </a:r>
            <a:r>
              <a:rPr lang="en-GB" sz="4000" dirty="0"/>
              <a:t>: </a:t>
            </a:r>
            <a:r>
              <a:rPr lang="en-GB" sz="4000" dirty="0">
                <a:ea typeface="+mj-lt"/>
                <a:cs typeface="+mj-lt"/>
              </a:rPr>
              <a:t>Търсене на дата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https://judge.softuni.org/Contests/Practice/Index/4166#2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B6FF24D-CB0E-CB03-F42E-7C40351F4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91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27530"/>
            <a:ext cx="11170053" cy="469488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Регулярния</a:t>
            </a:r>
            <a:r>
              <a:rPr lang="bg-BG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израз</a:t>
            </a:r>
            <a:r>
              <a:rPr lang="en-GB" sz="3550" b="1" dirty="0">
                <a:solidFill>
                  <a:schemeClr val="bg1"/>
                </a:solidFill>
              </a:rPr>
              <a:t> </a:t>
            </a:r>
            <a:r>
              <a:rPr lang="en-GB" sz="3550" dirty="0">
                <a:solidFill>
                  <a:schemeClr val="bg2"/>
                </a:solidFill>
              </a:rPr>
              <a:t>изполазва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bg-BG" sz="3550" dirty="0">
                <a:solidFill>
                  <a:schemeClr val="bg2"/>
                </a:solidFill>
              </a:rPr>
              <a:t>за</a:t>
            </a:r>
            <a:r>
              <a:rPr lang="en-GB" sz="3550" dirty="0">
                <a:solidFill>
                  <a:schemeClr val="bg2"/>
                </a:solidFill>
              </a:rPr>
              <a:t> търсене в текста</a:t>
            </a:r>
            <a:endParaRPr lang="bg-BG" sz="355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550" dirty="0">
                <a:solidFill>
                  <a:schemeClr val="bg2"/>
                </a:solidFill>
                <a:cs typeface="Calibri"/>
              </a:rPr>
              <a:t>Можем да дефинираме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специални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оператори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и</a:t>
            </a:r>
            <a:r>
              <a:rPr lang="bg-BG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конструкции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за изграждане на сложни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dirty="0">
                <a:solidFill>
                  <a:schemeClr val="bg2"/>
                </a:solidFill>
                <a:cs typeface="Calibri"/>
              </a:rPr>
              <a:t>шаблони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С него може да изплозваме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класови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GB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групи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quantifier-и 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и т. н.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В C# се използва класа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Regex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DAE11AC-7500-4F77-4C17-887FBE32A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12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5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71859F-9441-9177-4C61-00C0F246F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584" y="1196406"/>
            <a:ext cx="10235416" cy="55360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buClr>
                <a:schemeClr val="tx1"/>
              </a:buClr>
            </a:pPr>
            <a:r>
              <a:rPr lang="bg-BG" sz="3600" b="1" dirty="0" err="1">
                <a:solidFill>
                  <a:schemeClr val="bg1"/>
                </a:solidFill>
                <a:cs typeface="Calibri"/>
              </a:rPr>
              <a:t>Ш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аблон</a:t>
            </a:r>
            <a:r>
              <a:rPr lang="bg-BG" sz="3600" dirty="0">
                <a:cs typeface="Calibri"/>
              </a:rPr>
              <a:t>, по който можем да намираме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текст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Моделите се дефинират чрез специален синтаксис, </a:t>
            </a:r>
            <a:r>
              <a:rPr lang="bg-BG" sz="3600" dirty="0"/>
              <a:t>например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[0-9]+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solidFill>
                  <a:srgbClr val="234465"/>
                </a:solidFill>
              </a:rPr>
              <a:t>шаблон</a:t>
            </a:r>
            <a:r>
              <a:rPr lang="en-US" sz="3400" dirty="0">
                <a:solidFill>
                  <a:srgbClr val="234465"/>
                </a:solidFill>
              </a:rPr>
              <a:t>, който </a:t>
            </a:r>
            <a:r>
              <a:rPr lang="bg-BG" sz="3400" dirty="0">
                <a:solidFill>
                  <a:srgbClr val="234465"/>
                </a:solidFill>
              </a:rPr>
              <a:t>търси </a:t>
            </a:r>
            <a:r>
              <a:rPr lang="en-US" sz="3400" b="1" dirty="0">
                <a:solidFill>
                  <a:schemeClr val="bg1"/>
                </a:solidFill>
              </a:rPr>
              <a:t>последователност</a:t>
            </a:r>
            <a:r>
              <a:rPr lang="en-US" sz="3400" dirty="0">
                <a:solidFill>
                  <a:srgbClr val="234465"/>
                </a:solidFill>
              </a:rPr>
              <a:t> от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цифри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[A-Z][a-z]*</a:t>
            </a:r>
            <a:r>
              <a:rPr lang="en-US" sz="3400" dirty="0"/>
              <a:t> </a:t>
            </a:r>
            <a:r>
              <a:rPr lang="bg-BG" sz="3400" dirty="0"/>
              <a:t>– </a:t>
            </a:r>
            <a:r>
              <a:rPr lang="bg-BG" sz="3400" dirty="0">
                <a:ea typeface="+mn-lt"/>
                <a:cs typeface="+mn-lt"/>
              </a:rPr>
              <a:t>шаблон</a:t>
            </a:r>
            <a:r>
              <a:rPr lang="en-US" sz="3400" dirty="0">
                <a:ea typeface="+mn-lt"/>
                <a:cs typeface="+mn-lt"/>
              </a:rPr>
              <a:t>, който търси последователност от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главни</a:t>
            </a:r>
            <a:r>
              <a:rPr lang="bg-BG" sz="3400" dirty="0">
                <a:ea typeface="+mn-lt"/>
                <a:cs typeface="+mn-lt"/>
              </a:rPr>
              <a:t> 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малки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букви</a:t>
            </a:r>
            <a:endParaRPr lang="en-US" sz="3600" b="1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dirty="0"/>
              <a:t>Можете да тествате вашия регекс на: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4592"/>
            <a:ext cx="8625520" cy="882654"/>
          </a:xfrm>
        </p:spPr>
        <p:txBody>
          <a:bodyPr>
            <a:normAutofit/>
          </a:bodyPr>
          <a:lstStyle/>
          <a:p>
            <a:r>
              <a:rPr lang="en-US" sz="3950" dirty="0"/>
              <a:t>Какво е регулярен израз?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77A82B-1AC9-8824-91DA-52C50D99B7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32D78E3-D029-7A66-73A7-9E9F0C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C97079B-627F-C5DD-A2BF-E0AC4C7B1C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9A860A01-A2C0-AE23-66FB-F5FB5D7F6C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 Класове </a:t>
            </a:r>
          </a:p>
        </p:txBody>
      </p:sp>
    </p:spTree>
    <p:extLst>
      <p:ext uri="{BB962C8B-B14F-4D97-AF65-F5344CB8AC3E}">
        <p14:creationId xmlns:p14="http://schemas.microsoft.com/office/powerpoint/2010/main" val="190746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Използваме </a:t>
            </a:r>
            <a:r>
              <a:rPr lang="bg-BG" sz="3350" dirty="0"/>
              <a:t>регулярните изрази</a:t>
            </a:r>
            <a:r>
              <a:rPr lang="en-US" sz="3350" dirty="0"/>
              <a:t> за </a:t>
            </a:r>
            <a:r>
              <a:rPr lang="en-US" sz="3350" b="1" dirty="0">
                <a:solidFill>
                  <a:schemeClr val="bg1"/>
                </a:solidFill>
              </a:rPr>
              <a:t>намиране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изваждане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заменяне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разделяне</a:t>
            </a:r>
            <a:r>
              <a:rPr lang="en-US" sz="3350" dirty="0"/>
              <a:t> на данни от текст чрез шаблон</a:t>
            </a:r>
            <a:r>
              <a:rPr lang="bg-BG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Регулярни изрази </a:t>
            </a:r>
            <a:r>
              <a:rPr lang="en-US" sz="3950" dirty="0"/>
              <a:t>– </a:t>
            </a:r>
            <a:r>
              <a:rPr lang="bg-BG" sz="3950" dirty="0"/>
              <a:t>Примери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8611" y="2844377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918" y="3868983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4893589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9881" y="5918196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15FD99-189D-0EDE-BC8B-F8004F824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198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D438A-603E-E785-2057-7F828F9F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 </a:t>
            </a:r>
            <a:r>
              <a:rPr lang="bg-BG" sz="3350" dirty="0">
                <a:ea typeface="+mn-lt"/>
                <a:cs typeface="+mn-lt"/>
              </a:rPr>
              <a:t>== специални знаци, които позволяват да се открият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множество символи</a:t>
            </a:r>
            <a:r>
              <a:rPr lang="bg-BG" sz="3350" dirty="0">
                <a:ea typeface="+mn-lt"/>
                <a:cs typeface="+mn-lt"/>
              </a:rPr>
              <a:t>:</a:t>
            </a:r>
          </a:p>
          <a:p>
            <a:pPr marL="802957" lvl="1" indent="-360045">
              <a:spcBef>
                <a:spcPts val="2000"/>
              </a:spcBef>
              <a:buClr>
                <a:schemeClr val="tx1"/>
              </a:buClr>
            </a:pPr>
            <a:r>
              <a:rPr lang="bg-BG" sz="3150" b="1" dirty="0">
                <a:solidFill>
                  <a:schemeClr val="bg1"/>
                </a:solidFill>
                <a:latin typeface="Consolas"/>
                <a:cs typeface="Calibri"/>
              </a:rPr>
              <a:t>[nvj]</a:t>
            </a:r>
            <a:r>
              <a:rPr lang="bg-BG" sz="3150" dirty="0">
                <a:ea typeface="+mn-lt"/>
                <a:cs typeface="+mn-lt"/>
              </a:rPr>
              <a:t> - търси съвпадения за</a:t>
            </a:r>
            <a:r>
              <a:rPr lang="bg-BG" sz="3150" dirty="0">
                <a:cs typeface="Calibri"/>
              </a:rPr>
              <a:t> символите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n</a:t>
            </a:r>
            <a:r>
              <a:rPr lang="bg-BG" sz="3150" dirty="0">
                <a:ea typeface="+mn-lt"/>
                <a:cs typeface="+mn-lt"/>
              </a:rPr>
              <a:t>,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v</a:t>
            </a:r>
            <a:r>
              <a:rPr lang="bg-BG" sz="3150" dirty="0">
                <a:ea typeface="+mn-lt"/>
                <a:cs typeface="+mn-lt"/>
              </a:rPr>
              <a:t> и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j</a:t>
            </a:r>
            <a:endParaRPr lang="bg-BG" sz="3150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442912" lvl="1" indent="0">
              <a:buNone/>
            </a:pPr>
            <a:endParaRPr lang="bg-BG" sz="30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802957" lvl="1" indent="-360045">
              <a:spcBef>
                <a:spcPts val="3500"/>
              </a:spcBef>
              <a:buClr>
                <a:schemeClr val="tx1"/>
              </a:buClr>
            </a:pPr>
            <a:r>
              <a:rPr lang="bg-BG" sz="30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[^abc]</a:t>
            </a:r>
            <a:r>
              <a:rPr lang="bg-BG" sz="3000" noProof="1">
                <a:solidFill>
                  <a:schemeClr val="bg1"/>
                </a:solidFill>
              </a:rPr>
              <a:t> </a:t>
            </a:r>
            <a:r>
              <a:rPr lang="bg-BG" sz="3000" noProof="1"/>
              <a:t>– търси съвпадения, който са </a:t>
            </a:r>
            <a:r>
              <a:rPr lang="bg-BG" sz="3000" b="1" noProof="1">
                <a:solidFill>
                  <a:schemeClr val="bg1"/>
                </a:solidFill>
              </a:rPr>
              <a:t>различни от</a:t>
            </a:r>
            <a:r>
              <a:rPr lang="bg-BG" sz="3000" noProof="1"/>
              <a:t>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bg-BG" sz="3000" noProof="1"/>
              <a:t>,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b</a:t>
            </a:r>
            <a:r>
              <a:rPr lang="bg-BG" sz="3000" noProof="1"/>
              <a:t> и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</a:rPr>
              <a:t>c</a:t>
            </a:r>
            <a:endParaRPr lang="bg-BG" sz="3000" b="1" noProof="1">
              <a:solidFill>
                <a:schemeClr val="tx2">
                  <a:lumMod val="7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/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1C728D-1B4B-1C10-DC7C-07E0CBC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cs typeface="Calibri"/>
              </a:rPr>
              <a:t>Какво са класови символи?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BA9-5183-E679-16F0-399F8372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3233377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8424-527E-A3AD-7557-BB5875C4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5357843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40CE92C-0F39-9701-6520-5216D7815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[A-Z]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търси</a:t>
            </a:r>
            <a:r>
              <a:rPr lang="bg-BG" sz="3400" noProof="1"/>
              <a:t> </a:t>
            </a:r>
            <a:r>
              <a:rPr lang="bg-BG" sz="3400" b="1" noProof="1">
                <a:solidFill>
                  <a:schemeClr val="bg1"/>
                </a:solidFill>
              </a:rPr>
              <a:t>главни букви </a:t>
            </a:r>
            <a:r>
              <a:rPr lang="bg-BG" sz="3400" noProof="1"/>
              <a:t>между </a:t>
            </a:r>
            <a:r>
              <a:rPr lang="en-US" sz="3400" b="1" noProof="1">
                <a:solidFill>
                  <a:schemeClr val="bg1"/>
                </a:solidFill>
              </a:rPr>
              <a:t>A</a:t>
            </a:r>
            <a:r>
              <a:rPr lang="en-US" sz="3400" noProof="1"/>
              <a:t> </a:t>
            </a:r>
            <a:r>
              <a:rPr lang="bg-BG" sz="3400" noProof="1"/>
              <a:t>и </a:t>
            </a:r>
            <a:r>
              <a:rPr lang="en-US" sz="3400" b="1" noProof="1">
                <a:solidFill>
                  <a:schemeClr val="bg1"/>
                </a:solidFill>
              </a:rPr>
              <a:t>Z</a:t>
            </a:r>
            <a:endParaRPr lang="bg-BG" sz="34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spcBef>
                <a:spcPts val="70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</a:t>
            </a:r>
            <a:r>
              <a:rPr lang="en-US" sz="3400" noProof="1">
                <a:ea typeface="+mn-lt"/>
                <a:cs typeface="+mn-lt"/>
              </a:rPr>
              <a:t>диапазон от знаци</a:t>
            </a:r>
            <a:r>
              <a:rPr lang="en-US" sz="3400" noProof="1"/>
              <a:t>: търси числа в</a:t>
            </a:r>
            <a:r>
              <a:rPr lang="en-US" sz="3400" noProof="1">
                <a:solidFill>
                  <a:srgbClr val="234465"/>
                </a:solidFill>
                <a:latin typeface="Calibri"/>
                <a:cs typeface="Calibri"/>
              </a:rPr>
              <a:t> обхвата от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0</a:t>
            </a:r>
            <a:r>
              <a:rPr lang="en-US" sz="3400" noProof="1"/>
              <a:t> до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Класови символи –</a:t>
            </a:r>
            <a:r>
              <a:rPr lang="en-US" sz="3950" dirty="0"/>
              <a:t>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1444" y="2187651"/>
            <a:ext cx="1876657" cy="64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ohn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 D</a:t>
            </a:r>
            <a:r>
              <a:rPr lang="en-US" sz="2799" b="1" noProof="1">
                <a:latin typeface="Consolas" pitchFamily="49" charset="0"/>
              </a:rPr>
              <a:t>oe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444" y="4371140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B9400C-F79A-03D3-C3E2-AE95069EB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63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7C7BC6-2108-7961-FE63-4B676C5B4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424" y="1210661"/>
            <a:ext cx="10107261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Класови символи</a:t>
            </a:r>
            <a:r>
              <a:rPr lang="bg-BG" sz="3400" dirty="0">
                <a:ea typeface="+mn-lt"/>
                <a:cs typeface="+mn-lt"/>
              </a:rPr>
              <a:t>, които се използват за намиране на определени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групи от символи </a:t>
            </a:r>
            <a:r>
              <a:rPr lang="bg-BG" sz="3400" dirty="0">
                <a:ea typeface="+mn-lt"/>
                <a:cs typeface="+mn-lt"/>
              </a:rPr>
              <a:t>в текста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400" dirty="0">
                <a:ea typeface="+mn-lt"/>
                <a:cs typeface="+mn-lt"/>
              </a:rPr>
              <a:t>Примери: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\w, \W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\s, \S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\b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\d, \D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5099E6-2E05-50C8-3733-6A412D0E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 класове</a:t>
            </a:r>
            <a:endParaRPr lang="bg-BG" sz="3950" b="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2FCC1BF-5031-3E58-E630-1D02CBEE8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</TotalTime>
  <Words>2173</Words>
  <Application>Microsoft Macintosh PowerPoint</Application>
  <PresentationFormat>Widescreen</PresentationFormat>
  <Paragraphs>320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Регулярни изрази (RegEx)</vt:lpstr>
      <vt:lpstr>Съдържание</vt:lpstr>
      <vt:lpstr>Регулярни изрази</vt:lpstr>
      <vt:lpstr>Какво е регулярен израз?</vt:lpstr>
      <vt:lpstr> Класове </vt:lpstr>
      <vt:lpstr>Регулярни изрази – Примери</vt:lpstr>
      <vt:lpstr>Какво са класови символи?</vt:lpstr>
      <vt:lpstr>Класови символи – Примери</vt:lpstr>
      <vt:lpstr>Предефинирани класове</vt:lpstr>
      <vt:lpstr>Предефинирани класове – Примери</vt:lpstr>
      <vt:lpstr>Quantifier-и</vt:lpstr>
      <vt:lpstr>Какво е Quantifier?</vt:lpstr>
      <vt:lpstr>Quantifier-и – Примери</vt:lpstr>
      <vt:lpstr>Какво са групиращи класове?</vt:lpstr>
      <vt:lpstr>Групиращи класове</vt:lpstr>
      <vt:lpstr>Задача: Търсене на думи</vt:lpstr>
      <vt:lpstr>Задача: Дати</vt:lpstr>
      <vt:lpstr>Решение: Дати</vt:lpstr>
      <vt:lpstr>Задача: Валидация на имейл</vt:lpstr>
      <vt:lpstr>Решение: Валидация на имейл</vt:lpstr>
      <vt:lpstr>Определение и примери</vt:lpstr>
      <vt:lpstr>Какво е обратна референция?</vt:lpstr>
      <vt:lpstr>Обратни референции за търсене на предишна група</vt:lpstr>
      <vt:lpstr>Регекс в C#</vt:lpstr>
      <vt:lpstr>Регекс в C#</vt:lpstr>
      <vt:lpstr>Валидация на низ по шаблон</vt:lpstr>
      <vt:lpstr>Проверка за съвпадения (1)</vt:lpstr>
      <vt:lpstr>Проверка за съвпадения (2)</vt:lpstr>
      <vt:lpstr>Заместаване чрез регекс</vt:lpstr>
      <vt:lpstr>Разделяне чрез регекс</vt:lpstr>
      <vt:lpstr>Задача: Търсене на пълно име</vt:lpstr>
      <vt:lpstr>Решение: Търсене на пълно име</vt:lpstr>
      <vt:lpstr>Задача: Търсене на дата</vt:lpstr>
      <vt:lpstr>Решение: Търсене на дата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Регулярни изрази</dc:title>
  <dc:subject>Модул 2 - Структури от данни и алгоритми</dc:subject>
  <dc:creator>BG-IT-Edu</dc:creator>
  <cp:keywords>Software University; SoftUni; programming; coding; software development; education; training; course;C#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118</cp:revision>
  <dcterms:created xsi:type="dcterms:W3CDTF">2018-05-23T13:08:44Z</dcterms:created>
  <dcterms:modified xsi:type="dcterms:W3CDTF">2024-07-03T14:43:39Z</dcterms:modified>
  <cp:category>programming;computer programming;software development;web development</cp:category>
</cp:coreProperties>
</file>