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2"/>
  </p:notesMasterIdLst>
  <p:handoutMasterIdLst>
    <p:handoutMasterId r:id="rId43"/>
  </p:handoutMasterIdLst>
  <p:sldIdLst>
    <p:sldId id="274" r:id="rId2"/>
    <p:sldId id="619" r:id="rId3"/>
    <p:sldId id="611" r:id="rId4"/>
    <p:sldId id="612" r:id="rId5"/>
    <p:sldId id="613" r:id="rId6"/>
    <p:sldId id="415" r:id="rId7"/>
    <p:sldId id="592" r:id="rId8"/>
    <p:sldId id="429" r:id="rId9"/>
    <p:sldId id="623" r:id="rId10"/>
    <p:sldId id="481" r:id="rId11"/>
    <p:sldId id="593" r:id="rId12"/>
    <p:sldId id="624" r:id="rId13"/>
    <p:sldId id="594" r:id="rId14"/>
    <p:sldId id="602" r:id="rId15"/>
    <p:sldId id="584" r:id="rId16"/>
    <p:sldId id="604" r:id="rId17"/>
    <p:sldId id="605" r:id="rId18"/>
    <p:sldId id="445" r:id="rId19"/>
    <p:sldId id="450" r:id="rId20"/>
    <p:sldId id="673" r:id="rId21"/>
    <p:sldId id="638" r:id="rId22"/>
    <p:sldId id="639" r:id="rId23"/>
    <p:sldId id="641" r:id="rId24"/>
    <p:sldId id="642" r:id="rId25"/>
    <p:sldId id="644" r:id="rId26"/>
    <p:sldId id="645" r:id="rId27"/>
    <p:sldId id="649" r:id="rId28"/>
    <p:sldId id="650" r:id="rId29"/>
    <p:sldId id="651" r:id="rId30"/>
    <p:sldId id="652" r:id="rId31"/>
    <p:sldId id="674" r:id="rId32"/>
    <p:sldId id="675" r:id="rId33"/>
    <p:sldId id="677" r:id="rId34"/>
    <p:sldId id="678" r:id="rId35"/>
    <p:sldId id="679" r:id="rId36"/>
    <p:sldId id="680" r:id="rId37"/>
    <p:sldId id="580" r:id="rId38"/>
    <p:sldId id="504" r:id="rId39"/>
    <p:sldId id="505" r:id="rId40"/>
    <p:sldId id="506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26C8C59-5E13-48B5-A531-98F6AB9FD015}">
          <p14:sldIdLst>
            <p14:sldId id="274"/>
            <p14:sldId id="619"/>
          </p14:sldIdLst>
        </p14:section>
        <p14:section name="Повторения на блокове код" id="{1D3306E6-F143-4A5D-84BE-A5BA3928F24F}">
          <p14:sldIdLst>
            <p14:sldId id="611"/>
            <p14:sldId id="612"/>
            <p14:sldId id="613"/>
            <p14:sldId id="415"/>
          </p14:sldIdLst>
        </p14:section>
        <p14:section name="Цикли със стъпка" id="{90F22C64-B33E-5C4F-9E94-ADD3609BF203}">
          <p14:sldIdLst>
            <p14:sldId id="592"/>
            <p14:sldId id="429"/>
            <p14:sldId id="623"/>
            <p14:sldId id="481"/>
            <p14:sldId id="593"/>
            <p14:sldId id="624"/>
            <p14:sldId id="594"/>
          </p14:sldIdLst>
        </p14:section>
        <p14:section name="Работа с текст" id="{749F8834-40EE-4AA2-ACDB-0FF4E6E94DDB}">
          <p14:sldIdLst>
            <p14:sldId id="602"/>
            <p14:sldId id="584"/>
            <p14:sldId id="604"/>
            <p14:sldId id="605"/>
            <p14:sldId id="445"/>
            <p14:sldId id="450"/>
          </p14:sldIdLst>
        </p14:section>
        <p14:section name="Конструкция на While-цикъл" id="{C4FD4BF9-7DF0-4242-8C76-EDF5C0E4AA50}">
          <p14:sldIdLst>
            <p14:sldId id="673"/>
            <p14:sldId id="638"/>
            <p14:sldId id="639"/>
            <p14:sldId id="641"/>
            <p14:sldId id="642"/>
            <p14:sldId id="644"/>
            <p14:sldId id="645"/>
            <p14:sldId id="649"/>
            <p14:sldId id="650"/>
            <p14:sldId id="651"/>
            <p14:sldId id="652"/>
          </p14:sldIdLst>
        </p14:section>
        <p14:section name="Вложени цикли" id="{6CFFCDD4-51EB-423D-8D1A-C00B34833F20}">
          <p14:sldIdLst>
            <p14:sldId id="674"/>
            <p14:sldId id="675"/>
            <p14:sldId id="677"/>
            <p14:sldId id="678"/>
            <p14:sldId id="679"/>
            <p14:sldId id="680"/>
          </p14:sldIdLst>
        </p14:section>
        <p14:section name="Обобщение" id="{4A7663E7-BBBB-4BAC-8077-5D1A320598BD}">
          <p14:sldIdLst>
            <p14:sldId id="580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971" autoAdjust="0"/>
    <p:restoredTop sz="95209" autoAdjust="0"/>
  </p:normalViewPr>
  <p:slideViewPr>
    <p:cSldViewPr showGuides="1">
      <p:cViewPr varScale="1">
        <p:scale>
          <a:sx n="62" d="100"/>
          <a:sy n="62" d="100"/>
        </p:scale>
        <p:origin x="232" y="177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18.01.23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8F7C52D-7DAE-48EE-AF4B-82B3853136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908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AFC322-A821-4ED1-B86A-429BF73C16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29364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381745-8575-4B7C-9CC1-85A9038DF0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2318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9C5ADD-2DB4-43B0-B70D-43360D5450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290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81416F-E786-4D4A-9038-1A3D25014B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83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75DAD70-D895-44B9-9B78-F006CE418D9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23310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AC9C65-FF95-46CC-8242-8A3633DBCB8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5218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7A6B28-BC07-4F8B-822C-D0863E16849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642429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44A34D0-2681-414E-B452-A8EB4595443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651914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C7BFFFF-E31A-49CD-AE6C-9ED4C8B4ED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5411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AE48447-44DF-4902-8215-9E9D995517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33694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538354-B696-480A-9C9C-21C1195F1A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1254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1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2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4" TargetMode="Externa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7#5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11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12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13" TargetMode="Externa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judge.softuni.bg/Contests/Practice/Index/3157#20" TargetMode="External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21" TargetMode="Externa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0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/>
              <a:t>For-</a:t>
            </a:r>
            <a:r>
              <a:rPr lang="bg-BG"/>
              <a:t>цикъл, </a:t>
            </a:r>
            <a:r>
              <a:rPr lang="en-US"/>
              <a:t>While-</a:t>
            </a:r>
            <a:r>
              <a:rPr lang="bg-BG"/>
              <a:t>цикъл, вложени цикли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Повторения (цикли)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5008" y="6182061"/>
            <a:ext cx="1841560" cy="351662"/>
          </a:xfrm>
        </p:spPr>
        <p:txBody>
          <a:bodyPr/>
          <a:lstStyle/>
          <a:p>
            <a:r>
              <a:rPr lang="en-US" sz="1799">
                <a:hlinkClick r:id="rId3"/>
              </a:rPr>
              <a:t>https://softuni.bg</a:t>
            </a:r>
            <a:endParaRPr lang="en-US" sz="1799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2529" y="5915476"/>
            <a:ext cx="2949981" cy="3826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3975" y="4876551"/>
            <a:ext cx="2949981" cy="506408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4" y="5368363"/>
            <a:ext cx="3174920" cy="444420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08540" y="2661386"/>
            <a:ext cx="3174920" cy="235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4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538577" y="2138736"/>
            <a:ext cx="9743335" cy="34154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for (int i = n; i &gt;= 1; i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en-US" sz="3599" b="1" noProof="1">
                <a:latin typeface="Consolas" pitchFamily="49" charset="0"/>
                <a:cs typeface="Consolas" pitchFamily="49" charset="0"/>
              </a:rPr>
              <a:t>-)</a:t>
            </a:r>
            <a:r>
              <a:rPr lang="bg-BG" sz="35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 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613526" y="2936567"/>
            <a:ext cx="1593435" cy="49243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80613" y="2978919"/>
            <a:ext cx="853394" cy="450082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Числата от </a:t>
            </a:r>
            <a:r>
              <a:rPr lang="en-US" dirty="0"/>
              <a:t>N</a:t>
            </a:r>
            <a:r>
              <a:rPr lang="bg-BG" dirty="0"/>
              <a:t> до 1 в обратен ред – решение</a:t>
            </a:r>
            <a:r>
              <a:rPr lang="en-US" dirty="0"/>
              <a:t> </a:t>
            </a:r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582D8F5D-97BB-4A05-BD61-0A1B63FAC9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0385" y="1335401"/>
            <a:ext cx="4486281" cy="672175"/>
          </a:xfrm>
          <a:prstGeom prst="wedgeRoundRectCallout">
            <a:avLst>
              <a:gd name="adj1" fmla="val 14644"/>
              <a:gd name="adj2" fmla="val 18104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Обърнато условие</a:t>
            </a:r>
            <a:r>
              <a:rPr lang="en-US" sz="2800" b="1" dirty="0">
                <a:solidFill>
                  <a:srgbClr val="FFFFFF"/>
                </a:solidFill>
              </a:rPr>
              <a:t>: </a:t>
            </a:r>
            <a:r>
              <a:rPr lang="en-US" sz="2800" b="1" noProof="1">
                <a:solidFill>
                  <a:srgbClr val="FFFFFF"/>
                </a:solidFill>
              </a:rPr>
              <a:t>i &gt;= 1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E8C3AB98-9606-4DAB-8B11-DE2A78AF9E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997" y="3742435"/>
            <a:ext cx="3879215" cy="626869"/>
          </a:xfrm>
          <a:prstGeom prst="wedgeRoundRectCallout">
            <a:avLst>
              <a:gd name="adj1" fmla="val -38032"/>
              <a:gd name="adj2" fmla="val -80257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Намаляваща стъпка</a:t>
            </a:r>
            <a:r>
              <a:rPr lang="bg-BG" sz="2800" b="1">
                <a:solidFill>
                  <a:srgbClr val="FFFFFF"/>
                </a:solidFill>
              </a:rPr>
              <a:t>: -</a:t>
            </a:r>
            <a:r>
              <a:rPr lang="bg-BG" sz="2800" b="1" dirty="0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BBDD8EA-8E6A-4844-90D3-6AB304853663}"/>
              </a:ext>
            </a:extLst>
          </p:cNvPr>
          <p:cNvSpPr/>
          <p:nvPr/>
        </p:nvSpPr>
        <p:spPr>
          <a:xfrm>
            <a:off x="1538577" y="6237313"/>
            <a:ext cx="9743335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https://judge.softuni.bg/Contests/Practice/Index/3157#1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648A1F90-62DB-4021-A479-CFDC861164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4763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6" grpId="0" animBg="1"/>
      <p:bldP spid="14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999" dirty="0">
                <a:cs typeface="Calibri" panose="020F0502020204030204" pitchFamily="34" charset="0"/>
              </a:rPr>
              <a:t>Напишете програма, която</a:t>
            </a:r>
            <a:r>
              <a:rPr lang="en-US" sz="3999" dirty="0"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sz="3599" dirty="0">
                <a:cs typeface="Calibri" panose="020F0502020204030204" pitchFamily="34" charset="0"/>
              </a:rPr>
              <a:t>Прочита цяло число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endParaRPr lang="bg-BG" sz="3599" b="1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pPr lvl="1"/>
            <a:r>
              <a:rPr lang="bg-BG" sz="3599" dirty="0">
                <a:cs typeface="Calibri" panose="020F0502020204030204" pitchFamily="34" charset="0"/>
              </a:rPr>
              <a:t>Отпечатва числата от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1</a:t>
            </a:r>
            <a:r>
              <a:rPr lang="bg-BG" sz="3599" dirty="0">
                <a:cs typeface="Calibri" panose="020F0502020204030204" pitchFamily="34" charset="0"/>
              </a:rPr>
              <a:t> до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n</a:t>
            </a:r>
            <a:r>
              <a:rPr lang="en-US" sz="3599" dirty="0">
                <a:cs typeface="Calibri" panose="020F0502020204030204" pitchFamily="34" charset="0"/>
              </a:rPr>
              <a:t> </a:t>
            </a:r>
            <a:r>
              <a:rPr lang="bg-BG" sz="3599" dirty="0">
                <a:cs typeface="Calibri" panose="020F0502020204030204" pitchFamily="34" charset="0"/>
              </a:rPr>
              <a:t>със стъпка </a:t>
            </a:r>
            <a:r>
              <a:rPr lang="en-US" sz="3599" b="1" dirty="0">
                <a:solidFill>
                  <a:schemeClr val="bg1"/>
                </a:solidFill>
                <a:cs typeface="Calibri" panose="020F0502020204030204" pitchFamily="34" charset="0"/>
              </a:rPr>
              <a:t>3</a:t>
            </a:r>
            <a:endParaRPr lang="bg-BG" sz="3599" dirty="0">
              <a:solidFill>
                <a:schemeClr val="bg1"/>
              </a:solidFill>
              <a:cs typeface="Calibri" panose="020F0502020204030204" pitchFamily="34" charset="0"/>
            </a:endParaRPr>
          </a:p>
          <a:p>
            <a:r>
              <a:rPr lang="bg-BG" sz="3999" dirty="0">
                <a:cs typeface="Calibri" panose="020F0502020204030204" pitchFamily="34" charset="0"/>
              </a:rPr>
              <a:t>Примерен вход и изход:</a:t>
            </a:r>
            <a:endParaRPr lang="en-US" sz="3999" dirty="0"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Числата от </a:t>
            </a:r>
            <a:r>
              <a:rPr lang="en-US"/>
              <a:t>1 </a:t>
            </a:r>
            <a:r>
              <a:rPr lang="bg-BG"/>
              <a:t>до</a:t>
            </a:r>
            <a:r>
              <a:rPr lang="en-US"/>
              <a:t> N </a:t>
            </a:r>
            <a:r>
              <a:rPr lang="bg-BG"/>
              <a:t>през 3 – условие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1094552" y="4432823"/>
            <a:ext cx="662322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Стрелка надясно 10"/>
          <p:cNvSpPr/>
          <p:nvPr/>
        </p:nvSpPr>
        <p:spPr>
          <a:xfrm>
            <a:off x="1985862" y="4620753"/>
            <a:ext cx="402859" cy="3552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612591" y="4452661"/>
            <a:ext cx="2894846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1, 4, 7, 10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23A46F1-44E1-4D30-990B-60DEC284E22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534" y="4432823"/>
            <a:ext cx="891758" cy="1985421"/>
          </a:xfrm>
          <a:prstGeom prst="rect">
            <a:avLst/>
          </a:prstGeom>
        </p:spPr>
      </p:pic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D3FDC0FE-F488-4D24-9223-EB0B6CB2DA99}"/>
              </a:ext>
            </a:extLst>
          </p:cNvPr>
          <p:cNvSpPr/>
          <p:nvPr/>
        </p:nvSpPr>
        <p:spPr>
          <a:xfrm rot="10394803" flipH="1">
            <a:off x="8426878" y="3372489"/>
            <a:ext cx="1921074" cy="796586"/>
          </a:xfrm>
          <a:prstGeom prst="curvedUpArrow">
            <a:avLst>
              <a:gd name="adj1" fmla="val 25000"/>
              <a:gd name="adj2" fmla="val 44496"/>
              <a:gd name="adj3" fmla="val 35006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>
              <a:solidFill>
                <a:schemeClr val="tx1"/>
              </a:solidFill>
            </a:endParaRPr>
          </a:p>
        </p:txBody>
      </p:sp>
      <p:pic>
        <p:nvPicPr>
          <p:cNvPr id="13" name="Picture 12" descr="Ð ÐµÐ·ÑÐ»ÑÐ°Ñ Ñ Ð¸Ð·Ð¾Ð±ÑÐ°Ð¶ÐµÐ½Ð¸Ðµ Ð·Ð° number  4 png">
            <a:extLst>
              <a:ext uri="{FF2B5EF4-FFF2-40B4-BE49-F238E27FC236}">
                <a16:creationId xmlns:a16="http://schemas.microsoft.com/office/drawing/2014/main" id="{0DE9E3EB-25AA-48FA-B00A-D1F18A45B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100248">
            <a:off x="9670808" y="4453919"/>
            <a:ext cx="1463350" cy="1976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F4145146-3E79-4C68-88C2-56FE8DAB5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4900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59"/>
          <p:cNvGrpSpPr/>
          <p:nvPr/>
        </p:nvGrpSpPr>
        <p:grpSpPr>
          <a:xfrm>
            <a:off x="4821323" y="539036"/>
            <a:ext cx="2376821" cy="731330"/>
            <a:chOff x="3690717" y="456205"/>
            <a:chExt cx="2377440" cy="731520"/>
          </a:xfrm>
        </p:grpSpPr>
        <p:sp>
          <p:nvSpPr>
            <p:cNvPr id="61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399" dirty="0">
                  <a:solidFill>
                    <a:schemeClr val="bg2"/>
                  </a:solidFill>
                </a:rPr>
                <a:t> n</a:t>
              </a:r>
              <a:endParaRPr lang="bg-BG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63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744453" y="1552706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7165210" y="3278456"/>
            <a:ext cx="771784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cxnSp>
        <p:nvCxnSpPr>
          <p:cNvPr id="65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7184654" y="3904153"/>
            <a:ext cx="732896" cy="194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65"/>
          <p:cNvGrpSpPr/>
          <p:nvPr/>
        </p:nvGrpSpPr>
        <p:grpSpPr>
          <a:xfrm>
            <a:off x="4821323" y="5288593"/>
            <a:ext cx="2376821" cy="1030372"/>
            <a:chOff x="3429635" y="5232613"/>
            <a:chExt cx="2377440" cy="1030640"/>
          </a:xfrm>
        </p:grpSpPr>
        <p:sp>
          <p:nvSpPr>
            <p:cNvPr id="67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8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306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</a:t>
              </a:r>
              <a:r>
                <a:rPr lang="bg-BG" sz="2399" dirty="0">
                  <a:solidFill>
                    <a:schemeClr val="bg2"/>
                  </a:solidFill>
                  <a:latin typeface="Consolas" pitchFamily="49" charset="0"/>
                </a:rPr>
                <a:t>+=3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;</a:t>
              </a:r>
            </a:p>
          </p:txBody>
        </p:sp>
      </p:grpSp>
      <p:cxnSp>
        <p:nvCxnSpPr>
          <p:cNvPr id="69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781868" y="3911006"/>
            <a:ext cx="47445" cy="188037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6057203" y="4587841"/>
            <a:ext cx="729845" cy="539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71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978976" y="3560745"/>
            <a:ext cx="3157585" cy="706304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Exit the loop</a:t>
            </a:r>
            <a:endParaRPr lang="en-US" sz="2399" dirty="0">
              <a:solidFill>
                <a:srgbClr val="FFFFFF"/>
              </a:solidFill>
            </a:endParaRPr>
          </a:p>
        </p:txBody>
      </p:sp>
      <p:grpSp>
        <p:nvGrpSpPr>
          <p:cNvPr id="4" name="Групиране 71"/>
          <p:cNvGrpSpPr/>
          <p:nvPr/>
        </p:nvGrpSpPr>
        <p:grpSpPr>
          <a:xfrm>
            <a:off x="4821323" y="1846520"/>
            <a:ext cx="2376821" cy="731330"/>
            <a:chOff x="3690717" y="1764030"/>
            <a:chExt cx="2377440" cy="731520"/>
          </a:xfrm>
        </p:grpSpPr>
        <p:sp>
          <p:nvSpPr>
            <p:cNvPr id="73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4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bg-BG" sz="2399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</a:p>
          </p:txBody>
        </p:sp>
      </p:grpSp>
      <p:grpSp>
        <p:nvGrpSpPr>
          <p:cNvPr id="5" name="Групиране 74"/>
          <p:cNvGrpSpPr/>
          <p:nvPr/>
        </p:nvGrpSpPr>
        <p:grpSpPr>
          <a:xfrm>
            <a:off x="4896337" y="3199989"/>
            <a:ext cx="2226795" cy="1427819"/>
            <a:chOff x="3499050" y="3117850"/>
            <a:chExt cx="2227375" cy="1428191"/>
          </a:xfrm>
        </p:grpSpPr>
        <p:sp>
          <p:nvSpPr>
            <p:cNvPr id="76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7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 &lt;= n</a:t>
              </a:r>
              <a:endParaRPr lang="en-US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7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744453" y="2885860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744453" y="4930027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">
            <a:extLst>
              <a:ext uri="{FF2B5EF4-FFF2-40B4-BE49-F238E27FC236}">
                <a16:creationId xmlns:a16="http://schemas.microsoft.com/office/drawing/2014/main" id="{C2ACBD19-9B4E-4591-92DA-B54399FBB1D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720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70" grpId="0"/>
      <p:bldP spid="7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706588" y="1829219"/>
            <a:ext cx="8778827" cy="30040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for (int i = 1; i &lt;= n; i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3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/>
          <p:cNvSpPr/>
          <p:nvPr/>
        </p:nvSpPr>
        <p:spPr>
          <a:xfrm>
            <a:off x="7086343" y="2514840"/>
            <a:ext cx="1447423" cy="49243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Числата от </a:t>
            </a:r>
            <a:r>
              <a:rPr lang="en-US" dirty="0"/>
              <a:t>1 </a:t>
            </a:r>
            <a:r>
              <a:rPr lang="bg-BG" dirty="0"/>
              <a:t>до</a:t>
            </a:r>
            <a:r>
              <a:rPr lang="en-US" dirty="0"/>
              <a:t> N </a:t>
            </a:r>
            <a:r>
              <a:rPr lang="bg-BG" dirty="0"/>
              <a:t>през 3 – решение</a:t>
            </a:r>
            <a:r>
              <a:rPr lang="en-US" dirty="0"/>
              <a:t> 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8838486" y="3050979"/>
            <a:ext cx="2818666" cy="911283"/>
          </a:xfrm>
          <a:prstGeom prst="wedgeRoundRectCallout">
            <a:avLst>
              <a:gd name="adj1" fmla="val -62752"/>
              <a:gd name="adj2" fmla="val -40894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Задаване на стъпка 3 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4E9DD85-A6B5-4291-BD1E-EE1FD1BB2170}"/>
              </a:ext>
            </a:extLst>
          </p:cNvPr>
          <p:cNvSpPr/>
          <p:nvPr/>
        </p:nvSpPr>
        <p:spPr>
          <a:xfrm>
            <a:off x="1127448" y="6165305"/>
            <a:ext cx="10009112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https://judge.softuni.bg/Contests/Practice/Index/3157#2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3539F1B-DD07-433E-8A27-0B08CFD227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391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typewriter on a table&#10;&#10;Description automatically generated">
            <a:extLst>
              <a:ext uri="{FF2B5EF4-FFF2-40B4-BE49-F238E27FC236}">
                <a16:creationId xmlns:a16="http://schemas.microsoft.com/office/drawing/2014/main" id="{0E26AB4F-CF4F-45F0-B144-2D6BC47261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877119" y="1448317"/>
            <a:ext cx="2666305" cy="2261248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7164229F-30D2-4F02-8A21-979C1778E39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Работа с текст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157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ECD6AF-3B1B-4762-B1DD-4E62E5EA297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Можем да вземем </a:t>
            </a:r>
            <a:r>
              <a:rPr lang="bg-BG" b="1" dirty="0">
                <a:solidFill>
                  <a:schemeClr val="bg1"/>
                </a:solidFill>
              </a:rPr>
              <a:t>дължината на текст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r>
              <a:rPr lang="bg-BG" dirty="0"/>
              <a:t>Можем да вземем </a:t>
            </a:r>
            <a:r>
              <a:rPr lang="bg-BG" b="1" dirty="0">
                <a:solidFill>
                  <a:schemeClr val="bg1"/>
                </a:solidFill>
              </a:rPr>
              <a:t>символ</a:t>
            </a:r>
            <a:r>
              <a:rPr lang="bg-BG" dirty="0"/>
              <a:t> от текст по </a:t>
            </a:r>
            <a:r>
              <a:rPr lang="bg-BG" b="1" dirty="0">
                <a:solidFill>
                  <a:schemeClr val="bg1"/>
                </a:solidFill>
              </a:rPr>
              <a:t>индекс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42E1D9-AC52-406C-86A6-3CD18C419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текст</a:t>
            </a:r>
            <a:endParaRPr lang="en-US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EA4A9F1-D580-4DB9-9AB4-22BBDBDE3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955" y="4038443"/>
            <a:ext cx="7278583" cy="10400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string text = "SoftUni"</a:t>
            </a:r>
            <a:endParaRPr lang="en-US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char letter = text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799" b="1" noProof="1">
                <a:latin typeface="Consolas" panose="020B0609020204030204" pitchFamily="49" charset="0"/>
              </a:rPr>
              <a:t>4</a:t>
            </a:r>
            <a:r>
              <a:rPr lang="en-US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r>
              <a:rPr lang="en-US" sz="2799" b="1" noProof="1">
                <a:latin typeface="Consolas" panose="020B0609020204030204" pitchFamily="49" charset="0"/>
              </a:rPr>
              <a:t>;</a:t>
            </a:r>
            <a:endParaRPr lang="en-US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9835296-4858-42D6-BF3F-BCA553EDD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955" y="1955247"/>
            <a:ext cx="7278583" cy="10400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string text = "SoftUni"</a:t>
            </a:r>
            <a:endParaRPr lang="bg-BG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int length = text.</a:t>
            </a:r>
            <a:r>
              <a:rPr lang="bg-BG" sz="2799" b="1" noProof="1">
                <a:solidFill>
                  <a:schemeClr val="bg1"/>
                </a:solidFill>
                <a:latin typeface="Consolas" panose="020B0609020204030204" pitchFamily="49" charset="0"/>
              </a:rPr>
              <a:t>Length</a:t>
            </a:r>
            <a:r>
              <a:rPr lang="bg-BG" sz="2799" b="1" noProof="1">
                <a:latin typeface="Consolas" panose="020B0609020204030204" pitchFamily="49" charset="0"/>
              </a:rPr>
              <a:t>;</a:t>
            </a:r>
            <a:endParaRPr lang="bg-BG" sz="27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316CDA61-884D-4DB8-BF9C-BC13F84F9D62}"/>
              </a:ext>
            </a:extLst>
          </p:cNvPr>
          <p:cNvSpPr txBox="1"/>
          <p:nvPr/>
        </p:nvSpPr>
        <p:spPr>
          <a:xfrm>
            <a:off x="5798606" y="2392009"/>
            <a:ext cx="1122357" cy="66575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dirty="0">
                <a:solidFill>
                  <a:schemeClr val="accent2"/>
                </a:solidFill>
                <a:latin typeface="Consolas" panose="020B0609020204030204" pitchFamily="49" charset="0"/>
              </a:rPr>
              <a:t>// 7</a:t>
            </a:r>
            <a:endParaRPr lang="bg-BG" sz="2799" b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4CED1126-88B9-4E91-8FC6-08620D72EF42}"/>
              </a:ext>
            </a:extLst>
          </p:cNvPr>
          <p:cNvSpPr txBox="1"/>
          <p:nvPr/>
        </p:nvSpPr>
        <p:spPr>
          <a:xfrm>
            <a:off x="5106000" y="4452260"/>
            <a:ext cx="1599783" cy="665751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800" b="1">
                <a:solidFill>
                  <a:schemeClr val="accent2"/>
                </a:solidFill>
                <a:latin typeface="Consolas" panose="020B0609020204030204" pitchFamily="49" charset="0"/>
              </a:defRPr>
            </a:lvl1pPr>
          </a:lstStyle>
          <a:p>
            <a:r>
              <a:rPr lang="en-US" sz="2799" dirty="0"/>
              <a:t>// U</a:t>
            </a:r>
            <a:endParaRPr lang="bg-BG" sz="2799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40441661-9983-427A-9BAC-399C3057D0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239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2FF7925-5700-4AAA-A161-E8E89D0D0A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599" dirty="0"/>
              <a:t>Напишете програма, която </a:t>
            </a:r>
          </a:p>
          <a:p>
            <a:pPr lvl="1"/>
            <a:r>
              <a:rPr lang="bg-BG" sz="3399" dirty="0"/>
              <a:t>Чете текст(</a:t>
            </a:r>
            <a:r>
              <a:rPr lang="bg-BG" sz="3399" b="1" dirty="0">
                <a:solidFill>
                  <a:schemeClr val="bg1"/>
                </a:solidFill>
              </a:rPr>
              <a:t>стринг</a:t>
            </a:r>
            <a:r>
              <a:rPr lang="bg-BG" sz="3399" dirty="0"/>
              <a:t>)</a:t>
            </a:r>
          </a:p>
          <a:p>
            <a:pPr lvl="1"/>
            <a:r>
              <a:rPr lang="bg-BG" sz="3399" dirty="0"/>
              <a:t>Печата всеки </a:t>
            </a:r>
            <a:r>
              <a:rPr lang="bg-BG" sz="3399" b="1" dirty="0">
                <a:solidFill>
                  <a:schemeClr val="bg1"/>
                </a:solidFill>
              </a:rPr>
              <a:t>символ</a:t>
            </a:r>
            <a:r>
              <a:rPr lang="bg-BG" sz="3399" dirty="0"/>
              <a:t> от текста на отделен ред</a:t>
            </a:r>
          </a:p>
          <a:p>
            <a:r>
              <a:rPr lang="bg-BG" sz="3599" dirty="0"/>
              <a:t>Примерен вход и изход:</a:t>
            </a:r>
            <a:endParaRPr lang="en-US" sz="3599" dirty="0"/>
          </a:p>
          <a:p>
            <a:pPr marL="609036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5ABC71-2EC2-459D-BEE1-A3F5E610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Поток от символи – условие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9F1ED1-406E-4D98-96D7-4BDF4D2440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79991" y="4775625"/>
            <a:ext cx="1623579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softuni</a:t>
            </a:r>
            <a:endParaRPr lang="en-US" sz="3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FF49CF3-05BF-4E30-8ABE-78323940A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49800" y="3368475"/>
            <a:ext cx="609441" cy="310773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o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f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t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u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n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35BD77F1-33C5-45DF-9298-35A6D21D20F2}"/>
              </a:ext>
            </a:extLst>
          </p:cNvPr>
          <p:cNvSpPr/>
          <p:nvPr/>
        </p:nvSpPr>
        <p:spPr>
          <a:xfrm>
            <a:off x="7848145" y="4884808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910901-B738-4C36-AFB5-C0A9C83F8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688" y="4775625"/>
            <a:ext cx="1173877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hello</a:t>
            </a:r>
            <a:endParaRPr lang="en-US" sz="3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743C89C-8489-4FE2-B39C-6ECEE3080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5793" y="4066436"/>
            <a:ext cx="609441" cy="22461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h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e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l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AF0DFC4F-ECFC-4AFA-B367-E42A8FCEBD3F}"/>
              </a:ext>
            </a:extLst>
          </p:cNvPr>
          <p:cNvSpPr/>
          <p:nvPr/>
        </p:nvSpPr>
        <p:spPr>
          <a:xfrm>
            <a:off x="3744138" y="4905887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F1F416D9-E152-444D-86DD-7494E89E1C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94394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01FE2CD-4E0F-4724-9880-6C8489D33BB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99944" y="1719000"/>
            <a:ext cx="7761318" cy="2925000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string input = Console.ReadLine();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endParaRPr lang="en-US" sz="1400" dirty="0"/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for (int i = 0; i &lt; input.Length; i++)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  Console.WriteLine(input[i]);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7E9D6E-5044-49FE-8CB3-48D97D4CC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Поток от символи – решение</a:t>
            </a:r>
            <a:endParaRPr lang="en-US" dirty="0"/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77DED82-9D9A-419F-8587-F3004CA2C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8248" y="3277345"/>
            <a:ext cx="3096344" cy="792644"/>
          </a:xfrm>
          <a:prstGeom prst="wedgeRoundRectCallout">
            <a:avLst>
              <a:gd name="adj1" fmla="val -47831"/>
              <a:gd name="adj2" fmla="val -75160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Взимаме дължината на текста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DE45991-1A40-4A49-B4A6-2CA1C7C881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0096" y="4466466"/>
            <a:ext cx="3594864" cy="792644"/>
          </a:xfrm>
          <a:prstGeom prst="wedgeRoundRectCallout">
            <a:avLst>
              <a:gd name="adj1" fmla="val -35046"/>
              <a:gd name="adj2" fmla="val -88681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Взимаме всеки символ по </a:t>
            </a:r>
            <a:r>
              <a:rPr lang="bg-BG" sz="2400" b="1">
                <a:solidFill>
                  <a:srgbClr val="FFFFFF"/>
                </a:solidFill>
              </a:rPr>
              <a:t>индекс</a:t>
            </a:r>
            <a:r>
              <a:rPr lang="en-US" sz="2400" b="1">
                <a:solidFill>
                  <a:srgbClr val="FFFFFF"/>
                </a:solidFill>
              </a:rPr>
              <a:t> </a:t>
            </a:r>
            <a:r>
              <a:rPr lang="en-US" sz="2400" b="1" noProof="1">
                <a:solidFill>
                  <a:srgbClr val="FFFFFF"/>
                </a:solidFill>
              </a:rPr>
              <a:t>i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C5A0B12-C518-4FDE-ABEB-C0116F8A3A09}"/>
              </a:ext>
            </a:extLst>
          </p:cNvPr>
          <p:cNvSpPr/>
          <p:nvPr/>
        </p:nvSpPr>
        <p:spPr>
          <a:xfrm>
            <a:off x="1271464" y="6237313"/>
            <a:ext cx="9793088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https://judge.softuni.bg/Contests/Practice/Index/3157#4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064A517-B967-4459-BD86-0E1E240D0BB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732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11926935" cy="5527326"/>
          </a:xfrm>
        </p:spPr>
        <p:txBody>
          <a:bodyPr/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от потребителя текст </a:t>
            </a:r>
          </a:p>
          <a:p>
            <a:pPr lvl="1"/>
            <a:r>
              <a:rPr lang="bg-BG" dirty="0"/>
              <a:t>Извежда </a:t>
            </a:r>
            <a:r>
              <a:rPr lang="bg-BG" b="1" dirty="0">
                <a:solidFill>
                  <a:schemeClr val="bg1"/>
                </a:solidFill>
              </a:rPr>
              <a:t>сумата на гласните букви </a:t>
            </a:r>
            <a:r>
              <a:rPr lang="bg-BG" dirty="0"/>
              <a:t>според таблицата по-долу:</a:t>
            </a:r>
          </a:p>
          <a:p>
            <a:pPr marL="609036" lvl="1" indent="0">
              <a:buNone/>
            </a:pPr>
            <a:endParaRPr lang="bg-BG" dirty="0"/>
          </a:p>
          <a:p>
            <a:pPr marL="609036" lvl="1" indent="0">
              <a:buNone/>
            </a:pPr>
            <a:endParaRPr lang="bg-BG" sz="1200" dirty="0"/>
          </a:p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условие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29098" y="4890927"/>
            <a:ext cx="1434569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ll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018003" y="4907061"/>
            <a:ext cx="429792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393166" y="5016244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6" name="Rectangle 5"/>
          <p:cNvSpPr/>
          <p:nvPr/>
        </p:nvSpPr>
        <p:spPr>
          <a:xfrm>
            <a:off x="3644275" y="4893706"/>
            <a:ext cx="2514777" cy="553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99" noProof="1">
                <a:cs typeface="Consolas" pitchFamily="49" charset="0"/>
              </a:rPr>
              <a:t>(</a:t>
            </a:r>
            <a:r>
              <a:rPr lang="en-US" sz="2999" noProof="1">
                <a:cs typeface="Consolas" pitchFamily="49" charset="0"/>
              </a:rPr>
              <a:t>e+o = 2+4 = 6</a:t>
            </a:r>
            <a:r>
              <a:rPr lang="bg-BG" sz="2999" noProof="1">
                <a:cs typeface="Consolas" pitchFamily="49" charset="0"/>
              </a:rPr>
              <a:t>)</a:t>
            </a:r>
          </a:p>
        </p:txBody>
      </p:sp>
      <p:sp>
        <p:nvSpPr>
          <p:cNvPr id="40" name="Rectangle 39"/>
          <p:cNvSpPr>
            <a:spLocks noChangeArrowheads="1"/>
          </p:cNvSpPr>
          <p:nvPr/>
        </p:nvSpPr>
        <p:spPr bwMode="auto">
          <a:xfrm>
            <a:off x="7088088" y="4908511"/>
            <a:ext cx="1063628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h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</a:p>
        </p:txBody>
      </p: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9006053" y="4907061"/>
            <a:ext cx="429792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3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2" name="Right Arrow 41"/>
          <p:cNvSpPr/>
          <p:nvPr/>
        </p:nvSpPr>
        <p:spPr>
          <a:xfrm>
            <a:off x="8350344" y="5016244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43" name="Rectangle 42"/>
          <p:cNvSpPr/>
          <p:nvPr/>
        </p:nvSpPr>
        <p:spPr>
          <a:xfrm>
            <a:off x="9754046" y="4858707"/>
            <a:ext cx="1067643" cy="553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99" noProof="1">
                <a:cs typeface="Consolas" pitchFamily="49" charset="0"/>
              </a:rPr>
              <a:t>(</a:t>
            </a:r>
            <a:r>
              <a:rPr lang="en-US" sz="2999" noProof="1">
                <a:cs typeface="Consolas" pitchFamily="49" charset="0"/>
              </a:rPr>
              <a:t>i = 3</a:t>
            </a:r>
            <a:r>
              <a:rPr lang="bg-BG" sz="2999" noProof="1">
                <a:cs typeface="Consolas" pitchFamily="49" charset="0"/>
              </a:rPr>
              <a:t>)</a:t>
            </a: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729098" y="5753267"/>
            <a:ext cx="1434569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b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mb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oo</a:t>
            </a:r>
          </a:p>
        </p:txBody>
      </p:sp>
      <p:sp>
        <p:nvSpPr>
          <p:cNvPr id="45" name="Rectangle 44"/>
          <p:cNvSpPr>
            <a:spLocks noChangeArrowheads="1"/>
          </p:cNvSpPr>
          <p:nvPr/>
        </p:nvSpPr>
        <p:spPr bwMode="auto">
          <a:xfrm>
            <a:off x="3018003" y="5751817"/>
            <a:ext cx="429792" cy="5230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9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" name="Right Arrow 45"/>
          <p:cNvSpPr/>
          <p:nvPr/>
        </p:nvSpPr>
        <p:spPr>
          <a:xfrm>
            <a:off x="2361058" y="5878584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47" name="Rectangle 46"/>
          <p:cNvSpPr/>
          <p:nvPr/>
        </p:nvSpPr>
        <p:spPr>
          <a:xfrm>
            <a:off x="3560147" y="5722497"/>
            <a:ext cx="3292031" cy="553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99" noProof="1">
                <a:cs typeface="Consolas" pitchFamily="49" charset="0"/>
              </a:rPr>
              <a:t>(</a:t>
            </a:r>
            <a:r>
              <a:rPr lang="en-US" sz="2999" noProof="1">
                <a:cs typeface="Consolas" pitchFamily="49" charset="0"/>
              </a:rPr>
              <a:t>a+o+o = 1+4+4 = 9</a:t>
            </a:r>
            <a:r>
              <a:rPr lang="bg-BG" sz="2999" noProof="1">
                <a:cs typeface="Consolas" pitchFamily="49" charset="0"/>
              </a:rPr>
              <a:t>)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9F11AB9E-0DBB-4FDA-9E81-586F5694F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297127"/>
              </p:ext>
            </p:extLst>
          </p:nvPr>
        </p:nvGraphicFramePr>
        <p:xfrm>
          <a:off x="3365504" y="3224779"/>
          <a:ext cx="5168265" cy="92430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0336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6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6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6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336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2151">
                <a:tc>
                  <a:txBody>
                    <a:bodyPr/>
                    <a:lstStyle/>
                    <a:p>
                      <a:pPr marL="0" algn="ctr" defTabSz="1218438" rtl="0" eaLnBrk="1" latinLnBrk="1" hangingPunct="1"/>
                      <a:r>
                        <a:rPr lang="en-US" sz="2400" kern="1200" noProof="1">
                          <a:solidFill>
                            <a:schemeClr val="tx1"/>
                          </a:solidFill>
                        </a:rPr>
                        <a:t>a</a:t>
                      </a:r>
                      <a:endParaRPr lang="en-US" sz="2400" kern="1200" noProof="1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16" marR="91416" marT="45708" marB="45708"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e</a:t>
                      </a:r>
                      <a:endParaRPr lang="en-US" sz="24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i</a:t>
                      </a:r>
                      <a:endParaRPr lang="en-US" sz="24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o</a:t>
                      </a:r>
                      <a:endParaRPr lang="en-US" sz="24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noProof="1">
                          <a:solidFill>
                            <a:schemeClr val="tx1"/>
                          </a:solidFill>
                          <a:effectLst/>
                        </a:rPr>
                        <a:t>u</a:t>
                      </a:r>
                      <a:endParaRPr lang="en-US" sz="2400" b="1" noProof="1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1416" marR="91416" marT="45708" marB="45708"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2151"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</a:p>
                  </a:txBody>
                  <a:tcPr marL="91416" marR="9141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</a:p>
                  </a:txBody>
                  <a:tcPr marL="91416" marR="9141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</a:p>
                  </a:txBody>
                  <a:tcPr marL="91416" marR="9141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</a:p>
                  </a:txBody>
                  <a:tcPr marL="91416" marR="91416" marT="45708" marB="45708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noProof="1">
                          <a:solidFill>
                            <a:schemeClr val="tx1"/>
                          </a:solidFill>
                          <a:effectLst/>
                        </a:rPr>
                        <a:t>5</a:t>
                      </a:r>
                    </a:p>
                  </a:txBody>
                  <a:tcPr marL="91416" marR="91416" marT="45708" marB="45708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Slide Number">
            <a:extLst>
              <a:ext uri="{FF2B5EF4-FFF2-40B4-BE49-F238E27FC236}">
                <a16:creationId xmlns:a16="http://schemas.microsoft.com/office/drawing/2014/main" id="{770BE616-E44C-4223-9419-C76258AA8D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1941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40" grpId="0" animBg="1"/>
      <p:bldP spid="41" grpId="0" animBg="1"/>
      <p:bldP spid="42" grpId="0" animBg="1"/>
      <p:bldP spid="44" grpId="0" animBg="1"/>
      <p:bldP spid="45" grpId="0" animBg="1"/>
      <p:bldP spid="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Сумиране на гласни букви – решение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34740" y="1269000"/>
            <a:ext cx="9522519" cy="489364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int sum = 0;</a:t>
            </a:r>
          </a:p>
          <a:p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i = 0; i &lt; input.Length; i++) 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switch (input[i]) 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'a': sum += 1; break;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  case 'e': sum += 2; break;</a:t>
            </a:r>
          </a:p>
          <a:p>
            <a:r>
              <a:rPr lang="en-US" sz="2400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case-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ове за останалите гласни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400" b="1" noProof="1">
                <a:latin typeface="Consolas" pitchFamily="49" charset="0"/>
                <a:cs typeface="Consolas" pitchFamily="49" charset="0"/>
              </a:rPr>
              <a:t>Console.WriteLine("Vowels sum = " + sum);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272BC42-EE0F-4EB5-AA5F-5BF8546E3FF3}"/>
              </a:ext>
            </a:extLst>
          </p:cNvPr>
          <p:cNvSpPr/>
          <p:nvPr/>
        </p:nvSpPr>
        <p:spPr>
          <a:xfrm>
            <a:off x="1079092" y="6255519"/>
            <a:ext cx="10033816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https://judge.softuni.bg/Contests/Practice/Index/3157#5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D9A29E5-3833-48D2-A5D7-2DF52DBB7D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07246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8302" y="1314451"/>
            <a:ext cx="10506210" cy="5354910"/>
          </a:xfrm>
        </p:spPr>
        <p:txBody>
          <a:bodyPr>
            <a:normAutofit/>
          </a:bodyPr>
          <a:lstStyle/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Конструкция и използване на </a:t>
            </a:r>
            <a:r>
              <a:rPr lang="en-US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for-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Работа с текст</a:t>
            </a: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Конструкция и използване на </a:t>
            </a:r>
            <a:r>
              <a:rPr lang="en-US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while-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  <a:endParaRPr lang="en-US" sz="3399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Вложени цикли</a:t>
            </a:r>
            <a:endParaRPr lang="en-US" sz="3399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93F898-4B2E-4244-8B57-AC60CE618B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5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CC1907-F653-4841-B44D-0AD1591481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869000"/>
            <a:ext cx="10961783" cy="768084"/>
          </a:xfrm>
        </p:spPr>
        <p:txBody>
          <a:bodyPr/>
          <a:lstStyle/>
          <a:p>
            <a:r>
              <a:rPr lang="ru-RU" dirty="0"/>
              <a:t>Повторение </a:t>
            </a:r>
            <a:r>
              <a:rPr lang="ru-RU" dirty="0" err="1"/>
              <a:t>докато</a:t>
            </a:r>
            <a:r>
              <a:rPr lang="ru-RU" dirty="0"/>
              <a:t> е </a:t>
            </a:r>
            <a:r>
              <a:rPr lang="ru-RU" dirty="0" err="1"/>
              <a:t>вярно</a:t>
            </a:r>
            <a:r>
              <a:rPr lang="ru-RU" dirty="0"/>
              <a:t> </a:t>
            </a:r>
            <a:br>
              <a:rPr lang="ru-RU" dirty="0"/>
            </a:br>
            <a:r>
              <a:rPr lang="ru-RU" dirty="0"/>
              <a:t>дадено условие</a:t>
            </a:r>
            <a:endParaRPr lang="bg-BG" dirty="0"/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8758" y="2057760"/>
            <a:ext cx="2614486" cy="1273387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598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598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7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lnSpc>
                <a:spcPct val="100000"/>
              </a:lnSpc>
            </a:pPr>
            <a:r>
              <a:rPr lang="bg-BG" sz="3199" dirty="0"/>
              <a:t>В програмирането често се налага да изпълним блок с команди няколко пъти</a:t>
            </a:r>
          </a:p>
          <a:p>
            <a:pPr lvl="1" latinLnBrk="0">
              <a:lnSpc>
                <a:spcPct val="100000"/>
              </a:lnSpc>
            </a:pPr>
            <a:r>
              <a:rPr lang="bg-BG" sz="3199" dirty="0"/>
              <a:t>За целта използваме </a:t>
            </a:r>
            <a:r>
              <a:rPr lang="bg-BG" sz="2999" b="1" dirty="0"/>
              <a:t>цикли</a:t>
            </a:r>
            <a:r>
              <a:rPr lang="bg-BG" sz="2999" dirty="0"/>
              <a:t> </a:t>
            </a:r>
            <a:r>
              <a:rPr lang="bg-BG" sz="2999" dirty="0">
                <a:solidFill>
                  <a:schemeClr val="tx2">
                    <a:lumMod val="75000"/>
                  </a:schemeClr>
                </a:solidFill>
              </a:rPr>
              <a:t>–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while</a:t>
            </a:r>
            <a:r>
              <a:rPr lang="en-US" sz="2999" dirty="0"/>
              <a:t>,</a:t>
            </a:r>
            <a:r>
              <a:rPr lang="en-US" sz="29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bg-BG" sz="2999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3199" dirty="0">
                <a:latin typeface="+mj-lt"/>
              </a:rPr>
              <a:t>и други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Повторения (цикли) – </a:t>
            </a:r>
            <a:r>
              <a:rPr lang="en-GB"/>
              <a:t>While-</a:t>
            </a:r>
            <a:r>
              <a:rPr lang="bg-BG"/>
              <a:t>цикъл</a:t>
            </a:r>
            <a:endParaRPr lang="en-US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5BC6D831-5D09-4103-8861-0EE49C883C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2340" y="3785580"/>
            <a:ext cx="3210241" cy="20950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9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9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bg-BG" sz="29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9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9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9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code</a:t>
            </a:r>
            <a:endParaRPr lang="pt-BR" sz="29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9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AutoShape 7">
            <a:extLst>
              <a:ext uri="{FF2B5EF4-FFF2-40B4-BE49-F238E27FC236}">
                <a16:creationId xmlns:a16="http://schemas.microsoft.com/office/drawing/2014/main" id="{8C25B769-D591-4C93-B1F4-227D9EE90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257" y="3040250"/>
            <a:ext cx="1751850" cy="583620"/>
          </a:xfrm>
          <a:prstGeom prst="wedgeRoundRectCallout">
            <a:avLst>
              <a:gd name="adj1" fmla="val -45900"/>
              <a:gd name="adj2" fmla="val 98588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F5B571-5259-488A-92DE-85416C8C8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7258" y="5240866"/>
            <a:ext cx="3336755" cy="1093327"/>
          </a:xfrm>
          <a:prstGeom prst="wedgeRoundRectCallout">
            <a:avLst>
              <a:gd name="adj1" fmla="val -59338"/>
              <a:gd name="adj2" fmla="val -4697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</a:t>
            </a:r>
            <a:r>
              <a:rPr lang="bg-BG" sz="2800" b="1">
                <a:solidFill>
                  <a:srgbClr val="FFFFFF"/>
                </a:solidFill>
              </a:rPr>
              <a:t>изпълнение </a:t>
            </a:r>
            <a:r>
              <a:rPr lang="en-US" sz="2800" b="1">
                <a:solidFill>
                  <a:srgbClr val="FFFFFF"/>
                </a:solidFill>
              </a:rPr>
              <a:t>(</a:t>
            </a:r>
            <a:r>
              <a:rPr lang="bg-BG" sz="2800" b="1">
                <a:solidFill>
                  <a:srgbClr val="FFFFFF"/>
                </a:solidFill>
              </a:rPr>
              <a:t>повторение</a:t>
            </a:r>
            <a:r>
              <a:rPr lang="en-US" sz="2800" b="1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B01C168-F6B8-4746-A71C-FC9EB5BF51AA}"/>
              </a:ext>
            </a:extLst>
          </p:cNvPr>
          <p:cNvCxnSpPr/>
          <p:nvPr/>
        </p:nvCxnSpPr>
        <p:spPr>
          <a:xfrm>
            <a:off x="8805594" y="2852937"/>
            <a:ext cx="0" cy="50958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lowchart: Decision 20">
            <a:extLst>
              <a:ext uri="{FF2B5EF4-FFF2-40B4-BE49-F238E27FC236}">
                <a16:creationId xmlns:a16="http://schemas.microsoft.com/office/drawing/2014/main" id="{2CE47D67-5BA9-44D0-B257-77D92294C88B}"/>
              </a:ext>
            </a:extLst>
          </p:cNvPr>
          <p:cNvSpPr/>
          <p:nvPr/>
        </p:nvSpPr>
        <p:spPr>
          <a:xfrm>
            <a:off x="7968208" y="3337791"/>
            <a:ext cx="1674772" cy="1328454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7048F4A-6FAB-4A55-B0FD-1A71CABCC934}"/>
              </a:ext>
            </a:extLst>
          </p:cNvPr>
          <p:cNvSpPr txBox="1"/>
          <p:nvPr/>
        </p:nvSpPr>
        <p:spPr>
          <a:xfrm>
            <a:off x="8311509" y="3771245"/>
            <a:ext cx="990846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1799" b="1" dirty="0">
                <a:solidFill>
                  <a:schemeClr val="bg2"/>
                </a:solidFill>
              </a:rPr>
              <a:t>условие</a:t>
            </a:r>
            <a:endParaRPr lang="en-US" sz="1799" b="1" dirty="0">
              <a:solidFill>
                <a:schemeClr val="bg2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5D5C714-4F72-43DC-A328-1AC0AFA45E85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8805594" y="4666247"/>
            <a:ext cx="0" cy="5460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4AB8B2C1-4794-4DB0-B91A-4A877777DA02}"/>
              </a:ext>
            </a:extLst>
          </p:cNvPr>
          <p:cNvSpPr/>
          <p:nvPr/>
        </p:nvSpPr>
        <p:spPr>
          <a:xfrm>
            <a:off x="7968208" y="5201837"/>
            <a:ext cx="1674772" cy="774841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chemeClr val="bg2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0606E6B-C3A5-4ED1-8D5F-C7928894E217}"/>
              </a:ext>
            </a:extLst>
          </p:cNvPr>
          <p:cNvSpPr txBox="1"/>
          <p:nvPr/>
        </p:nvSpPr>
        <p:spPr>
          <a:xfrm>
            <a:off x="8263880" y="5336389"/>
            <a:ext cx="1086105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1799" b="1" dirty="0">
                <a:solidFill>
                  <a:schemeClr val="bg2"/>
                </a:solidFill>
              </a:rPr>
              <a:t>команди</a:t>
            </a:r>
            <a:endParaRPr lang="en-US" sz="1799" b="1" dirty="0">
              <a:solidFill>
                <a:schemeClr val="bg2"/>
              </a:solidFill>
            </a:endParaRPr>
          </a:p>
        </p:txBody>
      </p:sp>
      <p:cxnSp>
        <p:nvCxnSpPr>
          <p:cNvPr id="26" name="Elbow Connector 18">
            <a:extLst>
              <a:ext uri="{FF2B5EF4-FFF2-40B4-BE49-F238E27FC236}">
                <a16:creationId xmlns:a16="http://schemas.microsoft.com/office/drawing/2014/main" id="{E2948230-CD36-46FA-A8B8-9CD60C9CB3FC}"/>
              </a:ext>
            </a:extLst>
          </p:cNvPr>
          <p:cNvCxnSpPr>
            <a:stCxn id="24" idx="2"/>
            <a:endCxn id="21" idx="1"/>
          </p:cNvCxnSpPr>
          <p:nvPr/>
        </p:nvCxnSpPr>
        <p:spPr>
          <a:xfrm rot="5400000" flipH="1">
            <a:off x="7399572" y="4570654"/>
            <a:ext cx="1974658" cy="837386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19">
            <a:extLst>
              <a:ext uri="{FF2B5EF4-FFF2-40B4-BE49-F238E27FC236}">
                <a16:creationId xmlns:a16="http://schemas.microsoft.com/office/drawing/2014/main" id="{0149F1C6-10FC-4232-8D8F-F82A3CAB7D14}"/>
              </a:ext>
            </a:extLst>
          </p:cNvPr>
          <p:cNvCxnSpPr/>
          <p:nvPr/>
        </p:nvCxnSpPr>
        <p:spPr>
          <a:xfrm rot="16200000" flipH="1">
            <a:off x="8735355" y="4832314"/>
            <a:ext cx="2386325" cy="725734"/>
          </a:xfrm>
          <a:prstGeom prst="bentConnector3">
            <a:avLst>
              <a:gd name="adj1" fmla="val 27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A98BEB0-5ABC-4C8E-8DE2-B3F6715FF6FB}"/>
              </a:ext>
            </a:extLst>
          </p:cNvPr>
          <p:cNvSpPr txBox="1"/>
          <p:nvPr/>
        </p:nvSpPr>
        <p:spPr>
          <a:xfrm>
            <a:off x="8895740" y="4636497"/>
            <a:ext cx="785266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799" b="1" dirty="0"/>
              <a:t>вярно</a:t>
            </a:r>
            <a:endParaRPr lang="en-US" sz="1799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C8489B-39AD-4B1B-8EF0-69F3D3A189B5}"/>
              </a:ext>
            </a:extLst>
          </p:cNvPr>
          <p:cNvSpPr txBox="1"/>
          <p:nvPr/>
        </p:nvSpPr>
        <p:spPr>
          <a:xfrm>
            <a:off x="9576010" y="3554414"/>
            <a:ext cx="1027257" cy="36923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1799" b="1" dirty="0"/>
              <a:t>невярно</a:t>
            </a:r>
            <a:endParaRPr lang="en-US" sz="1799" b="1" dirty="0"/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60B7778E-CB01-470A-AD46-38EA3BDCB3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63792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18" grpId="0" animBg="1"/>
      <p:bldP spid="21" grpId="0" animBg="1"/>
      <p:bldP spid="22" grpId="0"/>
      <p:bldP spid="24" grpId="0" animBg="1"/>
      <p:bldP spid="25" grpId="0"/>
      <p:bldP spid="28" grpId="0"/>
      <p:bldP spid="2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atinLnBrk="0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Безкраен цикъл </a:t>
            </a:r>
            <a:r>
              <a:rPr lang="en-US" dirty="0"/>
              <a:t>– </a:t>
            </a:r>
            <a:r>
              <a:rPr lang="bg-BG" dirty="0"/>
              <a:t>повтаряне на блок от код безкраен брой </a:t>
            </a:r>
            <a:br>
              <a:rPr lang="en-US" dirty="0"/>
            </a:br>
            <a:r>
              <a:rPr lang="bg-BG" dirty="0"/>
              <a:t>пъти:</a:t>
            </a:r>
          </a:p>
          <a:p>
            <a:pPr latinLnBrk="0"/>
            <a:endParaRPr lang="bg-BG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Безкраен цикъл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458671" y="3429001"/>
            <a:ext cx="7618011" cy="196156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while 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true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553621" y="2394379"/>
            <a:ext cx="3428107" cy="907765"/>
          </a:xfrm>
          <a:prstGeom prst="wedgeRoundRectCallout">
            <a:avLst>
              <a:gd name="adj1" fmla="val -38288"/>
              <a:gd name="adj2" fmla="val 80993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е винаги вярно</a:t>
            </a:r>
          </a:p>
        </p:txBody>
      </p:sp>
      <p:sp>
        <p:nvSpPr>
          <p:cNvPr id="8" name="Flowchart: Decision 7">
            <a:extLst>
              <a:ext uri="{FF2B5EF4-FFF2-40B4-BE49-F238E27FC236}">
                <a16:creationId xmlns:a16="http://schemas.microsoft.com/office/drawing/2014/main" id="{CD967551-4CE2-4F34-BD31-90BC777B1FE6}"/>
              </a:ext>
            </a:extLst>
          </p:cNvPr>
          <p:cNvSpPr/>
          <p:nvPr/>
        </p:nvSpPr>
        <p:spPr>
          <a:xfrm>
            <a:off x="9048330" y="2255229"/>
            <a:ext cx="2098675" cy="1664700"/>
          </a:xfrm>
          <a:prstGeom prst="flowChartDecision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7D5E66-7AA8-4093-ACB4-AFF3DD171CDA}"/>
              </a:ext>
            </a:extLst>
          </p:cNvPr>
          <p:cNvSpPr txBox="1"/>
          <p:nvPr/>
        </p:nvSpPr>
        <p:spPr>
          <a:xfrm>
            <a:off x="9306434" y="2807551"/>
            <a:ext cx="1582475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условие</a:t>
            </a:r>
            <a:endParaRPr lang="en-US" sz="2399" b="1" dirty="0">
              <a:solidFill>
                <a:schemeClr val="bg2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DBF614-FA83-439A-BA3D-83AE00EE1655}"/>
              </a:ext>
            </a:extLst>
          </p:cNvPr>
          <p:cNvCxnSpPr>
            <a:cxnSpLocks/>
          </p:cNvCxnSpPr>
          <p:nvPr/>
        </p:nvCxnSpPr>
        <p:spPr>
          <a:xfrm>
            <a:off x="10097666" y="3643189"/>
            <a:ext cx="0" cy="96099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40AF52B4-595E-49C2-82F0-F461D422382B}"/>
              </a:ext>
            </a:extLst>
          </p:cNvPr>
          <p:cNvSpPr/>
          <p:nvPr/>
        </p:nvSpPr>
        <p:spPr>
          <a:xfrm>
            <a:off x="9048330" y="4591084"/>
            <a:ext cx="2098675" cy="970962"/>
          </a:xfrm>
          <a:prstGeom prst="rect">
            <a:avLst/>
          </a:prstGeom>
          <a:solidFill>
            <a:schemeClr val="tx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chemeClr val="bg2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CB2830-9DE9-42C5-9B7C-2B2455C89939}"/>
              </a:ext>
            </a:extLst>
          </p:cNvPr>
          <p:cNvSpPr txBox="1"/>
          <p:nvPr/>
        </p:nvSpPr>
        <p:spPr>
          <a:xfrm>
            <a:off x="9229865" y="4808285"/>
            <a:ext cx="1738957" cy="461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команди</a:t>
            </a:r>
            <a:endParaRPr lang="en-US" sz="2399" b="1" dirty="0">
              <a:solidFill>
                <a:schemeClr val="bg2"/>
              </a:solidFill>
            </a:endParaRPr>
          </a:p>
        </p:txBody>
      </p:sp>
      <p:cxnSp>
        <p:nvCxnSpPr>
          <p:cNvPr id="14" name="Elbow Connector 18">
            <a:extLst>
              <a:ext uri="{FF2B5EF4-FFF2-40B4-BE49-F238E27FC236}">
                <a16:creationId xmlns:a16="http://schemas.microsoft.com/office/drawing/2014/main" id="{70DCD1DC-929F-4AB0-8E1E-C26BA6E8C411}"/>
              </a:ext>
            </a:extLst>
          </p:cNvPr>
          <p:cNvCxnSpPr>
            <a:cxnSpLocks/>
            <a:stCxn id="12" idx="2"/>
            <a:endCxn id="8" idx="1"/>
          </p:cNvCxnSpPr>
          <p:nvPr/>
        </p:nvCxnSpPr>
        <p:spPr>
          <a:xfrm rot="5400000" flipH="1">
            <a:off x="8335766" y="3800145"/>
            <a:ext cx="2474465" cy="1049338"/>
          </a:xfrm>
          <a:prstGeom prst="bentConnector4">
            <a:avLst>
              <a:gd name="adj1" fmla="val -18343"/>
              <a:gd name="adj2" fmla="val 167761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5B7F70E-0192-48D7-9A5E-272458A14269}"/>
              </a:ext>
            </a:extLst>
          </p:cNvPr>
          <p:cNvSpPr txBox="1"/>
          <p:nvPr/>
        </p:nvSpPr>
        <p:spPr>
          <a:xfrm>
            <a:off x="10210626" y="3882653"/>
            <a:ext cx="1199284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799" b="1" dirty="0"/>
              <a:t>вярно</a:t>
            </a:r>
            <a:endParaRPr lang="en-US" sz="1799" b="1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0ED1ED6C-F006-4D7A-A8F0-DDEA025A1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9807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8" grpId="0" animBg="1"/>
      <p:bldP spid="9" grpId="0"/>
      <p:bldP spid="12" grpId="0" animBg="1"/>
      <p:bldP spid="13" grpId="0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499" dirty="0"/>
              <a:t>Оператор </a:t>
            </a:r>
            <a:r>
              <a:rPr lang="en-US" sz="3499" b="1" dirty="0">
                <a:solidFill>
                  <a:schemeClr val="bg1"/>
                </a:solidFill>
                <a:latin typeface="Consolas" panose="020B0609020204030204" pitchFamily="49" charset="0"/>
              </a:rPr>
              <a:t>break</a:t>
            </a:r>
            <a:r>
              <a:rPr lang="en-US" sz="3499" dirty="0">
                <a:solidFill>
                  <a:schemeClr val="bg1"/>
                </a:solidFill>
              </a:rPr>
              <a:t> </a:t>
            </a:r>
            <a:r>
              <a:rPr lang="en-US" sz="3499" dirty="0"/>
              <a:t>– </a:t>
            </a:r>
            <a:r>
              <a:rPr lang="bg-BG" sz="3499" dirty="0"/>
              <a:t>прекъсва цикъла</a:t>
            </a:r>
            <a:endParaRPr lang="en-US" dirty="0"/>
          </a:p>
          <a:p>
            <a:pPr latinLnBrk="0"/>
            <a:r>
              <a:rPr lang="bg-BG" sz="3499" dirty="0"/>
              <a:t>Не може да съществува самостоятелно  извън цикъл</a:t>
            </a:r>
            <a:endParaRPr lang="en-US" sz="3499" dirty="0"/>
          </a:p>
          <a:p>
            <a:pPr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Прекратяване на цикъл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172722" y="2677476"/>
            <a:ext cx="7846556" cy="372255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699" b="1" noProof="1">
                <a:latin typeface="Consolas" pitchFamily="49" charset="0"/>
                <a:cs typeface="Consolas" pitchFamily="49" charset="0"/>
              </a:rPr>
              <a:t>(true)</a:t>
            </a:r>
            <a:r>
              <a:rPr lang="bg-BG" sz="26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6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 Console.WriteLine("Infinite loop");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 if (…)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	</a:t>
            </a: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5029478" y="4419342"/>
            <a:ext cx="4293378" cy="990342"/>
          </a:xfrm>
          <a:prstGeom prst="wedgeRoundRectCallout">
            <a:avLst>
              <a:gd name="adj1" fmla="val -73524"/>
              <a:gd name="adj2" fmla="val -55332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за прекъсване на цикъла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2B1EA9-D0DA-4AF2-A4F2-8E209140B9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648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While-</a:t>
            </a:r>
            <a:r>
              <a:rPr lang="bg-BG" dirty="0">
                <a:latin typeface="Consolas" panose="020B0609020204030204" pitchFamily="49" charset="0"/>
              </a:rPr>
              <a:t>цикъл</a:t>
            </a:r>
            <a:r>
              <a:rPr lang="en-US" dirty="0">
                <a:latin typeface="Consolas" panose="020B0609020204030204" pitchFamily="49" charset="0"/>
              </a:rPr>
              <a:t> – </a:t>
            </a:r>
            <a:r>
              <a:rPr lang="bg-BG" dirty="0">
                <a:latin typeface="Consolas" panose="020B0609020204030204" pitchFamily="49" charset="0"/>
              </a:rPr>
              <a:t>пример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956C384-38D5-421E-AFF5-6F314D3E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217" y="1932436"/>
            <a:ext cx="6535369" cy="433082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5;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(true)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if (a &gt; 10) 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Console.WriteLine("a = " + a);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a++;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FA44057F-32DF-464A-AA9C-89B84F121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9622" y="1787699"/>
            <a:ext cx="4357130" cy="1093327"/>
          </a:xfrm>
          <a:prstGeom prst="wedgeRoundRectCallout">
            <a:avLst>
              <a:gd name="adj1" fmla="val -48478"/>
              <a:gd name="adj2" fmla="val 92749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за прекратяване на повторението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A97395F8-D623-4A36-A1D3-7772904E5AC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7753" y="2936431"/>
            <a:ext cx="4403338" cy="2308415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Arrow: Right 1">
            <a:extLst>
              <a:ext uri="{FF2B5EF4-FFF2-40B4-BE49-F238E27FC236}">
                <a16:creationId xmlns:a16="http://schemas.microsoft.com/office/drawing/2014/main" id="{092A269E-C79A-4BF3-9A7C-C76800F6D195}"/>
              </a:ext>
            </a:extLst>
          </p:cNvPr>
          <p:cNvSpPr/>
          <p:nvPr/>
        </p:nvSpPr>
        <p:spPr bwMode="auto">
          <a:xfrm>
            <a:off x="6994037" y="3902205"/>
            <a:ext cx="428262" cy="37687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0DBE365D-9793-4FFA-8A6F-41F203A770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0208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dirty="0"/>
              <a:t>Напишете програма, която:</a:t>
            </a:r>
          </a:p>
          <a:p>
            <a:pPr lvl="1" latinLnBrk="0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Чете</a:t>
            </a:r>
            <a:r>
              <a:rPr lang="bg-BG" dirty="0"/>
              <a:t> от потребителя текст</a:t>
            </a:r>
            <a:r>
              <a:rPr lang="en-US" dirty="0"/>
              <a:t> </a:t>
            </a:r>
            <a:r>
              <a:rPr lang="bg-BG" dirty="0"/>
              <a:t>(низ)</a:t>
            </a:r>
          </a:p>
          <a:p>
            <a:pPr lvl="1" latinLnBrk="0"/>
            <a:r>
              <a:rPr lang="bg-BG" dirty="0"/>
              <a:t>Приключва четенето</a:t>
            </a:r>
            <a:r>
              <a:rPr lang="en-US" dirty="0"/>
              <a:t>,</a:t>
            </a:r>
            <a:r>
              <a:rPr lang="bg-BG" dirty="0"/>
              <a:t> когато получи командата "</a:t>
            </a:r>
            <a:r>
              <a:rPr lang="en-US" b="1" dirty="0">
                <a:solidFill>
                  <a:schemeClr val="bg1"/>
                </a:solidFill>
              </a:rPr>
              <a:t>Stop</a:t>
            </a:r>
            <a:r>
              <a:rPr lang="bg-BG" dirty="0"/>
              <a:t>"</a:t>
            </a:r>
          </a:p>
          <a:p>
            <a:pPr latinLnBrk="0"/>
            <a:r>
              <a:rPr lang="bg-BG" sz="3199" dirty="0"/>
              <a:t>Примерен вход и изход:</a:t>
            </a:r>
          </a:p>
          <a:p>
            <a:pPr lvl="1" latinLnBrk="0"/>
            <a:endParaRPr lang="en-US" sz="2999" dirty="0"/>
          </a:p>
          <a:p>
            <a:pPr marL="377774" lvl="1" indent="0">
              <a:buNone/>
            </a:pPr>
            <a:endParaRPr lang="bg-BG" sz="2999" dirty="0">
              <a:solidFill>
                <a:schemeClr val="tx2">
                  <a:lumMod val="75000"/>
                </a:schemeClr>
              </a:solidFill>
            </a:endParaRPr>
          </a:p>
          <a:p>
            <a:pPr lvl="2" latinLnBrk="0"/>
            <a:endParaRPr lang="en-US" dirty="0"/>
          </a:p>
          <a:p>
            <a:pPr lvl="2" latinLnBrk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условие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5722" y="3429000"/>
            <a:ext cx="2330663" cy="278707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SomeText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Stop</a:t>
            </a:r>
          </a:p>
          <a:p>
            <a:r>
              <a:rPr lang="en-US" sz="2599" b="1" noProof="1">
                <a:latin typeface="Consolas" panose="020B0609020204030204" pitchFamily="49" charset="0"/>
                <a:cs typeface="Consolas" pitchFamily="49" charset="0"/>
              </a:rPr>
              <a:t>AfterStop</a:t>
            </a: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7761000" y="4670244"/>
            <a:ext cx="447579" cy="30458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E2647745-4139-41DD-8120-F8C59F530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17778" y="3795603"/>
            <a:ext cx="2310040" cy="205386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anose="020B0609020204030204" pitchFamily="49" charset="0"/>
              </a:rPr>
              <a:t>Nakov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SoftUni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Sofia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Bulgaria</a:t>
            </a:r>
          </a:p>
          <a:p>
            <a:r>
              <a:rPr lang="en-US" sz="2599" b="1" dirty="0">
                <a:latin typeface="Consolas" panose="020B0609020204030204" pitchFamily="49" charset="0"/>
              </a:rPr>
              <a:t>SomeText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0D7BC5C-BA48-4ABE-8D03-63723F6417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0381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Четене на текст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0447" y="1448318"/>
            <a:ext cx="8551109" cy="452313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 (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true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  <a:endParaRPr lang="pt-BR" sz="31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if (input ==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Stop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"</a:t>
            </a:r>
            <a:r>
              <a:rPr lang="pt-BR" sz="31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 Console.WriteLine(input);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2381238-96BC-4B16-93B1-75A3DBBD3FDB}"/>
              </a:ext>
            </a:extLst>
          </p:cNvPr>
          <p:cNvSpPr/>
          <p:nvPr/>
        </p:nvSpPr>
        <p:spPr>
          <a:xfrm>
            <a:off x="507351" y="6294840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</a:t>
            </a:r>
            <a:r>
              <a:rPr lang="en-US" sz="2199" dirty="0"/>
              <a:t> </a:t>
            </a:r>
            <a:r>
              <a:rPr lang="bg-BG" sz="2199" dirty="0"/>
              <a:t>си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https://judge.softuni.bg/Contests/Practice/Index/3157#11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532EBF3D-C2C8-4B93-B759-31A06FEC74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6726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Първоначално прочита </a:t>
            </a:r>
            <a:r>
              <a:rPr lang="bg-BG" b="1" dirty="0">
                <a:solidFill>
                  <a:schemeClr val="bg1"/>
                </a:solidFill>
              </a:rPr>
              <a:t>потребителско име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  <a:r>
              <a:rPr lang="en-US" dirty="0"/>
              <a:t> </a:t>
            </a:r>
            <a:r>
              <a:rPr lang="bg-BG" dirty="0"/>
              <a:t>на </a:t>
            </a:r>
            <a:br>
              <a:rPr lang="bg-BG" dirty="0"/>
            </a:br>
            <a:r>
              <a:rPr lang="bg-BG" dirty="0"/>
              <a:t>потребителски профил</a:t>
            </a:r>
          </a:p>
          <a:p>
            <a:pPr lvl="1"/>
            <a:r>
              <a:rPr lang="bg-BG" dirty="0"/>
              <a:t>Прочита </a:t>
            </a:r>
            <a:r>
              <a:rPr lang="bg-BG" b="1" dirty="0">
                <a:solidFill>
                  <a:schemeClr val="bg1"/>
                </a:solidFill>
              </a:rPr>
              <a:t>парола</a:t>
            </a:r>
            <a:r>
              <a:rPr lang="bg-BG" dirty="0"/>
              <a:t> за вход и проверява дали е </a:t>
            </a:r>
            <a:r>
              <a:rPr lang="bg-BG" b="1" dirty="0">
                <a:solidFill>
                  <a:schemeClr val="bg1"/>
                </a:solidFill>
              </a:rPr>
              <a:t>коректна</a:t>
            </a:r>
            <a:r>
              <a:rPr lang="bg-BG" dirty="0"/>
              <a:t> </a:t>
            </a:r>
          </a:p>
          <a:p>
            <a:pPr lvl="1"/>
            <a:r>
              <a:rPr lang="bg-BG" dirty="0"/>
              <a:t>При</a:t>
            </a:r>
            <a:r>
              <a:rPr lang="en-US" dirty="0"/>
              <a:t>:</a:t>
            </a:r>
            <a:endParaRPr lang="bg-BG" dirty="0"/>
          </a:p>
          <a:p>
            <a:pPr lvl="2"/>
            <a:r>
              <a:rPr lang="bg-BG" dirty="0"/>
              <a:t>Невалидна парола, прочита</a:t>
            </a:r>
            <a:r>
              <a:rPr lang="en-US" dirty="0"/>
              <a:t> </a:t>
            </a:r>
            <a:r>
              <a:rPr lang="bg-BG" dirty="0"/>
              <a:t>нова</a:t>
            </a:r>
          </a:p>
          <a:p>
            <a:pPr lvl="2"/>
            <a:r>
              <a:rPr lang="bg-BG" dirty="0"/>
              <a:t>При коректно въведена парола, прекратява изпълнение</a:t>
            </a:r>
          </a:p>
          <a:p>
            <a:pPr lvl="2"/>
            <a:endParaRPr lang="en-US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Парола – условие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748F88D-A02C-404A-BB5A-2B440B3FB1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83391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Парола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05794" y="1372138"/>
            <a:ext cx="8780415" cy="455390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string username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string </a:t>
            </a:r>
            <a:r>
              <a:rPr lang="en-US" sz="2799" b="1" dirty="0">
                <a:latin typeface="Consolas" pitchFamily="49" charset="0"/>
                <a:cs typeface="Consolas" pitchFamily="49" charset="0"/>
              </a:rPr>
              <a:t>password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 (input != password)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   input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Console.WriteLine($"Welcome: {username}!");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A10263F-FCF9-4A68-9BC1-60CAD5F69496}"/>
              </a:ext>
            </a:extLst>
          </p:cNvPr>
          <p:cNvSpPr/>
          <p:nvPr/>
        </p:nvSpPr>
        <p:spPr>
          <a:xfrm>
            <a:off x="507351" y="6237313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https://judge.softuni.bg/Contests/Practice/Index/3157#12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A88F71A-A306-4D12-A004-25E29C392B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698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78502" y="1139845"/>
            <a:ext cx="11818096" cy="5528766"/>
          </a:xfrm>
        </p:spPr>
        <p:txBody>
          <a:bodyPr>
            <a:normAutofit/>
          </a:bodyPr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199" dirty="0"/>
              <a:t>Чете от потребителя </a:t>
            </a:r>
            <a:r>
              <a:rPr lang="bg-BG" sz="3199" b="1" dirty="0">
                <a:solidFill>
                  <a:schemeClr val="bg1"/>
                </a:solidFill>
              </a:rPr>
              <a:t>цели числа</a:t>
            </a:r>
          </a:p>
          <a:p>
            <a:pPr lvl="1"/>
            <a:r>
              <a:rPr lang="bg-BG" sz="3199" dirty="0"/>
              <a:t>Приключва четенето когато получи </a:t>
            </a:r>
            <a:r>
              <a:rPr lang="bg-BG" sz="3199" b="1" dirty="0">
                <a:solidFill>
                  <a:schemeClr val="bg1"/>
                </a:solidFill>
              </a:rPr>
              <a:t>сума, по-голяма или равна на първоначално въведеното число</a:t>
            </a:r>
            <a:endParaRPr lang="en-US" sz="3199" b="1" dirty="0">
              <a:solidFill>
                <a:schemeClr val="bg1"/>
              </a:solidFill>
            </a:endParaRPr>
          </a:p>
          <a:p>
            <a:pPr lvl="1"/>
            <a:r>
              <a:rPr lang="bg-BG" sz="3199" dirty="0"/>
              <a:t>Извежда </a:t>
            </a:r>
            <a:r>
              <a:rPr lang="bg-BG" sz="3199" b="1" dirty="0">
                <a:solidFill>
                  <a:schemeClr val="bg1"/>
                </a:solidFill>
              </a:rPr>
              <a:t>сумата</a:t>
            </a:r>
            <a:r>
              <a:rPr lang="bg-BG" sz="3199" dirty="0"/>
              <a:t> на всички </a:t>
            </a:r>
            <a:r>
              <a:rPr lang="bg-BG" sz="3199" b="1" dirty="0">
                <a:solidFill>
                  <a:schemeClr val="bg1"/>
                </a:solidFill>
              </a:rPr>
              <a:t>прочетени числа</a:t>
            </a:r>
          </a:p>
          <a:p>
            <a:r>
              <a:rPr lang="bg-BG" sz="3199" dirty="0"/>
              <a:t>Примерен вход и изход:</a:t>
            </a:r>
          </a:p>
          <a:p>
            <a:pPr lvl="1"/>
            <a:endParaRPr lang="en-US" sz="2799" dirty="0"/>
          </a:p>
          <a:p>
            <a:pPr marL="377774" lvl="1" indent="0">
              <a:buNone/>
            </a:pPr>
            <a:endParaRPr lang="bg-BG" sz="2799" dirty="0">
              <a:solidFill>
                <a:schemeClr val="tx2">
                  <a:lumMod val="75000"/>
                </a:schemeClr>
              </a:solidFill>
            </a:endParaRPr>
          </a:p>
          <a:p>
            <a:pPr lvl="2"/>
            <a:endParaRPr lang="en-US" sz="2799" dirty="0"/>
          </a:p>
          <a:p>
            <a:pPr lvl="2"/>
            <a:endParaRPr lang="en-US" sz="27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Сума от числа – условие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C9D00A-0AA5-487A-887B-5904474B00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7305" y="4384688"/>
            <a:ext cx="1147020" cy="21383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/>
              <a:t>100</a:t>
            </a:r>
          </a:p>
          <a:p>
            <a:r>
              <a:rPr lang="en-US" sz="2599" b="1" dirty="0"/>
              <a:t>10</a:t>
            </a:r>
          </a:p>
          <a:p>
            <a:r>
              <a:rPr lang="en-US" sz="2599" b="1" dirty="0"/>
              <a:t>20</a:t>
            </a:r>
          </a:p>
          <a:p>
            <a:r>
              <a:rPr lang="en-US" sz="2599" b="1" dirty="0"/>
              <a:t>30</a:t>
            </a:r>
          </a:p>
          <a:p>
            <a:r>
              <a:rPr lang="en-US" sz="2599" b="1" dirty="0"/>
              <a:t>45</a:t>
            </a: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CA100D17-5BE1-4626-AB26-76ED6669B30A}"/>
              </a:ext>
            </a:extLst>
          </p:cNvPr>
          <p:cNvSpPr/>
          <p:nvPr/>
        </p:nvSpPr>
        <p:spPr>
          <a:xfrm>
            <a:off x="7100647" y="5301527"/>
            <a:ext cx="402682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1A38C55-69A4-4F90-8F17-AF8886D2B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4496" y="5207528"/>
            <a:ext cx="747394" cy="49272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bg-BG" sz="2599" b="1" dirty="0">
                <a:latin typeface="Consolas" pitchFamily="49" charset="0"/>
                <a:cs typeface="Consolas" pitchFamily="49" charset="0"/>
              </a:rPr>
              <a:t>105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39E08B-6909-4551-93E1-0EFE28FA2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4716" y="3994653"/>
            <a:ext cx="1147020" cy="280846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/>
              <a:t>20</a:t>
            </a:r>
          </a:p>
          <a:p>
            <a:r>
              <a:rPr lang="en-US" sz="2599" b="1" dirty="0"/>
              <a:t>1</a:t>
            </a:r>
            <a:endParaRPr lang="bg-BG" sz="2599" b="1" dirty="0"/>
          </a:p>
          <a:p>
            <a:r>
              <a:rPr lang="en-US" sz="2599" b="1" dirty="0"/>
              <a:t>2</a:t>
            </a:r>
          </a:p>
          <a:p>
            <a:r>
              <a:rPr lang="en-US" sz="2599" b="1" dirty="0"/>
              <a:t>3</a:t>
            </a:r>
          </a:p>
          <a:p>
            <a:r>
              <a:rPr lang="en-US" sz="2599" b="1" dirty="0"/>
              <a:t>4</a:t>
            </a:r>
            <a:endParaRPr lang="bg-BG" sz="2599" b="1" dirty="0"/>
          </a:p>
          <a:p>
            <a:r>
              <a:rPr lang="en-US" sz="2599" b="1" dirty="0"/>
              <a:t>5</a:t>
            </a:r>
            <a:endParaRPr lang="bg-BG" sz="2599" b="1" dirty="0"/>
          </a:p>
          <a:p>
            <a:r>
              <a:rPr lang="bg-BG" sz="2599" b="1" dirty="0"/>
              <a:t>6</a:t>
            </a:r>
            <a:endParaRPr lang="en-US" sz="2599" b="1" dirty="0"/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AF485882-4E01-4D7E-B206-D2092B347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24999" y="5152527"/>
            <a:ext cx="549549" cy="49272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2</a:t>
            </a:r>
            <a:r>
              <a:rPr lang="bg-BG" sz="2599" b="1" dirty="0">
                <a:latin typeface="Consolas" pitchFamily="49" charset="0"/>
                <a:cs typeface="Consolas" pitchFamily="49" charset="0"/>
              </a:rPr>
              <a:t>1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1486ED7A-EEE8-48DC-A9B0-2BDA1047B870}"/>
              </a:ext>
            </a:extLst>
          </p:cNvPr>
          <p:cNvSpPr/>
          <p:nvPr/>
        </p:nvSpPr>
        <p:spPr>
          <a:xfrm>
            <a:off x="10336421" y="5246527"/>
            <a:ext cx="402682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EFC6E04B-EC63-411F-8A06-A71D797FFC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9057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8" grpId="0" animBg="1"/>
      <p:bldP spid="13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1D713-4956-4FC0-AB9F-FE828A5B8AB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Конструкция за </a:t>
            </a:r>
            <a:r>
              <a:rPr lang="en-GB"/>
              <a:t>For-</a:t>
            </a:r>
            <a:r>
              <a:rPr lang="bg-BG"/>
              <a:t>цикъл</a:t>
            </a:r>
            <a:endParaRPr lang="bg-B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94D2624-E2FA-4C5C-9D78-49388F45B3F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66" y="1524499"/>
            <a:ext cx="2762271" cy="229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45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Сума от числа – решение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22387E3-FA6A-402A-9CE2-FE3E2838D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0505" y="1539492"/>
            <a:ext cx="9929443" cy="396928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int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 (sum &lt;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n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endParaRPr lang="pt-BR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  int currentNum =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int.Parse(</a:t>
            </a:r>
            <a:r>
              <a:rPr lang="pt-BR" sz="2799" b="1" noProof="1">
                <a:latin typeface="Consolas" pitchFamily="49" charset="0"/>
                <a:cs typeface="Consolas" pitchFamily="49" charset="0"/>
              </a:rPr>
              <a:t>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  sum += currentNum;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799" b="1" noProof="1">
                <a:latin typeface="Consolas" pitchFamily="49" charset="0"/>
                <a:cs typeface="Consolas" pitchFamily="49" charset="0"/>
              </a:rPr>
              <a:t>Console.WriteLine(sum);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A07BEFD0-6F25-4C28-8185-2B46D44725CB}"/>
              </a:ext>
            </a:extLst>
          </p:cNvPr>
          <p:cNvSpPr/>
          <p:nvPr/>
        </p:nvSpPr>
        <p:spPr>
          <a:xfrm>
            <a:off x="507351" y="6237313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си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https://judge.softuni.bg/Contests/Practice/Index/3157#13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93C1E8E-643B-49AB-9A05-53654DED6B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3243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953298" y="1143595"/>
            <a:ext cx="2457520" cy="287976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7AA5EAE0-F564-4944-BB3E-67AA3DEB3BD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Вложени цикли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34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088967E-D47D-41DC-8E0C-FC79CE7DC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– часовник (1)</a:t>
            </a:r>
            <a:endParaRPr lang="en-US" dirty="0"/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D0AEDD33-4E4E-4C38-A5FD-5D773DC29594}"/>
              </a:ext>
            </a:extLst>
          </p:cNvPr>
          <p:cNvGrpSpPr/>
          <p:nvPr/>
        </p:nvGrpSpPr>
        <p:grpSpPr>
          <a:xfrm>
            <a:off x="4004280" y="3789016"/>
            <a:ext cx="4183440" cy="1798242"/>
            <a:chOff x="1415038" y="3984977"/>
            <a:chExt cx="4184530" cy="1798710"/>
          </a:xfrm>
        </p:grpSpPr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43B36F2B-9FF5-42C2-B534-243AEFFA7411}"/>
                </a:ext>
              </a:extLst>
            </p:cNvPr>
            <p:cNvGrpSpPr/>
            <p:nvPr/>
          </p:nvGrpSpPr>
          <p:grpSpPr>
            <a:xfrm>
              <a:off x="3022998" y="4631552"/>
              <a:ext cx="240123" cy="691084"/>
              <a:chOff x="2232041" y="1882891"/>
              <a:chExt cx="240123" cy="691084"/>
            </a:xfrm>
          </p:grpSpPr>
          <p:sp>
            <p:nvSpPr>
              <p:cNvPr id="26" name="Flowchart: Terminator 25">
                <a:extLst>
                  <a:ext uri="{FF2B5EF4-FFF2-40B4-BE49-F238E27FC236}">
                    <a16:creationId xmlns:a16="http://schemas.microsoft.com/office/drawing/2014/main" id="{6C294959-7E7E-4297-9B0C-C97D9EF7D3C5}"/>
                  </a:ext>
                </a:extLst>
              </p:cNvPr>
              <p:cNvSpPr/>
              <p:nvPr/>
            </p:nvSpPr>
            <p:spPr bwMode="auto">
              <a:xfrm>
                <a:off x="2232041" y="1882891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7" name="Flowchart: Terminator 26">
                <a:extLst>
                  <a:ext uri="{FF2B5EF4-FFF2-40B4-BE49-F238E27FC236}">
                    <a16:creationId xmlns:a16="http://schemas.microsoft.com/office/drawing/2014/main" id="{5746FD3A-D192-43AB-BB93-ABE67F09AAD7}"/>
                  </a:ext>
                </a:extLst>
              </p:cNvPr>
              <p:cNvSpPr/>
              <p:nvPr/>
            </p:nvSpPr>
            <p:spPr bwMode="auto">
              <a:xfrm>
                <a:off x="2232041" y="2334057"/>
                <a:ext cx="240123" cy="239918"/>
              </a:xfrm>
              <a:prstGeom prst="flowChartTerminator">
                <a:avLst/>
              </a:prstGeom>
              <a:solidFill>
                <a:schemeClr val="tx2"/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69" name="Group 68">
              <a:extLst>
                <a:ext uri="{FF2B5EF4-FFF2-40B4-BE49-F238E27FC236}">
                  <a16:creationId xmlns:a16="http://schemas.microsoft.com/office/drawing/2014/main" id="{6ED7CE23-383F-4DC7-B2C2-B06B5E9FF118}"/>
                </a:ext>
              </a:extLst>
            </p:cNvPr>
            <p:cNvGrpSpPr/>
            <p:nvPr/>
          </p:nvGrpSpPr>
          <p:grpSpPr>
            <a:xfrm>
              <a:off x="3410501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32296944-92A3-4B90-908B-B22DD75967DE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685800" cy="1771058"/>
                <a:chOff x="4298124" y="3303669"/>
                <a:chExt cx="685800" cy="1771058"/>
              </a:xfrm>
              <a:grpFill/>
            </p:grpSpPr>
            <p:sp>
              <p:nvSpPr>
                <p:cNvPr id="73" name="Flowchart: Preparation 72">
                  <a:extLst>
                    <a:ext uri="{FF2B5EF4-FFF2-40B4-BE49-F238E27FC236}">
                      <a16:creationId xmlns:a16="http://schemas.microsoft.com/office/drawing/2014/main" id="{E0913216-C3EE-4223-A6EB-B054ACFB3288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6" name="Flowchart: Preparation 75">
                  <a:extLst>
                    <a:ext uri="{FF2B5EF4-FFF2-40B4-BE49-F238E27FC236}">
                      <a16:creationId xmlns:a16="http://schemas.microsoft.com/office/drawing/2014/main" id="{84D9FFAA-DE88-4906-AD43-A25D0990DBE0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77" name="Flowchart: Preparation 76">
                  <a:extLst>
                    <a:ext uri="{FF2B5EF4-FFF2-40B4-BE49-F238E27FC236}">
                      <a16:creationId xmlns:a16="http://schemas.microsoft.com/office/drawing/2014/main" id="{D093F82C-9C86-41B2-ADBA-D8C928A1FAB3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71" name="Flowchart: Preparation 70">
                <a:extLst>
                  <a:ext uri="{FF2B5EF4-FFF2-40B4-BE49-F238E27FC236}">
                    <a16:creationId xmlns:a16="http://schemas.microsoft.com/office/drawing/2014/main" id="{DFBE381E-F5E2-432E-9581-BBE53839A707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2" name="Flowchart: Preparation 71">
                <a:extLst>
                  <a:ext uri="{FF2B5EF4-FFF2-40B4-BE49-F238E27FC236}">
                    <a16:creationId xmlns:a16="http://schemas.microsoft.com/office/drawing/2014/main" id="{A86F55B6-9A41-4678-A665-096C0F91C463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78235A74-ED02-4E79-B0AE-8DFD81612792}"/>
                </a:ext>
              </a:extLst>
            </p:cNvPr>
            <p:cNvGrpSpPr/>
            <p:nvPr/>
          </p:nvGrpSpPr>
          <p:grpSpPr>
            <a:xfrm>
              <a:off x="1812913" y="3990749"/>
              <a:ext cx="1011294" cy="1792938"/>
              <a:chOff x="6471234" y="2288125"/>
              <a:chExt cx="1011294" cy="1771058"/>
            </a:xfrm>
            <a:solidFill>
              <a:schemeClr val="tx1"/>
            </a:solidFill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4404E86F-C6F0-4060-8BC2-F69250027D10}"/>
                  </a:ext>
                </a:extLst>
              </p:cNvPr>
              <p:cNvGrpSpPr/>
              <p:nvPr/>
            </p:nvGrpSpPr>
            <p:grpSpPr>
              <a:xfrm>
                <a:off x="6483485" y="2288125"/>
                <a:ext cx="999043" cy="1771058"/>
                <a:chOff x="4143450" y="3303669"/>
                <a:chExt cx="999043" cy="1771058"/>
              </a:xfrm>
              <a:grpFill/>
            </p:grpSpPr>
            <p:sp>
              <p:nvSpPr>
                <p:cNvPr id="82" name="Flowchart: Preparation 81">
                  <a:extLst>
                    <a:ext uri="{FF2B5EF4-FFF2-40B4-BE49-F238E27FC236}">
                      <a16:creationId xmlns:a16="http://schemas.microsoft.com/office/drawing/2014/main" id="{AC80EE76-3A5D-4F4B-AABC-F6EFE0F83772}"/>
                    </a:ext>
                  </a:extLst>
                </p:cNvPr>
                <p:cNvSpPr/>
                <p:nvPr/>
              </p:nvSpPr>
              <p:spPr bwMode="auto">
                <a:xfrm>
                  <a:off x="4298124" y="4834605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3" name="Flowchart: Preparation 82">
                  <a:extLst>
                    <a:ext uri="{FF2B5EF4-FFF2-40B4-BE49-F238E27FC236}">
                      <a16:creationId xmlns:a16="http://schemas.microsoft.com/office/drawing/2014/main" id="{B7795453-1985-4474-AF5A-FE894485D0A1}"/>
                    </a:ext>
                  </a:extLst>
                </p:cNvPr>
                <p:cNvSpPr/>
                <p:nvPr/>
              </p:nvSpPr>
              <p:spPr bwMode="auto">
                <a:xfrm rot="16200000">
                  <a:off x="3920611" y="4449021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4" name="Flowchart: Preparation 83">
                  <a:extLst>
                    <a:ext uri="{FF2B5EF4-FFF2-40B4-BE49-F238E27FC236}">
                      <a16:creationId xmlns:a16="http://schemas.microsoft.com/office/drawing/2014/main" id="{C7F0BAEA-AD92-4E66-9264-4961027B4CC7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5" name="Flowchart: Preparation 84">
                  <a:extLst>
                    <a:ext uri="{FF2B5EF4-FFF2-40B4-BE49-F238E27FC236}">
                      <a16:creationId xmlns:a16="http://schemas.microsoft.com/office/drawing/2014/main" id="{E030A4A3-54DF-4868-8318-ED1B9A77AB32}"/>
                    </a:ext>
                  </a:extLst>
                </p:cNvPr>
                <p:cNvSpPr/>
                <p:nvPr/>
              </p:nvSpPr>
              <p:spPr bwMode="auto">
                <a:xfrm>
                  <a:off x="4298124" y="4063437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86" name="Flowchart: Preparation 85">
                  <a:extLst>
                    <a:ext uri="{FF2B5EF4-FFF2-40B4-BE49-F238E27FC236}">
                      <a16:creationId xmlns:a16="http://schemas.microsoft.com/office/drawing/2014/main" id="{1376F21B-8130-4B9D-8156-1D103FDBD7E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80" name="Flowchart: Preparation 79">
                <a:extLst>
                  <a:ext uri="{FF2B5EF4-FFF2-40B4-BE49-F238E27FC236}">
                    <a16:creationId xmlns:a16="http://schemas.microsoft.com/office/drawing/2014/main" id="{19B26789-AE29-4430-8925-2DBF3ACB48F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1" name="Flowchart: Preparation 80">
                <a:extLst>
                  <a:ext uri="{FF2B5EF4-FFF2-40B4-BE49-F238E27FC236}">
                    <a16:creationId xmlns:a16="http://schemas.microsoft.com/office/drawing/2014/main" id="{730E84D9-657E-4A6F-87BD-E482F959B23A}"/>
                  </a:ext>
                </a:extLst>
              </p:cNvPr>
              <p:cNvSpPr/>
              <p:nvPr/>
            </p:nvSpPr>
            <p:spPr bwMode="auto">
              <a:xfrm rot="5400000">
                <a:off x="6248395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5930CDD0-3BA3-4D0C-814A-49CA81E824F8}"/>
                </a:ext>
              </a:extLst>
            </p:cNvPr>
            <p:cNvGrpSpPr/>
            <p:nvPr/>
          </p:nvGrpSpPr>
          <p:grpSpPr>
            <a:xfrm>
              <a:off x="1415038" y="4123835"/>
              <a:ext cx="240122" cy="1469197"/>
              <a:chOff x="7242406" y="2445170"/>
              <a:chExt cx="240122" cy="1451268"/>
            </a:xfrm>
            <a:solidFill>
              <a:schemeClr val="tx1"/>
            </a:solidFill>
          </p:grpSpPr>
          <p:sp>
            <p:nvSpPr>
              <p:cNvPr id="93" name="Flowchart: Preparation 92">
                <a:extLst>
                  <a:ext uri="{FF2B5EF4-FFF2-40B4-BE49-F238E27FC236}">
                    <a16:creationId xmlns:a16="http://schemas.microsoft.com/office/drawing/2014/main" id="{5EEBA9A4-FDCC-4C34-952E-A71C6D48A7DE}"/>
                  </a:ext>
                </a:extLst>
              </p:cNvPr>
              <p:cNvSpPr/>
              <p:nvPr/>
            </p:nvSpPr>
            <p:spPr bwMode="auto">
              <a:xfrm rot="5400000">
                <a:off x="7019567" y="266800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89" name="Flowchart: Preparation 88">
                <a:extLst>
                  <a:ext uri="{FF2B5EF4-FFF2-40B4-BE49-F238E27FC236}">
                    <a16:creationId xmlns:a16="http://schemas.microsoft.com/office/drawing/2014/main" id="{56BEC4C8-144A-4F4F-9CF8-1CF859385002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6E11C7EF-0A15-442D-BD99-CA7B48B0A05F}"/>
                </a:ext>
              </a:extLst>
            </p:cNvPr>
            <p:cNvGrpSpPr/>
            <p:nvPr/>
          </p:nvGrpSpPr>
          <p:grpSpPr>
            <a:xfrm>
              <a:off x="4755199" y="3984977"/>
              <a:ext cx="844369" cy="1628182"/>
              <a:chOff x="6638159" y="2288125"/>
              <a:chExt cx="844369" cy="1608313"/>
            </a:xfrm>
            <a:solidFill>
              <a:schemeClr val="tx1"/>
            </a:solidFill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FD7D8436-8D89-458E-B642-2C74DCCADFAD}"/>
                  </a:ext>
                </a:extLst>
              </p:cNvPr>
              <p:cNvGrpSpPr/>
              <p:nvPr/>
            </p:nvGrpSpPr>
            <p:grpSpPr>
              <a:xfrm>
                <a:off x="6638159" y="2288125"/>
                <a:ext cx="844369" cy="842845"/>
                <a:chOff x="4298124" y="3303669"/>
                <a:chExt cx="844369" cy="842845"/>
              </a:xfrm>
              <a:grpFill/>
            </p:grpSpPr>
            <p:sp>
              <p:nvSpPr>
                <p:cNvPr id="102" name="Flowchart: Preparation 101">
                  <a:extLst>
                    <a:ext uri="{FF2B5EF4-FFF2-40B4-BE49-F238E27FC236}">
                      <a16:creationId xmlns:a16="http://schemas.microsoft.com/office/drawing/2014/main" id="{B59422E0-1C3D-41AA-90AA-3FF31CB204EB}"/>
                    </a:ext>
                  </a:extLst>
                </p:cNvPr>
                <p:cNvSpPr/>
                <p:nvPr/>
              </p:nvSpPr>
              <p:spPr bwMode="auto">
                <a:xfrm rot="5400000">
                  <a:off x="4679532" y="3683553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  <p:sp>
              <p:nvSpPr>
                <p:cNvPr id="104" name="Flowchart: Preparation 103">
                  <a:extLst>
                    <a:ext uri="{FF2B5EF4-FFF2-40B4-BE49-F238E27FC236}">
                      <a16:creationId xmlns:a16="http://schemas.microsoft.com/office/drawing/2014/main" id="{E3F2BD65-4031-4BAC-9B7A-FB4BD7A452C0}"/>
                    </a:ext>
                  </a:extLst>
                </p:cNvPr>
                <p:cNvSpPr/>
                <p:nvPr/>
              </p:nvSpPr>
              <p:spPr bwMode="auto">
                <a:xfrm>
                  <a:off x="4298124" y="3303669"/>
                  <a:ext cx="685800" cy="240122"/>
                </a:xfrm>
                <a:prstGeom prst="flowChartPreparation">
                  <a:avLst/>
                </a:prstGeom>
                <a:grpFill/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001">
                  <a:schemeClr val="dk2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/>
                  <a:endParaRPr lang="en-US" sz="2799" b="1" dirty="0">
                    <a:solidFill>
                      <a:srgbClr val="FFFFFF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p:grpSp>
          <p:sp>
            <p:nvSpPr>
              <p:cNvPr id="98" name="Flowchart: Preparation 97">
                <a:extLst>
                  <a:ext uri="{FF2B5EF4-FFF2-40B4-BE49-F238E27FC236}">
                    <a16:creationId xmlns:a16="http://schemas.microsoft.com/office/drawing/2014/main" id="{3023025A-E709-4272-A892-9E678E6B9A7D}"/>
                  </a:ext>
                </a:extLst>
              </p:cNvPr>
              <p:cNvSpPr/>
              <p:nvPr/>
            </p:nvSpPr>
            <p:spPr bwMode="auto">
              <a:xfrm rot="5400000">
                <a:off x="7019567" y="343347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21D78B-A8E5-4FC2-9021-206EF85DB3BE}"/>
              </a:ext>
            </a:extLst>
          </p:cNvPr>
          <p:cNvGrpSpPr/>
          <p:nvPr/>
        </p:nvGrpSpPr>
        <p:grpSpPr>
          <a:xfrm>
            <a:off x="7182641" y="3789557"/>
            <a:ext cx="1011031" cy="1792471"/>
            <a:chOff x="6471234" y="2288125"/>
            <a:chExt cx="1011294" cy="1771058"/>
          </a:xfrm>
          <a:solidFill>
            <a:schemeClr val="tx1"/>
          </a:solidFill>
        </p:grpSpPr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77125642-2FBD-4FBC-8EFC-B59ECC7AC27D}"/>
                </a:ext>
              </a:extLst>
            </p:cNvPr>
            <p:cNvGrpSpPr/>
            <p:nvPr/>
          </p:nvGrpSpPr>
          <p:grpSpPr>
            <a:xfrm>
              <a:off x="6483485" y="2288125"/>
              <a:ext cx="999043" cy="1771058"/>
              <a:chOff x="4143450" y="3303669"/>
              <a:chExt cx="999043" cy="1771058"/>
            </a:xfrm>
            <a:grpFill/>
          </p:grpSpPr>
          <p:sp>
            <p:nvSpPr>
              <p:cNvPr id="123" name="Flowchart: Preparation 122">
                <a:extLst>
                  <a:ext uri="{FF2B5EF4-FFF2-40B4-BE49-F238E27FC236}">
                    <a16:creationId xmlns:a16="http://schemas.microsoft.com/office/drawing/2014/main" id="{C475A9A3-6D7E-48AC-AA72-E57647C4A8D1}"/>
                  </a:ext>
                </a:extLst>
              </p:cNvPr>
              <p:cNvSpPr/>
              <p:nvPr/>
            </p:nvSpPr>
            <p:spPr bwMode="auto">
              <a:xfrm>
                <a:off x="4298124" y="4834605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4" name="Flowchart: Preparation 123">
                <a:extLst>
                  <a:ext uri="{FF2B5EF4-FFF2-40B4-BE49-F238E27FC236}">
                    <a16:creationId xmlns:a16="http://schemas.microsoft.com/office/drawing/2014/main" id="{6DB77917-AB34-41E7-8E41-62F39E741344}"/>
                  </a:ext>
                </a:extLst>
              </p:cNvPr>
              <p:cNvSpPr/>
              <p:nvPr/>
            </p:nvSpPr>
            <p:spPr bwMode="auto">
              <a:xfrm rot="16200000">
                <a:off x="3920611" y="4449021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5" name="Flowchart: Preparation 124">
                <a:extLst>
                  <a:ext uri="{FF2B5EF4-FFF2-40B4-BE49-F238E27FC236}">
                    <a16:creationId xmlns:a16="http://schemas.microsoft.com/office/drawing/2014/main" id="{2FC846C2-EE7A-4F20-8145-58B1110827A1}"/>
                  </a:ext>
                </a:extLst>
              </p:cNvPr>
              <p:cNvSpPr/>
              <p:nvPr/>
            </p:nvSpPr>
            <p:spPr bwMode="auto">
              <a:xfrm rot="5400000">
                <a:off x="4679532" y="3683553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6" name="Flowchart: Preparation 125">
                <a:extLst>
                  <a:ext uri="{FF2B5EF4-FFF2-40B4-BE49-F238E27FC236}">
                    <a16:creationId xmlns:a16="http://schemas.microsoft.com/office/drawing/2014/main" id="{DF050D83-E70E-4C5A-9D34-8053308F4936}"/>
                  </a:ext>
                </a:extLst>
              </p:cNvPr>
              <p:cNvSpPr/>
              <p:nvPr/>
            </p:nvSpPr>
            <p:spPr bwMode="auto">
              <a:xfrm>
                <a:off x="4298124" y="4063437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127" name="Flowchart: Preparation 126">
                <a:extLst>
                  <a:ext uri="{FF2B5EF4-FFF2-40B4-BE49-F238E27FC236}">
                    <a16:creationId xmlns:a16="http://schemas.microsoft.com/office/drawing/2014/main" id="{98622AA3-64CF-4BD4-8D95-A5FB10380860}"/>
                  </a:ext>
                </a:extLst>
              </p:cNvPr>
              <p:cNvSpPr/>
              <p:nvPr/>
            </p:nvSpPr>
            <p:spPr bwMode="auto">
              <a:xfrm>
                <a:off x="4298124" y="3303669"/>
                <a:ext cx="685800" cy="240122"/>
              </a:xfrm>
              <a:prstGeom prst="flowChartPreparation">
                <a:avLst/>
              </a:prstGeom>
              <a:grpFill/>
              <a:ln w="19050"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121" name="Flowchart: Preparation 120">
              <a:extLst>
                <a:ext uri="{FF2B5EF4-FFF2-40B4-BE49-F238E27FC236}">
                  <a16:creationId xmlns:a16="http://schemas.microsoft.com/office/drawing/2014/main" id="{0DB4508C-4C42-478A-8F7F-538496E0A521}"/>
                </a:ext>
              </a:extLst>
            </p:cNvPr>
            <p:cNvSpPr/>
            <p:nvPr/>
          </p:nvSpPr>
          <p:spPr bwMode="auto">
            <a:xfrm rot="5400000">
              <a:off x="7019567" y="3433477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2" name="Flowchart: Preparation 121">
              <a:extLst>
                <a:ext uri="{FF2B5EF4-FFF2-40B4-BE49-F238E27FC236}">
                  <a16:creationId xmlns:a16="http://schemas.microsoft.com/office/drawing/2014/main" id="{B3734182-AC04-4D35-9A8B-764CBCBA7177}"/>
                </a:ext>
              </a:extLst>
            </p:cNvPr>
            <p:cNvSpPr/>
            <p:nvPr/>
          </p:nvSpPr>
          <p:spPr bwMode="auto">
            <a:xfrm rot="5400000">
              <a:off x="6248395" y="2668009"/>
              <a:ext cx="685800" cy="240122"/>
            </a:xfrm>
            <a:prstGeom prst="flowChartPreparation">
              <a:avLst/>
            </a:prstGeom>
            <a:grpFill/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67" name="Flowchart: Preparation 66">
            <a:extLst>
              <a:ext uri="{FF2B5EF4-FFF2-40B4-BE49-F238E27FC236}">
                <a16:creationId xmlns:a16="http://schemas.microsoft.com/office/drawing/2014/main" id="{18FA05DC-149C-4F7B-9F1E-98CE8A530512}"/>
              </a:ext>
            </a:extLst>
          </p:cNvPr>
          <p:cNvSpPr/>
          <p:nvPr/>
        </p:nvSpPr>
        <p:spPr bwMode="auto">
          <a:xfrm rot="16200000">
            <a:off x="6939158" y="4909433"/>
            <a:ext cx="799737" cy="34826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4" name="Flowchart: Preparation 93">
            <a:extLst>
              <a:ext uri="{FF2B5EF4-FFF2-40B4-BE49-F238E27FC236}">
                <a16:creationId xmlns:a16="http://schemas.microsoft.com/office/drawing/2014/main" id="{3D3623CA-C8AE-41DA-B20D-9B52DDD5A393}"/>
              </a:ext>
            </a:extLst>
          </p:cNvPr>
          <p:cNvSpPr/>
          <p:nvPr/>
        </p:nvSpPr>
        <p:spPr bwMode="auto">
          <a:xfrm rot="16200000">
            <a:off x="4122214" y="4910304"/>
            <a:ext cx="799737" cy="34826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5" name="Flowchart: Preparation 94">
            <a:extLst>
              <a:ext uri="{FF2B5EF4-FFF2-40B4-BE49-F238E27FC236}">
                <a16:creationId xmlns:a16="http://schemas.microsoft.com/office/drawing/2014/main" id="{C9191006-F63F-4680-AF68-02DA2726EEEF}"/>
              </a:ext>
            </a:extLst>
          </p:cNvPr>
          <p:cNvSpPr/>
          <p:nvPr/>
        </p:nvSpPr>
        <p:spPr bwMode="auto">
          <a:xfrm rot="16200000">
            <a:off x="6964500" y="4949700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9" name="Flowchart: Preparation 98">
            <a:extLst>
              <a:ext uri="{FF2B5EF4-FFF2-40B4-BE49-F238E27FC236}">
                <a16:creationId xmlns:a16="http://schemas.microsoft.com/office/drawing/2014/main" id="{5C2D75AD-9FC9-44BD-96C1-A65AAA81E178}"/>
              </a:ext>
            </a:extLst>
          </p:cNvPr>
          <p:cNvSpPr/>
          <p:nvPr/>
        </p:nvSpPr>
        <p:spPr bwMode="auto">
          <a:xfrm rot="16200000">
            <a:off x="5781136" y="4963536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0" name="Flowchart: Preparation 99">
            <a:extLst>
              <a:ext uri="{FF2B5EF4-FFF2-40B4-BE49-F238E27FC236}">
                <a16:creationId xmlns:a16="http://schemas.microsoft.com/office/drawing/2014/main" id="{CBB92E9B-F9A5-45D9-ABCF-149A3E710876}"/>
              </a:ext>
            </a:extLst>
          </p:cNvPr>
          <p:cNvSpPr/>
          <p:nvPr/>
        </p:nvSpPr>
        <p:spPr bwMode="auto">
          <a:xfrm rot="16200000">
            <a:off x="6539285" y="4171800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1" name="Flowchart: Preparation 100">
            <a:extLst>
              <a:ext uri="{FF2B5EF4-FFF2-40B4-BE49-F238E27FC236}">
                <a16:creationId xmlns:a16="http://schemas.microsoft.com/office/drawing/2014/main" id="{C1A16924-2B1E-4744-B6E2-640628E35179}"/>
              </a:ext>
            </a:extLst>
          </p:cNvPr>
          <p:cNvSpPr/>
          <p:nvPr/>
        </p:nvSpPr>
        <p:spPr bwMode="auto">
          <a:xfrm>
            <a:off x="6148878" y="4558361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3" name="Flowchart: Preparation 102">
            <a:extLst>
              <a:ext uri="{FF2B5EF4-FFF2-40B4-BE49-F238E27FC236}">
                <a16:creationId xmlns:a16="http://schemas.microsoft.com/office/drawing/2014/main" id="{8984D36C-91BF-43F5-A007-6639F06EC5A7}"/>
              </a:ext>
            </a:extLst>
          </p:cNvPr>
          <p:cNvSpPr/>
          <p:nvPr/>
        </p:nvSpPr>
        <p:spPr bwMode="auto">
          <a:xfrm>
            <a:off x="7332078" y="4557991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8" name="Flowchart: Preparation 127">
            <a:extLst>
              <a:ext uri="{FF2B5EF4-FFF2-40B4-BE49-F238E27FC236}">
                <a16:creationId xmlns:a16="http://schemas.microsoft.com/office/drawing/2014/main" id="{61FA7D15-2775-4691-91C3-6BE8C42DC976}"/>
              </a:ext>
            </a:extLst>
          </p:cNvPr>
          <p:cNvSpPr/>
          <p:nvPr/>
        </p:nvSpPr>
        <p:spPr bwMode="auto">
          <a:xfrm>
            <a:off x="7332283" y="3783787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9" name="Flowchart: Preparation 128">
            <a:extLst>
              <a:ext uri="{FF2B5EF4-FFF2-40B4-BE49-F238E27FC236}">
                <a16:creationId xmlns:a16="http://schemas.microsoft.com/office/drawing/2014/main" id="{94D0B011-D336-4E45-8776-AF80A6FD3C24}"/>
              </a:ext>
            </a:extLst>
          </p:cNvPr>
          <p:cNvSpPr/>
          <p:nvPr/>
        </p:nvSpPr>
        <p:spPr bwMode="auto">
          <a:xfrm>
            <a:off x="7336494" y="5331569"/>
            <a:ext cx="714720" cy="248255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0" name="Flowchart: Preparation 129">
            <a:extLst>
              <a:ext uri="{FF2B5EF4-FFF2-40B4-BE49-F238E27FC236}">
                <a16:creationId xmlns:a16="http://schemas.microsoft.com/office/drawing/2014/main" id="{4E62D111-38D6-4FBF-BF1B-72A5B3A54BAB}"/>
              </a:ext>
            </a:extLst>
          </p:cNvPr>
          <p:cNvSpPr/>
          <p:nvPr/>
        </p:nvSpPr>
        <p:spPr bwMode="auto">
          <a:xfrm rot="5400000">
            <a:off x="6932745" y="4144907"/>
            <a:ext cx="760691" cy="275786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1" name="Flowchart: Preparation 130">
            <a:extLst>
              <a:ext uri="{FF2B5EF4-FFF2-40B4-BE49-F238E27FC236}">
                <a16:creationId xmlns:a16="http://schemas.microsoft.com/office/drawing/2014/main" id="{3233632B-A209-4BF4-A8AD-5573C7AF121E}"/>
              </a:ext>
            </a:extLst>
          </p:cNvPr>
          <p:cNvSpPr/>
          <p:nvPr/>
        </p:nvSpPr>
        <p:spPr bwMode="auto">
          <a:xfrm rot="5400000">
            <a:off x="6932472" y="4964470"/>
            <a:ext cx="760691" cy="275786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2" name="Flowchart: Preparation 131">
            <a:extLst>
              <a:ext uri="{FF2B5EF4-FFF2-40B4-BE49-F238E27FC236}">
                <a16:creationId xmlns:a16="http://schemas.microsoft.com/office/drawing/2014/main" id="{D7485208-ED98-4D4F-B576-E8047426AAEC}"/>
              </a:ext>
            </a:extLst>
          </p:cNvPr>
          <p:cNvSpPr/>
          <p:nvPr/>
        </p:nvSpPr>
        <p:spPr bwMode="auto">
          <a:xfrm rot="5400000">
            <a:off x="7024389" y="4949700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8" name="Flowchart: Preparation 137">
            <a:extLst>
              <a:ext uri="{FF2B5EF4-FFF2-40B4-BE49-F238E27FC236}">
                <a16:creationId xmlns:a16="http://schemas.microsoft.com/office/drawing/2014/main" id="{EE6F70C2-DE16-409C-AE9F-B01FC135C8A6}"/>
              </a:ext>
            </a:extLst>
          </p:cNvPr>
          <p:cNvSpPr/>
          <p:nvPr/>
        </p:nvSpPr>
        <p:spPr bwMode="auto">
          <a:xfrm rot="16200000">
            <a:off x="7645462" y="4905746"/>
            <a:ext cx="799737" cy="348268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9" name="Flowchart: Preparation 138">
            <a:extLst>
              <a:ext uri="{FF2B5EF4-FFF2-40B4-BE49-F238E27FC236}">
                <a16:creationId xmlns:a16="http://schemas.microsoft.com/office/drawing/2014/main" id="{34760D5D-DDF3-4583-B888-B2559ACB5D30}"/>
              </a:ext>
            </a:extLst>
          </p:cNvPr>
          <p:cNvSpPr/>
          <p:nvPr/>
        </p:nvSpPr>
        <p:spPr bwMode="auto">
          <a:xfrm rot="10800000">
            <a:off x="7337088" y="3799417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0" name="Flowchart: Preparation 139">
            <a:extLst>
              <a:ext uri="{FF2B5EF4-FFF2-40B4-BE49-F238E27FC236}">
                <a16:creationId xmlns:a16="http://schemas.microsoft.com/office/drawing/2014/main" id="{F22BCF45-E159-49D3-B862-23CC6EC778ED}"/>
              </a:ext>
            </a:extLst>
          </p:cNvPr>
          <p:cNvSpPr/>
          <p:nvPr/>
        </p:nvSpPr>
        <p:spPr bwMode="auto">
          <a:xfrm rot="10800000">
            <a:off x="7407128" y="4552111"/>
            <a:ext cx="630993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2" name="Flowchart: Preparation 141">
            <a:extLst>
              <a:ext uri="{FF2B5EF4-FFF2-40B4-BE49-F238E27FC236}">
                <a16:creationId xmlns:a16="http://schemas.microsoft.com/office/drawing/2014/main" id="{2D4289C3-40DC-426A-996E-1A54D0EC9FE8}"/>
              </a:ext>
            </a:extLst>
          </p:cNvPr>
          <p:cNvSpPr/>
          <p:nvPr/>
        </p:nvSpPr>
        <p:spPr bwMode="auto">
          <a:xfrm rot="10800000">
            <a:off x="7406683" y="5348378"/>
            <a:ext cx="630993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3" name="Flowchart: Preparation 142">
            <a:extLst>
              <a:ext uri="{FF2B5EF4-FFF2-40B4-BE49-F238E27FC236}">
                <a16:creationId xmlns:a16="http://schemas.microsoft.com/office/drawing/2014/main" id="{AF21C3E3-92EA-46C9-AF51-C08C8E2585F9}"/>
              </a:ext>
            </a:extLst>
          </p:cNvPr>
          <p:cNvSpPr/>
          <p:nvPr/>
        </p:nvSpPr>
        <p:spPr bwMode="auto">
          <a:xfrm rot="5400000">
            <a:off x="7001300" y="4912327"/>
            <a:ext cx="760694" cy="289124"/>
          </a:xfrm>
          <a:prstGeom prst="flowChartPreparation">
            <a:avLst/>
          </a:prstGeom>
          <a:solidFill>
            <a:srgbClr val="FFFFFF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4" name="Flowchart: Preparation 143">
            <a:extLst>
              <a:ext uri="{FF2B5EF4-FFF2-40B4-BE49-F238E27FC236}">
                <a16:creationId xmlns:a16="http://schemas.microsoft.com/office/drawing/2014/main" id="{665F643B-FF81-45B4-BD30-92589C712955}"/>
              </a:ext>
            </a:extLst>
          </p:cNvPr>
          <p:cNvSpPr/>
          <p:nvPr/>
        </p:nvSpPr>
        <p:spPr bwMode="auto">
          <a:xfrm rot="5400000">
            <a:off x="7719383" y="4963536"/>
            <a:ext cx="694092" cy="240059"/>
          </a:xfrm>
          <a:prstGeom prst="flowChartPreparation">
            <a:avLst/>
          </a:prstGeom>
          <a:solidFill>
            <a:schemeClr val="tx1"/>
          </a:soli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5" name="AutoShape 7">
            <a:extLst>
              <a:ext uri="{FF2B5EF4-FFF2-40B4-BE49-F238E27FC236}">
                <a16:creationId xmlns:a16="http://schemas.microsoft.com/office/drawing/2014/main" id="{5713E4C9-68D7-488C-9AB3-188F8A70B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19" y="2321264"/>
            <a:ext cx="3885188" cy="1300833"/>
          </a:xfrm>
          <a:prstGeom prst="wedgeRoundRectCallout">
            <a:avLst>
              <a:gd name="adj1" fmla="val 62855"/>
              <a:gd name="adj2" fmla="val 5145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Часовете се променят когато минутите надвишат 59</a:t>
            </a:r>
          </a:p>
        </p:txBody>
      </p:sp>
      <p:sp>
        <p:nvSpPr>
          <p:cNvPr id="146" name="AutoShape 7">
            <a:extLst>
              <a:ext uri="{FF2B5EF4-FFF2-40B4-BE49-F238E27FC236}">
                <a16:creationId xmlns:a16="http://schemas.microsoft.com/office/drawing/2014/main" id="{97E8B32D-E9BE-4FE1-84C4-54B8AD6E4E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6974" y="2334730"/>
            <a:ext cx="3885188" cy="1300833"/>
          </a:xfrm>
          <a:prstGeom prst="wedgeRoundRectCallout">
            <a:avLst>
              <a:gd name="adj1" fmla="val -61712"/>
              <a:gd name="adj2" fmla="val 4897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Докато минутите се променят часовете остават същите</a:t>
            </a:r>
          </a:p>
        </p:txBody>
      </p:sp>
      <p:sp>
        <p:nvSpPr>
          <p:cNvPr id="61" name="Slide Number">
            <a:extLst>
              <a:ext uri="{FF2B5EF4-FFF2-40B4-BE49-F238E27FC236}">
                <a16:creationId xmlns:a16="http://schemas.microsoft.com/office/drawing/2014/main" id="{3F8305DE-6E67-407F-BB1B-CBFF664E33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088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94" grpId="0" animBg="1"/>
      <p:bldP spid="95" grpId="0" animBg="1"/>
      <p:bldP spid="99" grpId="0" animBg="1"/>
      <p:bldP spid="100" grpId="0" animBg="1"/>
      <p:bldP spid="101" grpId="0" animBg="1"/>
      <p:bldP spid="103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8" grpId="0" animBg="1"/>
      <p:bldP spid="139" grpId="0" animBg="1"/>
      <p:bldP spid="140" grpId="0" animBg="1"/>
      <p:bldP spid="142" grpId="0" animBg="1"/>
      <p:bldP spid="143" grpId="0" animBg="1"/>
      <p:bldP spid="144" grpId="0" animBg="1"/>
      <p:bldP spid="145" grpId="0" animBg="1"/>
      <p:bldP spid="14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319A241-F069-4539-A3FB-ACF6C0A64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Пример – часовник (2)</a:t>
            </a:r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E82AA472-5F66-4275-BEB9-8AC089F757D4}"/>
              </a:ext>
            </a:extLst>
          </p:cNvPr>
          <p:cNvSpPr/>
          <p:nvPr/>
        </p:nvSpPr>
        <p:spPr>
          <a:xfrm>
            <a:off x="586217" y="6402077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https://judge.softuni.bg/Contests/Practice/Index/3157#20</a:t>
            </a:r>
            <a:endParaRPr lang="en-US" sz="2199" dirty="0">
              <a:solidFill>
                <a:prstClr val="white"/>
              </a:solidFill>
            </a:endParaRP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569A229F-016A-4D1C-9E81-99FB4422B3C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7533"/>
          <a:stretch/>
        </p:blipFill>
        <p:spPr>
          <a:xfrm>
            <a:off x="8827965" y="1232287"/>
            <a:ext cx="2159247" cy="51411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897823E1-E365-4923-A36F-1E76EC9C800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8A6C6F2E-6DD1-4B93-AE05-91C440F5ECB1}"/>
              </a:ext>
            </a:extLst>
          </p:cNvPr>
          <p:cNvSpPr txBox="1">
            <a:spLocks/>
          </p:cNvSpPr>
          <p:nvPr/>
        </p:nvSpPr>
        <p:spPr>
          <a:xfrm>
            <a:off x="172175" y="1232858"/>
            <a:ext cx="11844475" cy="518427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en-US" sz="3199" noProof="1"/>
              <a:t>Външният цикъл отговаря за часовете</a:t>
            </a:r>
          </a:p>
          <a:p>
            <a:pPr marL="1066099" lvl="1" indent="-457063"/>
            <a:r>
              <a:rPr lang="en-US" sz="2999" noProof="1"/>
              <a:t>Вътрешния за минутите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4E1D100C-E753-43A0-95E7-AF2F23FDB330}"/>
              </a:ext>
            </a:extLst>
          </p:cNvPr>
          <p:cNvSpPr txBox="1">
            <a:spLocks/>
          </p:cNvSpPr>
          <p:nvPr/>
        </p:nvSpPr>
        <p:spPr>
          <a:xfrm>
            <a:off x="729419" y="2574223"/>
            <a:ext cx="7169335" cy="3264247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for (int h = 0; h &lt;= 23; h++)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for (int m = 0; m &lt;= 59; m++)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{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    Console.WriteLine($"{h}:{m}");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    }</a:t>
            </a:r>
          </a:p>
          <a:p>
            <a: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/>
              <a:t>}</a:t>
            </a:r>
            <a:endParaRPr lang="en-GB" sz="2399" dirty="0"/>
          </a:p>
        </p:txBody>
      </p:sp>
    </p:spTree>
    <p:extLst>
      <p:ext uri="{BB962C8B-B14F-4D97-AF65-F5344CB8AC3E}">
        <p14:creationId xmlns:p14="http://schemas.microsoft.com/office/powerpoint/2010/main" val="2492252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4294967295"/>
          </p:nvPr>
        </p:nvSpPr>
        <p:spPr>
          <a:xfrm>
            <a:off x="193481" y="1377261"/>
            <a:ext cx="10949676" cy="113698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598" dirty="0">
                <a:latin typeface="Calibri" panose="020F0502020204030204" pitchFamily="34" charset="0"/>
                <a:cs typeface="Calibri" panose="020F0502020204030204" pitchFamily="34" charset="0"/>
              </a:rPr>
              <a:t>За всяка итерация на външния цикъл вложения </a:t>
            </a:r>
            <a:br>
              <a:rPr lang="bg-BG" sz="3598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bg-BG" sz="3598" dirty="0">
                <a:latin typeface="Calibri" panose="020F0502020204030204" pitchFamily="34" charset="0"/>
                <a:cs typeface="Calibri" panose="020F0502020204030204" pitchFamily="34" charset="0"/>
              </a:rPr>
              <a:t>се изпълнява </a:t>
            </a:r>
            <a:r>
              <a:rPr lang="en-US" sz="35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bg-BG" sz="3598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598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 брой пъти</a:t>
            </a:r>
            <a:endParaRPr lang="en-US" sz="3598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Вложени цикли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038F034-927C-4C8B-AE6F-FCDDEC408B9D}"/>
              </a:ext>
            </a:extLst>
          </p:cNvPr>
          <p:cNvGrpSpPr/>
          <p:nvPr/>
        </p:nvGrpSpPr>
        <p:grpSpPr>
          <a:xfrm>
            <a:off x="8661559" y="2504528"/>
            <a:ext cx="3486730" cy="3486730"/>
            <a:chOff x="6780212" y="2081165"/>
            <a:chExt cx="3488546" cy="348854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96868F5-E5DA-48C7-AAB9-4C3CB064E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180654">
              <a:off x="7637573" y="2922865"/>
              <a:ext cx="1805142" cy="180514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4392E31D-8CAB-4787-A9C8-06F8BAC7D1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10800000">
              <a:off x="6780212" y="2081165"/>
              <a:ext cx="3488546" cy="3488546"/>
            </a:xfrm>
            <a:prstGeom prst="rect">
              <a:avLst/>
            </a:prstGeom>
          </p:spPr>
        </p:pic>
      </p:grp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D167C413-56B9-4D96-B430-FE1DC51794EC}"/>
              </a:ext>
            </a:extLst>
          </p:cNvPr>
          <p:cNvSpPr txBox="1">
            <a:spLocks/>
          </p:cNvSpPr>
          <p:nvPr/>
        </p:nvSpPr>
        <p:spPr>
          <a:xfrm>
            <a:off x="889441" y="3005405"/>
            <a:ext cx="7772119" cy="1406905"/>
          </a:xfrm>
          <a:prstGeom prst="rect">
            <a:avLst/>
          </a:prstGeom>
          <a:solidFill>
            <a:schemeClr val="accent5">
              <a:lumMod val="60000"/>
              <a:lumOff val="4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72000" rIns="108000" bIns="72000" rtlCol="0">
            <a:spAutoFit/>
          </a:bodyPr>
          <a:lstStyle>
            <a:lvl1pPr indent="0" defTabSz="1218438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None/>
              <a:defRPr lang="en-US" sz="2399" b="1" noProof="1">
                <a:latin typeface="Consolas" pitchFamily="49" charset="0"/>
                <a:cs typeface="Consolas" pitchFamily="49" charset="0"/>
              </a:defRPr>
            </a:lvl1pPr>
            <a:lvl2pPr marL="80962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25730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1704975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152650" indent="-361950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for (int i = 0; i &lt; n; i++)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dirty="0"/>
              <a:t>    for (int j = 0; j &lt; n; j++) 			…</a:t>
            </a: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384568FA-4768-4044-8A08-F5DEA5179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2591" y="4366912"/>
            <a:ext cx="3884207" cy="1473618"/>
          </a:xfrm>
          <a:prstGeom prst="wedgeRoundRectCallout">
            <a:avLst>
              <a:gd name="adj1" fmla="val -59013"/>
              <a:gd name="adj2" fmla="val -48297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8" b="1" dirty="0">
                <a:solidFill>
                  <a:schemeClr val="bg2"/>
                </a:solidFill>
              </a:rPr>
              <a:t>Имената на </a:t>
            </a:r>
            <a:r>
              <a:rPr lang="bg-BG" sz="2798" b="1" noProof="1">
                <a:solidFill>
                  <a:schemeClr val="bg2"/>
                </a:solidFill>
              </a:rPr>
              <a:t>променливите </a:t>
            </a:r>
            <a:r>
              <a:rPr lang="bg-BG" sz="2798" b="1" dirty="0">
                <a:solidFill>
                  <a:schemeClr val="bg2"/>
                </a:solidFill>
              </a:rPr>
              <a:t>трябва да бъдат различни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01A0A70-D1C0-41E0-967F-DBFC3318FA77}"/>
              </a:ext>
            </a:extLst>
          </p:cNvPr>
          <p:cNvSpPr/>
          <p:nvPr/>
        </p:nvSpPr>
        <p:spPr>
          <a:xfrm>
            <a:off x="2351584" y="3061654"/>
            <a:ext cx="453472" cy="484137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8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2311BE-8D1D-41E9-8AEF-75207A305537}"/>
              </a:ext>
            </a:extLst>
          </p:cNvPr>
          <p:cNvSpPr/>
          <p:nvPr/>
        </p:nvSpPr>
        <p:spPr>
          <a:xfrm>
            <a:off x="3081905" y="3578848"/>
            <a:ext cx="422593" cy="533122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8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E168DD92-9486-4545-B49E-8756A78510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07334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9" grpId="0" animBg="1"/>
      <p:bldP spid="18" grpId="0" animBg="1"/>
      <p:bldP spid="14" grpId="0" animBg="1"/>
      <p:bldP spid="1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11E0B9-FA4E-47F4-8193-6C33DBE90D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Отпечатайте на конзолата таблицата за умножение за </a:t>
            </a:r>
            <a:br>
              <a:rPr lang="bg-BG" dirty="0"/>
            </a:br>
            <a:r>
              <a:rPr lang="bg-BG" dirty="0"/>
              <a:t>числата от </a:t>
            </a:r>
            <a:r>
              <a:rPr lang="bg-BG" b="1" dirty="0">
                <a:solidFill>
                  <a:schemeClr val="bg1"/>
                </a:solidFill>
              </a:rPr>
              <a:t>1</a:t>
            </a:r>
            <a:r>
              <a:rPr lang="bg-BG" dirty="0"/>
              <a:t> до </a:t>
            </a:r>
            <a:r>
              <a:rPr lang="bg-BG" b="1" dirty="0">
                <a:solidFill>
                  <a:schemeClr val="bg1"/>
                </a:solidFill>
              </a:rPr>
              <a:t>10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Изход: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400166-A44C-4979-B42C-5E92EC036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Таблица за умножение – условие</a:t>
            </a:r>
            <a:endParaRPr lang="en-US" dirty="0"/>
          </a:p>
        </p:txBody>
      </p:sp>
      <p:pic>
        <p:nvPicPr>
          <p:cNvPr id="1030" name="Picture 6" descr="Image result for math png">
            <a:extLst>
              <a:ext uri="{FF2B5EF4-FFF2-40B4-BE49-F238E27FC236}">
                <a16:creationId xmlns:a16="http://schemas.microsoft.com/office/drawing/2014/main" id="{EB61D225-B229-41B9-A212-11C2BFE90D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5150" y="2436767"/>
            <a:ext cx="3047206" cy="30472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F2955AFB-22F7-49FA-A07D-52578ED3843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7350"/>
          <a:stretch/>
        </p:blipFill>
        <p:spPr>
          <a:xfrm>
            <a:off x="2455069" y="2636912"/>
            <a:ext cx="3015479" cy="37444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3E61008A-943B-46BA-BA3E-DD1AA79E70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5349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210768-BF89-40E5-8117-50B61D8E1C8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16000" y="1844587"/>
            <a:ext cx="9704830" cy="3645000"/>
          </a:xfrm>
          <a:solidFill>
            <a:schemeClr val="accent5">
              <a:lumMod val="60000"/>
              <a:lumOff val="40000"/>
              <a:alpha val="15000"/>
            </a:schemeClr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799" dirty="0"/>
              <a:t>for (int x = 1; x &lt;= 10; x++)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{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for (int y = 1; y &lt;= 10; y++)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{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  int product = x * y;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  Console.WriteLine($"{x} * {y} = {product}");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  }</a:t>
            </a:r>
          </a:p>
          <a:p>
            <a:pPr>
              <a:lnSpc>
                <a:spcPct val="100000"/>
              </a:lnSpc>
            </a:pPr>
            <a:r>
              <a:rPr lang="en-US" sz="2799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47A1C7-4A8F-4655-B334-7BAEF16EA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Таблица за умножение – решение</a:t>
            </a:r>
            <a:endParaRPr lang="en-US" dirty="0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96FB3202-D494-4B49-BF97-4277FC4AABA2}"/>
              </a:ext>
            </a:extLst>
          </p:cNvPr>
          <p:cNvSpPr/>
          <p:nvPr/>
        </p:nvSpPr>
        <p:spPr>
          <a:xfrm>
            <a:off x="507349" y="6291612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си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https://judge.softuni.bg/Contests/Practice/Index/3157#21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0472EAD-4F67-4E47-8852-CAC236C48BC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499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75234"/>
            <a:ext cx="11818096" cy="552876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04342" y="1298394"/>
            <a:ext cx="11583316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70554" y="1556792"/>
            <a:ext cx="10798054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код с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цикъл</a:t>
            </a:r>
            <a:endParaRPr lang="en-US" sz="36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Вземане на символ от текст по индекс</a:t>
            </a: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Повторение на блок от код с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while-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цикъл</a:t>
            </a: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Прекъсване на цикли с оператора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break</a:t>
            </a:r>
            <a:endParaRPr lang="bg-BG" sz="36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Вложени цикли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43B3AAD-7217-489F-94C1-8EAF2B14E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108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8762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2BD778-7E1C-4467-A38A-AF8A2C49F1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931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 контейнер 1">
            <a:extLst>
              <a:ext uri="{FF2B5EF4-FFF2-40B4-BE49-F238E27FC236}">
                <a16:creationId xmlns:a16="http://schemas.microsoft.com/office/drawing/2014/main" id="{CC2AE19F-5DF1-49AD-8906-CA7D78A8D0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Често ни се налага да </a:t>
            </a:r>
            <a:r>
              <a:rPr lang="bg-BG" sz="3599" b="1" dirty="0">
                <a:solidFill>
                  <a:schemeClr val="bg1"/>
                </a:solidFill>
              </a:rPr>
              <a:t>повтаряме</a:t>
            </a:r>
            <a:r>
              <a:rPr lang="bg-BG" sz="3599" dirty="0"/>
              <a:t> едно и също действие </a:t>
            </a:r>
            <a:r>
              <a:rPr lang="bg-BG" sz="3599" b="1" dirty="0">
                <a:solidFill>
                  <a:schemeClr val="bg1"/>
                </a:solidFill>
              </a:rPr>
              <a:t>многократно</a:t>
            </a:r>
          </a:p>
          <a:p>
            <a:r>
              <a:rPr lang="bg-BG" dirty="0"/>
              <a:t>Когато сме абитуриенти</a:t>
            </a:r>
            <a:r>
              <a:rPr lang="en-US" dirty="0"/>
              <a:t>,</a:t>
            </a:r>
            <a:r>
              <a:rPr lang="bg-BG" dirty="0"/>
              <a:t> броим до 12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(1)  </a:t>
            </a:r>
          </a:p>
        </p:txBody>
      </p:sp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1F2DD9C8-BA4F-491F-BD89-D3504A58514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321" y="3073494"/>
            <a:ext cx="2530135" cy="2530135"/>
          </a:xfrm>
          <a:prstGeom prst="rect">
            <a:avLst/>
          </a:prstGeom>
        </p:spPr>
      </p:pic>
      <p:grpSp>
        <p:nvGrpSpPr>
          <p:cNvPr id="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873538" y="4628838"/>
            <a:ext cx="1256889" cy="778394"/>
            <a:chOff x="5213760" y="4570824"/>
            <a:chExt cx="3375809" cy="2438818"/>
          </a:xfrm>
        </p:grpSpPr>
        <p:sp>
          <p:nvSpPr>
            <p:cNvPr id="1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41848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en-US" sz="3599" b="1" dirty="0">
                  <a:solidFill>
                    <a:schemeClr val="bg2"/>
                  </a:solidFill>
                </a:rPr>
                <a:t>1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5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18085" y="3651193"/>
            <a:ext cx="1256889" cy="778394"/>
            <a:chOff x="5213760" y="4570824"/>
            <a:chExt cx="3375809" cy="2438818"/>
          </a:xfrm>
        </p:grpSpPr>
        <p:sp>
          <p:nvSpPr>
            <p:cNvPr id="1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2</a:t>
              </a:r>
              <a:endParaRPr lang="en-US" sz="35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7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229045" y="3251247"/>
            <a:ext cx="1256889" cy="778394"/>
            <a:chOff x="5213760" y="4570824"/>
            <a:chExt cx="3375809" cy="2438818"/>
          </a:xfrm>
        </p:grpSpPr>
        <p:sp>
          <p:nvSpPr>
            <p:cNvPr id="2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3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8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162523" y="2495794"/>
            <a:ext cx="1256889" cy="778394"/>
            <a:chOff x="5213760" y="4570824"/>
            <a:chExt cx="3375809" cy="2438818"/>
          </a:xfrm>
        </p:grpSpPr>
        <p:sp>
          <p:nvSpPr>
            <p:cNvPr id="28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9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4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9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495676" y="2318040"/>
            <a:ext cx="1256889" cy="778394"/>
            <a:chOff x="5213760" y="4570824"/>
            <a:chExt cx="3375809" cy="2438818"/>
          </a:xfrm>
        </p:grpSpPr>
        <p:sp>
          <p:nvSpPr>
            <p:cNvPr id="31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2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5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0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7518030" y="1473710"/>
            <a:ext cx="1256889" cy="778394"/>
            <a:chOff x="5213760" y="4570824"/>
            <a:chExt cx="3375809" cy="2438818"/>
          </a:xfrm>
        </p:grpSpPr>
        <p:sp>
          <p:nvSpPr>
            <p:cNvPr id="34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5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521376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6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3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8540115" y="1162641"/>
            <a:ext cx="1345765" cy="778394"/>
            <a:chOff x="4975050" y="4570824"/>
            <a:chExt cx="3614519" cy="2438818"/>
          </a:xfrm>
        </p:grpSpPr>
        <p:sp>
          <p:nvSpPr>
            <p:cNvPr id="37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75050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…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71099608-3DEF-4E97-9692-FBE2285CB61C}"/>
              </a:ext>
            </a:extLst>
          </p:cNvPr>
          <p:cNvGrpSpPr/>
          <p:nvPr/>
        </p:nvGrpSpPr>
        <p:grpSpPr>
          <a:xfrm>
            <a:off x="9917705" y="1581632"/>
            <a:ext cx="1364810" cy="778394"/>
            <a:chOff x="4923898" y="4570824"/>
            <a:chExt cx="3665671" cy="2438818"/>
          </a:xfrm>
        </p:grpSpPr>
        <p:sp>
          <p:nvSpPr>
            <p:cNvPr id="40" name="Speech Bubble: Oval 15">
              <a:extLst>
                <a:ext uri="{FF2B5EF4-FFF2-40B4-BE49-F238E27FC236}">
                  <a16:creationId xmlns:a16="http://schemas.microsoft.com/office/drawing/2014/main" id="{452D3230-B259-4B4E-9707-731CEE1F7CA5}"/>
                </a:ext>
              </a:extLst>
            </p:cNvPr>
            <p:cNvSpPr/>
            <p:nvPr/>
          </p:nvSpPr>
          <p:spPr bwMode="auto">
            <a:xfrm>
              <a:off x="5541569" y="4570824"/>
              <a:ext cx="3048000" cy="2438818"/>
            </a:xfrm>
            <a:prstGeom prst="wedgeEllipseCallout">
              <a:avLst>
                <a:gd name="adj1" fmla="val 46396"/>
                <a:gd name="adj2" fmla="val 51383"/>
              </a:avLst>
            </a:prstGeom>
            <a:solidFill>
              <a:schemeClr val="tx1"/>
            </a:solidFill>
            <a:ln w="190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1" name="TextBox 16">
              <a:extLst>
                <a:ext uri="{FF2B5EF4-FFF2-40B4-BE49-F238E27FC236}">
                  <a16:creationId xmlns:a16="http://schemas.microsoft.com/office/drawing/2014/main" id="{61A47765-70CD-4B10-A639-A13636AB4C2F}"/>
                </a:ext>
              </a:extLst>
            </p:cNvPr>
            <p:cNvSpPr txBox="1"/>
            <p:nvPr/>
          </p:nvSpPr>
          <p:spPr>
            <a:xfrm>
              <a:off x="4923898" y="4591153"/>
              <a:ext cx="3375809" cy="222567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  <a:defRPr sz="3600" b="1">
                  <a:solidFill>
                    <a:schemeClr val="bg2"/>
                  </a:solidFill>
                </a:defRPr>
              </a:lvl1pPr>
            </a:lstStyle>
            <a:p>
              <a:pPr lvl="1"/>
              <a:r>
                <a:rPr lang="bg-BG" sz="3199" b="1" dirty="0">
                  <a:solidFill>
                    <a:schemeClr val="bg2"/>
                  </a:solidFill>
                </a:rPr>
                <a:t>12</a:t>
              </a:r>
              <a:endParaRPr lang="en-US" sz="3199" b="1" dirty="0">
                <a:solidFill>
                  <a:schemeClr val="bg2"/>
                </a:solidFill>
              </a:endParaRPr>
            </a:p>
          </p:txBody>
        </p:sp>
      </p:grpSp>
      <p:sp>
        <p:nvSpPr>
          <p:cNvPr id="33" name="Slide Number">
            <a:extLst>
              <a:ext uri="{FF2B5EF4-FFF2-40B4-BE49-F238E27FC236}">
                <a16:creationId xmlns:a16="http://schemas.microsoft.com/office/drawing/2014/main" id="{7ABC6F3D-DC95-491B-A41A-6C83DB61CFA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786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EC08E1-B99A-4A53-9AA7-62823CF1EB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0DC080-6327-4781-804B-87B693B39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цикъл? (2)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19727A56-6902-4407-9D83-B5704B770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4149000"/>
            <a:ext cx="6431818" cy="216002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for (int i = 1; i &lt;= 12; i += 1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</a:rPr>
              <a:t>Console.WriteLine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grpSp>
        <p:nvGrpSpPr>
          <p:cNvPr id="3" name="Групиране 8">
            <a:extLst>
              <a:ext uri="{FF2B5EF4-FFF2-40B4-BE49-F238E27FC236}">
                <a16:creationId xmlns:a16="http://schemas.microsoft.com/office/drawing/2014/main" id="{C05940CC-C6DB-42F4-8ECD-95D6D8C5E859}"/>
              </a:ext>
            </a:extLst>
          </p:cNvPr>
          <p:cNvGrpSpPr/>
          <p:nvPr/>
        </p:nvGrpSpPr>
        <p:grpSpPr>
          <a:xfrm>
            <a:off x="8121000" y="1404000"/>
            <a:ext cx="4513785" cy="3162224"/>
            <a:chOff x="1562100" y="2659188"/>
            <a:chExt cx="5620919" cy="3409372"/>
          </a:xfrm>
        </p:grpSpPr>
        <p:sp>
          <p:nvSpPr>
            <p:cNvPr id="10" name="TextBox 28">
              <a:extLst>
                <a:ext uri="{FF2B5EF4-FFF2-40B4-BE49-F238E27FC236}">
                  <a16:creationId xmlns:a16="http://schemas.microsoft.com/office/drawing/2014/main" id="{B0CD90E1-B1FF-425C-B479-C93834B3D891}"/>
                </a:ext>
              </a:extLst>
            </p:cNvPr>
            <p:cNvSpPr txBox="1"/>
            <p:nvPr/>
          </p:nvSpPr>
          <p:spPr>
            <a:xfrm>
              <a:off x="4881868" y="4074609"/>
              <a:ext cx="2301151" cy="59091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1999" dirty="0">
                  <a:solidFill>
                    <a:srgbClr val="FDFFFF"/>
                  </a:solidFill>
                </a:rPr>
                <a:t>Принтиране</a:t>
              </a:r>
            </a:p>
          </p:txBody>
        </p:sp>
        <p:sp>
          <p:nvSpPr>
            <p:cNvPr id="11" name="TextBox 29">
              <a:extLst>
                <a:ext uri="{FF2B5EF4-FFF2-40B4-BE49-F238E27FC236}">
                  <a16:creationId xmlns:a16="http://schemas.microsoft.com/office/drawing/2014/main" id="{D856292C-764E-4006-AA7A-9896076EBDBC}"/>
                </a:ext>
              </a:extLst>
            </p:cNvPr>
            <p:cNvSpPr txBox="1"/>
            <p:nvPr/>
          </p:nvSpPr>
          <p:spPr>
            <a:xfrm>
              <a:off x="3557369" y="3765762"/>
              <a:ext cx="1049503" cy="55567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squar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799" dirty="0"/>
                <a:t>false</a:t>
              </a:r>
              <a:endParaRPr lang="en-US" sz="2399" dirty="0"/>
            </a:p>
          </p:txBody>
        </p:sp>
        <p:cxnSp>
          <p:nvCxnSpPr>
            <p:cNvPr id="12" name="Straight Arrow Connector 30">
              <a:extLst>
                <a:ext uri="{FF2B5EF4-FFF2-40B4-BE49-F238E27FC236}">
                  <a16:creationId xmlns:a16="http://schemas.microsoft.com/office/drawing/2014/main" id="{CAAA75DC-A2B8-44FC-A51F-8F637F5B953D}"/>
                </a:ext>
              </a:extLst>
            </p:cNvPr>
            <p:cNvCxnSpPr>
              <a:cxnSpLocks/>
            </p:cNvCxnSpPr>
            <p:nvPr/>
          </p:nvCxnSpPr>
          <p:spPr>
            <a:xfrm>
              <a:off x="3696600" y="4319500"/>
              <a:ext cx="651063" cy="1532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32">
              <a:extLst>
                <a:ext uri="{FF2B5EF4-FFF2-40B4-BE49-F238E27FC236}">
                  <a16:creationId xmlns:a16="http://schemas.microsoft.com/office/drawing/2014/main" id="{D32010D8-1060-4692-A438-50B938022991}"/>
                </a:ext>
              </a:extLst>
            </p:cNvPr>
            <p:cNvSpPr/>
            <p:nvPr/>
          </p:nvSpPr>
          <p:spPr bwMode="auto">
            <a:xfrm>
              <a:off x="1579625" y="5435371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TextBox 33">
              <a:extLst>
                <a:ext uri="{FF2B5EF4-FFF2-40B4-BE49-F238E27FC236}">
                  <a16:creationId xmlns:a16="http://schemas.microsoft.com/office/drawing/2014/main" id="{BF690F1C-9F81-406D-A4E3-BAFCEF27E02B}"/>
                </a:ext>
              </a:extLst>
            </p:cNvPr>
            <p:cNvSpPr txBox="1"/>
            <p:nvPr/>
          </p:nvSpPr>
          <p:spPr>
            <a:xfrm>
              <a:off x="1579625" y="5435372"/>
              <a:ext cx="2102332" cy="633188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b="1" dirty="0">
                  <a:solidFill>
                    <a:schemeClr val="bg2"/>
                  </a:solidFill>
                  <a:latin typeface="+mj-lt"/>
                </a:rPr>
                <a:t>Print</a:t>
              </a:r>
              <a:r>
                <a:rPr lang="en-US" sz="2399" b="1" dirty="0">
                  <a:solidFill>
                    <a:schemeClr val="bg2"/>
                  </a:solidFill>
                  <a:latin typeface="+mj-lt"/>
                </a:rPr>
                <a:t> </a:t>
              </a:r>
              <a:r>
                <a:rPr lang="en-US" sz="2399" b="1" noProof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bg-BG" sz="2399" b="1" dirty="0">
                  <a:solidFill>
                    <a:schemeClr val="bg2"/>
                  </a:solidFill>
                  <a:latin typeface="Consolas" pitchFamily="49" charset="0"/>
                </a:rPr>
                <a:t>+=1</a:t>
              </a:r>
              <a:endParaRPr lang="en-US" sz="2399" b="1" dirty="0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cxnSp>
          <p:nvCxnSpPr>
            <p:cNvPr id="15" name="Elbow Connector 37">
              <a:extLst>
                <a:ext uri="{FF2B5EF4-FFF2-40B4-BE49-F238E27FC236}">
                  <a16:creationId xmlns:a16="http://schemas.microsoft.com/office/drawing/2014/main" id="{B8142F72-B791-4148-9AAC-32D08EF34284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1562100" y="4324888"/>
              <a:ext cx="42148" cy="1478734"/>
            </a:xfrm>
            <a:prstGeom prst="bentConnector4">
              <a:avLst>
                <a:gd name="adj1" fmla="val -684202"/>
                <a:gd name="adj2" fmla="val 101181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36">
              <a:extLst>
                <a:ext uri="{FF2B5EF4-FFF2-40B4-BE49-F238E27FC236}">
                  <a16:creationId xmlns:a16="http://schemas.microsoft.com/office/drawing/2014/main" id="{951D766D-A451-4072-A48C-3FE65D7D0FE7}"/>
                </a:ext>
              </a:extLst>
            </p:cNvPr>
            <p:cNvSpPr txBox="1"/>
            <p:nvPr/>
          </p:nvSpPr>
          <p:spPr>
            <a:xfrm>
              <a:off x="2695034" y="4836394"/>
              <a:ext cx="908860" cy="581699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1999" dirty="0"/>
                <a:t>true</a:t>
              </a:r>
              <a:endParaRPr lang="en-US" sz="2399" dirty="0"/>
            </a:p>
          </p:txBody>
        </p:sp>
        <p:sp>
          <p:nvSpPr>
            <p:cNvPr id="17" name="Flowchart: Terminator 37">
              <a:extLst>
                <a:ext uri="{FF2B5EF4-FFF2-40B4-BE49-F238E27FC236}">
                  <a16:creationId xmlns:a16="http://schemas.microsoft.com/office/drawing/2014/main" id="{A9EF680E-9948-4FE3-854F-9DEF77CFBBA1}"/>
                </a:ext>
              </a:extLst>
            </p:cNvPr>
            <p:cNvSpPr/>
            <p:nvPr/>
          </p:nvSpPr>
          <p:spPr bwMode="auto">
            <a:xfrm>
              <a:off x="4402230" y="4049443"/>
              <a:ext cx="1978160" cy="555439"/>
            </a:xfrm>
            <a:prstGeom prst="flowChartTerminator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999" b="1" dirty="0">
                  <a:solidFill>
                    <a:srgbClr val="FFFFFF"/>
                  </a:solidFill>
                </a:rPr>
                <a:t>End loop</a:t>
              </a:r>
              <a:endParaRPr lang="en-US" sz="1999" b="1" dirty="0">
                <a:solidFill>
                  <a:srgbClr val="FFFFFF"/>
                </a:solidFill>
              </a:endParaRPr>
            </a:p>
          </p:txBody>
        </p:sp>
        <p:sp>
          <p:nvSpPr>
            <p:cNvPr id="18" name="Rectangle 19">
              <a:extLst>
                <a:ext uri="{FF2B5EF4-FFF2-40B4-BE49-F238E27FC236}">
                  <a16:creationId xmlns:a16="http://schemas.microsoft.com/office/drawing/2014/main" id="{D2E604F1-154B-4CF2-80CA-54F0EB2874CE}"/>
                </a:ext>
              </a:extLst>
            </p:cNvPr>
            <p:cNvSpPr/>
            <p:nvPr/>
          </p:nvSpPr>
          <p:spPr bwMode="auto">
            <a:xfrm>
              <a:off x="1579625" y="2659188"/>
              <a:ext cx="2102332" cy="600666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TextBox 20">
              <a:extLst>
                <a:ext uri="{FF2B5EF4-FFF2-40B4-BE49-F238E27FC236}">
                  <a16:creationId xmlns:a16="http://schemas.microsoft.com/office/drawing/2014/main" id="{DBBF4751-629A-4C32-8E8B-058F5C6EC611}"/>
                </a:ext>
              </a:extLst>
            </p:cNvPr>
            <p:cNvSpPr txBox="1"/>
            <p:nvPr/>
          </p:nvSpPr>
          <p:spPr>
            <a:xfrm>
              <a:off x="1579625" y="2671644"/>
              <a:ext cx="2102331" cy="57575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999" b="1" noProof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1999" b="1" dirty="0">
                  <a:solidFill>
                    <a:schemeClr val="bg2"/>
                  </a:solidFill>
                  <a:latin typeface="Consolas" pitchFamily="49" charset="0"/>
                </a:rPr>
                <a:t> = </a:t>
              </a:r>
              <a:r>
                <a:rPr lang="en-US" sz="1999" b="1" noProof="1">
                  <a:solidFill>
                    <a:schemeClr val="bg2"/>
                  </a:solidFill>
                  <a:latin typeface="Consolas" pitchFamily="49" charset="0"/>
                </a:rPr>
                <a:t>1</a:t>
              </a:r>
              <a:endParaRPr lang="bg-BG" sz="1999" b="1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  <p:grpSp>
          <p:nvGrpSpPr>
            <p:cNvPr id="5" name="Групиране 19">
              <a:extLst>
                <a:ext uri="{FF2B5EF4-FFF2-40B4-BE49-F238E27FC236}">
                  <a16:creationId xmlns:a16="http://schemas.microsoft.com/office/drawing/2014/main" id="{8AEC38A1-D6C5-4A74-9A8B-898BFC67440A}"/>
                </a:ext>
              </a:extLst>
            </p:cNvPr>
            <p:cNvGrpSpPr/>
            <p:nvPr/>
          </p:nvGrpSpPr>
          <p:grpSpPr>
            <a:xfrm>
              <a:off x="1663788" y="3765742"/>
              <a:ext cx="1978159" cy="1122841"/>
              <a:chOff x="2010580" y="3962382"/>
              <a:chExt cx="1806822" cy="1025587"/>
            </a:xfrm>
          </p:grpSpPr>
          <p:sp>
            <p:nvSpPr>
              <p:cNvPr id="23" name="Flowchart: Decision 22">
                <a:extLst>
                  <a:ext uri="{FF2B5EF4-FFF2-40B4-BE49-F238E27FC236}">
                    <a16:creationId xmlns:a16="http://schemas.microsoft.com/office/drawing/2014/main" id="{346C756F-FFAD-40AC-9353-E6B881B9E394}"/>
                  </a:ext>
                </a:extLst>
              </p:cNvPr>
              <p:cNvSpPr/>
              <p:nvPr/>
            </p:nvSpPr>
            <p:spPr bwMode="auto">
              <a:xfrm>
                <a:off x="2010580" y="3962382"/>
                <a:ext cx="1806822" cy="1025587"/>
              </a:xfrm>
              <a:prstGeom prst="flowChartDecision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5C1882C-3B72-4189-9327-D11081D6E9A1}"/>
                  </a:ext>
                </a:extLst>
              </p:cNvPr>
              <p:cNvSpPr/>
              <p:nvPr/>
            </p:nvSpPr>
            <p:spPr>
              <a:xfrm>
                <a:off x="2055450" y="4244343"/>
                <a:ext cx="1717081" cy="3937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999" b="1" noProof="1">
                    <a:solidFill>
                      <a:schemeClr val="bg2"/>
                    </a:solidFill>
                    <a:latin typeface="Consolas" pitchFamily="49" charset="0"/>
                  </a:rPr>
                  <a:t>i &lt;=</a:t>
                </a:r>
                <a:r>
                  <a:rPr lang="bg-BG" sz="1999" b="1" noProof="1">
                    <a:solidFill>
                      <a:schemeClr val="bg2"/>
                    </a:solidFill>
                    <a:latin typeface="Consolas" pitchFamily="49" charset="0"/>
                  </a:rPr>
                  <a:t> 12</a:t>
                </a:r>
                <a:endParaRPr lang="en-US" sz="2399" b="1" dirty="0">
                  <a:solidFill>
                    <a:schemeClr val="bg2"/>
                  </a:solidFill>
                </a:endParaRPr>
              </a:p>
            </p:txBody>
          </p:sp>
        </p:grpSp>
        <p:cxnSp>
          <p:nvCxnSpPr>
            <p:cNvPr id="21" name="Straight Arrow Connector 27">
              <a:extLst>
                <a:ext uri="{FF2B5EF4-FFF2-40B4-BE49-F238E27FC236}">
                  <a16:creationId xmlns:a16="http://schemas.microsoft.com/office/drawing/2014/main" id="{9D55D745-31FB-48E9-84FE-56787BEC19A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3518536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7">
              <a:extLst>
                <a:ext uri="{FF2B5EF4-FFF2-40B4-BE49-F238E27FC236}">
                  <a16:creationId xmlns:a16="http://schemas.microsoft.com/office/drawing/2014/main" id="{81F86AD4-125A-4CA5-9BCA-0891B7F60E9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444250" y="5126074"/>
              <a:ext cx="417235" cy="304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Slide Number">
            <a:extLst>
              <a:ext uri="{FF2B5EF4-FFF2-40B4-BE49-F238E27FC236}">
                <a16:creationId xmlns:a16="http://schemas.microsoft.com/office/drawing/2014/main" id="{49D132EE-557C-4353-935F-67420A5D8DE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5" name="Text Placeholder 1">
            <a:extLst>
              <a:ext uri="{FF2B5EF4-FFF2-40B4-BE49-F238E27FC236}">
                <a16:creationId xmlns:a16="http://schemas.microsoft.com/office/drawing/2014/main" id="{9110992C-5185-43F2-89F9-090B4CD629EA}"/>
              </a:ext>
            </a:extLst>
          </p:cNvPr>
          <p:cNvSpPr txBox="1">
            <a:spLocks/>
          </p:cNvSpPr>
          <p:nvPr/>
        </p:nvSpPr>
        <p:spPr>
          <a:xfrm>
            <a:off x="190451" y="1196708"/>
            <a:ext cx="6232836" cy="3132058"/>
          </a:xfrm>
          <a:prstGeom prst="rect">
            <a:avLst/>
          </a:prstGeom>
        </p:spPr>
        <p:txBody>
          <a:bodyPr vert="horz" lIns="107972" tIns="35991" rIns="107972" bIns="35991" rtlCol="0"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778" indent="-456778" eaLnBrk="0" hangingPunct="0"/>
            <a:r>
              <a:rPr lang="en-US" sz="3599"/>
              <a:t>Циклите в програмирането ни позволяват да повтаряме </a:t>
            </a:r>
            <a:r>
              <a:rPr lang="en-US" sz="3599" b="1">
                <a:solidFill>
                  <a:schemeClr val="bg1"/>
                </a:solidFill>
              </a:rPr>
              <a:t>едни и същи действия </a:t>
            </a:r>
            <a:r>
              <a:rPr lang="en-US" sz="3599"/>
              <a:t>определен брой пъти:</a:t>
            </a:r>
            <a:endParaRPr lang="en-US" sz="3599" dirty="0"/>
          </a:p>
        </p:txBody>
      </p:sp>
    </p:spTree>
    <p:extLst>
      <p:ext uri="{BB962C8B-B14F-4D97-AF65-F5344CB8AC3E}">
        <p14:creationId xmlns:p14="http://schemas.microsoft.com/office/powerpoint/2010/main" val="1185904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/>
          <a:lstStyle/>
          <a:p>
            <a:r>
              <a:rPr lang="bg-BG" dirty="0"/>
              <a:t>Можем да повтаряме действия до определен момент чрез </a:t>
            </a:r>
            <a:br>
              <a:rPr lang="en-US" dirty="0"/>
            </a:br>
            <a:r>
              <a:rPr lang="en-US" b="1" dirty="0">
                <a:solidFill>
                  <a:schemeClr val="bg1"/>
                </a:solidFill>
              </a:rPr>
              <a:t>for</a:t>
            </a:r>
            <a:r>
              <a:rPr lang="en-US" dirty="0"/>
              <a:t>-</a:t>
            </a:r>
            <a:r>
              <a:rPr lang="bg-BG" dirty="0"/>
              <a:t>цикли</a:t>
            </a:r>
            <a:r>
              <a:rPr lang="en-US" dirty="0"/>
              <a:t>	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en-US"/>
              <a:t>For-</a:t>
            </a:r>
            <a:r>
              <a:rPr lang="bg-BG"/>
              <a:t>цикъл – конструкция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320843" y="3347584"/>
            <a:ext cx="8096083" cy="245541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for (int i = 1; i &lt;= 12; i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+=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1) 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Console.WriteLine(i);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1179536" y="2348881"/>
            <a:ext cx="2939929" cy="938567"/>
          </a:xfrm>
          <a:prstGeom prst="wedgeRoundRectCallout">
            <a:avLst>
              <a:gd name="adj1" fmla="val -1808"/>
              <a:gd name="adj2" fmla="val 73894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Ключова дума за конструкцията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613194" y="2348881"/>
            <a:ext cx="2191319" cy="878431"/>
          </a:xfrm>
          <a:prstGeom prst="wedgeRoundRectCallout">
            <a:avLst>
              <a:gd name="adj1" fmla="val -31763"/>
              <a:gd name="adj2" fmla="val 77218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Начална стойност</a:t>
            </a: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090296" y="2348881"/>
            <a:ext cx="1980684" cy="878431"/>
          </a:xfrm>
          <a:prstGeom prst="wedgeRoundRectCallout">
            <a:avLst>
              <a:gd name="adj1" fmla="val -62436"/>
              <a:gd name="adj2" fmla="val 60663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Крайна стойност</a:t>
            </a: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CFEE89DF-D9FC-4DE0-AE73-7A904A928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4896" y="4041770"/>
            <a:ext cx="2069656" cy="708711"/>
          </a:xfrm>
          <a:custGeom>
            <a:avLst/>
            <a:gdLst>
              <a:gd name="connsiteX0" fmla="*/ 0 w 2070195"/>
              <a:gd name="connsiteY0" fmla="*/ 118152 h 708896"/>
              <a:gd name="connsiteX1" fmla="*/ 34606 w 2070195"/>
              <a:gd name="connsiteY1" fmla="*/ 34606 h 708896"/>
              <a:gd name="connsiteX2" fmla="*/ 118152 w 2070195"/>
              <a:gd name="connsiteY2" fmla="*/ 0 h 708896"/>
              <a:gd name="connsiteX3" fmla="*/ 345033 w 2070195"/>
              <a:gd name="connsiteY3" fmla="*/ 0 h 708896"/>
              <a:gd name="connsiteX4" fmla="*/ 345033 w 2070195"/>
              <a:gd name="connsiteY4" fmla="*/ 0 h 708896"/>
              <a:gd name="connsiteX5" fmla="*/ 862581 w 2070195"/>
              <a:gd name="connsiteY5" fmla="*/ 0 h 708896"/>
              <a:gd name="connsiteX6" fmla="*/ 1952043 w 2070195"/>
              <a:gd name="connsiteY6" fmla="*/ 0 h 708896"/>
              <a:gd name="connsiteX7" fmla="*/ 2035589 w 2070195"/>
              <a:gd name="connsiteY7" fmla="*/ 34606 h 708896"/>
              <a:gd name="connsiteX8" fmla="*/ 2070195 w 2070195"/>
              <a:gd name="connsiteY8" fmla="*/ 118152 h 708896"/>
              <a:gd name="connsiteX9" fmla="*/ 2070195 w 2070195"/>
              <a:gd name="connsiteY9" fmla="*/ 118149 h 708896"/>
              <a:gd name="connsiteX10" fmla="*/ 2070195 w 2070195"/>
              <a:gd name="connsiteY10" fmla="*/ 118149 h 708896"/>
              <a:gd name="connsiteX11" fmla="*/ 2070195 w 2070195"/>
              <a:gd name="connsiteY11" fmla="*/ 295373 h 708896"/>
              <a:gd name="connsiteX12" fmla="*/ 2070195 w 2070195"/>
              <a:gd name="connsiteY12" fmla="*/ 590744 h 708896"/>
              <a:gd name="connsiteX13" fmla="*/ 2035589 w 2070195"/>
              <a:gd name="connsiteY13" fmla="*/ 674290 h 708896"/>
              <a:gd name="connsiteX14" fmla="*/ 1952043 w 2070195"/>
              <a:gd name="connsiteY14" fmla="*/ 708896 h 708896"/>
              <a:gd name="connsiteX15" fmla="*/ 862581 w 2070195"/>
              <a:gd name="connsiteY15" fmla="*/ 708896 h 708896"/>
              <a:gd name="connsiteX16" fmla="*/ 345033 w 2070195"/>
              <a:gd name="connsiteY16" fmla="*/ 708896 h 708896"/>
              <a:gd name="connsiteX17" fmla="*/ 345033 w 2070195"/>
              <a:gd name="connsiteY17" fmla="*/ 708896 h 708896"/>
              <a:gd name="connsiteX18" fmla="*/ 118152 w 2070195"/>
              <a:gd name="connsiteY18" fmla="*/ 708896 h 708896"/>
              <a:gd name="connsiteX19" fmla="*/ 34606 w 2070195"/>
              <a:gd name="connsiteY19" fmla="*/ 674290 h 708896"/>
              <a:gd name="connsiteX20" fmla="*/ 0 w 2070195"/>
              <a:gd name="connsiteY20" fmla="*/ 590744 h 708896"/>
              <a:gd name="connsiteX21" fmla="*/ 0 w 2070195"/>
              <a:gd name="connsiteY21" fmla="*/ 295373 h 708896"/>
              <a:gd name="connsiteX22" fmla="*/ -187187 w 2070195"/>
              <a:gd name="connsiteY22" fmla="*/ -23443 h 708896"/>
              <a:gd name="connsiteX23" fmla="*/ 0 w 2070195"/>
              <a:gd name="connsiteY23" fmla="*/ 118149 h 708896"/>
              <a:gd name="connsiteX24" fmla="*/ 0 w 2070195"/>
              <a:gd name="connsiteY24" fmla="*/ 118152 h 708896"/>
              <a:gd name="connsiteX0" fmla="*/ 0 w 2070195"/>
              <a:gd name="connsiteY0" fmla="*/ 118152 h 708896"/>
              <a:gd name="connsiteX1" fmla="*/ 34606 w 2070195"/>
              <a:gd name="connsiteY1" fmla="*/ 34606 h 708896"/>
              <a:gd name="connsiteX2" fmla="*/ 118152 w 2070195"/>
              <a:gd name="connsiteY2" fmla="*/ 0 h 708896"/>
              <a:gd name="connsiteX3" fmla="*/ 345033 w 2070195"/>
              <a:gd name="connsiteY3" fmla="*/ 0 h 708896"/>
              <a:gd name="connsiteX4" fmla="*/ 345033 w 2070195"/>
              <a:gd name="connsiteY4" fmla="*/ 0 h 708896"/>
              <a:gd name="connsiteX5" fmla="*/ 862581 w 2070195"/>
              <a:gd name="connsiteY5" fmla="*/ 0 h 708896"/>
              <a:gd name="connsiteX6" fmla="*/ 1952043 w 2070195"/>
              <a:gd name="connsiteY6" fmla="*/ 0 h 708896"/>
              <a:gd name="connsiteX7" fmla="*/ 2035589 w 2070195"/>
              <a:gd name="connsiteY7" fmla="*/ 34606 h 708896"/>
              <a:gd name="connsiteX8" fmla="*/ 2070195 w 2070195"/>
              <a:gd name="connsiteY8" fmla="*/ 118152 h 708896"/>
              <a:gd name="connsiteX9" fmla="*/ 2070195 w 2070195"/>
              <a:gd name="connsiteY9" fmla="*/ 118149 h 708896"/>
              <a:gd name="connsiteX10" fmla="*/ 2070195 w 2070195"/>
              <a:gd name="connsiteY10" fmla="*/ 118149 h 708896"/>
              <a:gd name="connsiteX11" fmla="*/ 2070195 w 2070195"/>
              <a:gd name="connsiteY11" fmla="*/ 295373 h 708896"/>
              <a:gd name="connsiteX12" fmla="*/ 2070195 w 2070195"/>
              <a:gd name="connsiteY12" fmla="*/ 590744 h 708896"/>
              <a:gd name="connsiteX13" fmla="*/ 2035589 w 2070195"/>
              <a:gd name="connsiteY13" fmla="*/ 674290 h 708896"/>
              <a:gd name="connsiteX14" fmla="*/ 1952043 w 2070195"/>
              <a:gd name="connsiteY14" fmla="*/ 708896 h 708896"/>
              <a:gd name="connsiteX15" fmla="*/ 862581 w 2070195"/>
              <a:gd name="connsiteY15" fmla="*/ 708896 h 708896"/>
              <a:gd name="connsiteX16" fmla="*/ 345033 w 2070195"/>
              <a:gd name="connsiteY16" fmla="*/ 708896 h 708896"/>
              <a:gd name="connsiteX17" fmla="*/ 345033 w 2070195"/>
              <a:gd name="connsiteY17" fmla="*/ 708896 h 708896"/>
              <a:gd name="connsiteX18" fmla="*/ 118152 w 2070195"/>
              <a:gd name="connsiteY18" fmla="*/ 708896 h 708896"/>
              <a:gd name="connsiteX19" fmla="*/ 34606 w 2070195"/>
              <a:gd name="connsiteY19" fmla="*/ 674290 h 708896"/>
              <a:gd name="connsiteX20" fmla="*/ 0 w 2070195"/>
              <a:gd name="connsiteY20" fmla="*/ 590744 h 708896"/>
              <a:gd name="connsiteX21" fmla="*/ 0 w 2070195"/>
              <a:gd name="connsiteY21" fmla="*/ 295373 h 708896"/>
              <a:gd name="connsiteX22" fmla="*/ 0 w 2070195"/>
              <a:gd name="connsiteY22" fmla="*/ 118149 h 708896"/>
              <a:gd name="connsiteX23" fmla="*/ 0 w 2070195"/>
              <a:gd name="connsiteY23" fmla="*/ 118152 h 7088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2070195" h="708896">
                <a:moveTo>
                  <a:pt x="0" y="118152"/>
                </a:moveTo>
                <a:cubicBezTo>
                  <a:pt x="0" y="86816"/>
                  <a:pt x="12448" y="56764"/>
                  <a:pt x="34606" y="34606"/>
                </a:cubicBezTo>
                <a:cubicBezTo>
                  <a:pt x="56764" y="12448"/>
                  <a:pt x="86816" y="0"/>
                  <a:pt x="118152" y="0"/>
                </a:cubicBezTo>
                <a:lnTo>
                  <a:pt x="345033" y="0"/>
                </a:lnTo>
                <a:lnTo>
                  <a:pt x="345033" y="0"/>
                </a:lnTo>
                <a:lnTo>
                  <a:pt x="862581" y="0"/>
                </a:lnTo>
                <a:lnTo>
                  <a:pt x="1952043" y="0"/>
                </a:lnTo>
                <a:cubicBezTo>
                  <a:pt x="1983379" y="0"/>
                  <a:pt x="2013431" y="12448"/>
                  <a:pt x="2035589" y="34606"/>
                </a:cubicBezTo>
                <a:cubicBezTo>
                  <a:pt x="2057747" y="56764"/>
                  <a:pt x="2070195" y="86816"/>
                  <a:pt x="2070195" y="118152"/>
                </a:cubicBezTo>
                <a:lnTo>
                  <a:pt x="2070195" y="118149"/>
                </a:lnTo>
                <a:lnTo>
                  <a:pt x="2070195" y="118149"/>
                </a:lnTo>
                <a:lnTo>
                  <a:pt x="2070195" y="295373"/>
                </a:lnTo>
                <a:lnTo>
                  <a:pt x="2070195" y="590744"/>
                </a:lnTo>
                <a:cubicBezTo>
                  <a:pt x="2070195" y="622080"/>
                  <a:pt x="2057747" y="652132"/>
                  <a:pt x="2035589" y="674290"/>
                </a:cubicBezTo>
                <a:cubicBezTo>
                  <a:pt x="2013431" y="696448"/>
                  <a:pt x="1983379" y="708896"/>
                  <a:pt x="1952043" y="708896"/>
                </a:cubicBezTo>
                <a:lnTo>
                  <a:pt x="862581" y="708896"/>
                </a:lnTo>
                <a:lnTo>
                  <a:pt x="345033" y="708896"/>
                </a:lnTo>
                <a:lnTo>
                  <a:pt x="345033" y="708896"/>
                </a:lnTo>
                <a:lnTo>
                  <a:pt x="118152" y="708896"/>
                </a:lnTo>
                <a:cubicBezTo>
                  <a:pt x="86816" y="708896"/>
                  <a:pt x="56764" y="696448"/>
                  <a:pt x="34606" y="674290"/>
                </a:cubicBezTo>
                <a:cubicBezTo>
                  <a:pt x="12448" y="652132"/>
                  <a:pt x="0" y="622080"/>
                  <a:pt x="0" y="590744"/>
                </a:cubicBezTo>
                <a:lnTo>
                  <a:pt x="0" y="295373"/>
                </a:lnTo>
                <a:lnTo>
                  <a:pt x="0" y="118149"/>
                </a:lnTo>
                <a:lnTo>
                  <a:pt x="0" y="118152"/>
                </a:lnTo>
                <a:close/>
              </a:path>
            </a:pathLst>
          </a:cu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Стъпка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981F5B2A-8734-4182-91B3-97107A839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8042" y="5206756"/>
            <a:ext cx="5167088" cy="834743"/>
          </a:xfrm>
          <a:custGeom>
            <a:avLst/>
            <a:gdLst>
              <a:gd name="connsiteX0" fmla="*/ 0 w 5168434"/>
              <a:gd name="connsiteY0" fmla="*/ 139163 h 834960"/>
              <a:gd name="connsiteX1" fmla="*/ 40760 w 5168434"/>
              <a:gd name="connsiteY1" fmla="*/ 40760 h 834960"/>
              <a:gd name="connsiteX2" fmla="*/ 139163 w 5168434"/>
              <a:gd name="connsiteY2" fmla="*/ 0 h 834960"/>
              <a:gd name="connsiteX3" fmla="*/ 861406 w 5168434"/>
              <a:gd name="connsiteY3" fmla="*/ 0 h 834960"/>
              <a:gd name="connsiteX4" fmla="*/ 861406 w 5168434"/>
              <a:gd name="connsiteY4" fmla="*/ 0 h 834960"/>
              <a:gd name="connsiteX5" fmla="*/ 2153514 w 5168434"/>
              <a:gd name="connsiteY5" fmla="*/ 0 h 834960"/>
              <a:gd name="connsiteX6" fmla="*/ 5029271 w 5168434"/>
              <a:gd name="connsiteY6" fmla="*/ 0 h 834960"/>
              <a:gd name="connsiteX7" fmla="*/ 5127674 w 5168434"/>
              <a:gd name="connsiteY7" fmla="*/ 40760 h 834960"/>
              <a:gd name="connsiteX8" fmla="*/ 5168434 w 5168434"/>
              <a:gd name="connsiteY8" fmla="*/ 139163 h 834960"/>
              <a:gd name="connsiteX9" fmla="*/ 5168434 w 5168434"/>
              <a:gd name="connsiteY9" fmla="*/ 139160 h 834960"/>
              <a:gd name="connsiteX10" fmla="*/ 5168434 w 5168434"/>
              <a:gd name="connsiteY10" fmla="*/ 139160 h 834960"/>
              <a:gd name="connsiteX11" fmla="*/ 5168434 w 5168434"/>
              <a:gd name="connsiteY11" fmla="*/ 347900 h 834960"/>
              <a:gd name="connsiteX12" fmla="*/ 5168434 w 5168434"/>
              <a:gd name="connsiteY12" fmla="*/ 695797 h 834960"/>
              <a:gd name="connsiteX13" fmla="*/ 5127674 w 5168434"/>
              <a:gd name="connsiteY13" fmla="*/ 794200 h 834960"/>
              <a:gd name="connsiteX14" fmla="*/ 5029271 w 5168434"/>
              <a:gd name="connsiteY14" fmla="*/ 834960 h 834960"/>
              <a:gd name="connsiteX15" fmla="*/ 2153514 w 5168434"/>
              <a:gd name="connsiteY15" fmla="*/ 834960 h 834960"/>
              <a:gd name="connsiteX16" fmla="*/ 861406 w 5168434"/>
              <a:gd name="connsiteY16" fmla="*/ 834960 h 834960"/>
              <a:gd name="connsiteX17" fmla="*/ 861406 w 5168434"/>
              <a:gd name="connsiteY17" fmla="*/ 834960 h 834960"/>
              <a:gd name="connsiteX18" fmla="*/ 139163 w 5168434"/>
              <a:gd name="connsiteY18" fmla="*/ 834960 h 834960"/>
              <a:gd name="connsiteX19" fmla="*/ 40760 w 5168434"/>
              <a:gd name="connsiteY19" fmla="*/ 794200 h 834960"/>
              <a:gd name="connsiteX20" fmla="*/ 0 w 5168434"/>
              <a:gd name="connsiteY20" fmla="*/ 695797 h 834960"/>
              <a:gd name="connsiteX21" fmla="*/ 0 w 5168434"/>
              <a:gd name="connsiteY21" fmla="*/ 347900 h 834960"/>
              <a:gd name="connsiteX22" fmla="*/ -640420 w 5168434"/>
              <a:gd name="connsiteY22" fmla="*/ -14094 h 834960"/>
              <a:gd name="connsiteX23" fmla="*/ 0 w 5168434"/>
              <a:gd name="connsiteY23" fmla="*/ 139160 h 834960"/>
              <a:gd name="connsiteX24" fmla="*/ 0 w 5168434"/>
              <a:gd name="connsiteY24" fmla="*/ 139163 h 834960"/>
              <a:gd name="connsiteX0" fmla="*/ 0 w 5168434"/>
              <a:gd name="connsiteY0" fmla="*/ 139163 h 834960"/>
              <a:gd name="connsiteX1" fmla="*/ 40760 w 5168434"/>
              <a:gd name="connsiteY1" fmla="*/ 40760 h 834960"/>
              <a:gd name="connsiteX2" fmla="*/ 139163 w 5168434"/>
              <a:gd name="connsiteY2" fmla="*/ 0 h 834960"/>
              <a:gd name="connsiteX3" fmla="*/ 861406 w 5168434"/>
              <a:gd name="connsiteY3" fmla="*/ 0 h 834960"/>
              <a:gd name="connsiteX4" fmla="*/ 861406 w 5168434"/>
              <a:gd name="connsiteY4" fmla="*/ 0 h 834960"/>
              <a:gd name="connsiteX5" fmla="*/ 2153514 w 5168434"/>
              <a:gd name="connsiteY5" fmla="*/ 0 h 834960"/>
              <a:gd name="connsiteX6" fmla="*/ 5029271 w 5168434"/>
              <a:gd name="connsiteY6" fmla="*/ 0 h 834960"/>
              <a:gd name="connsiteX7" fmla="*/ 5127674 w 5168434"/>
              <a:gd name="connsiteY7" fmla="*/ 40760 h 834960"/>
              <a:gd name="connsiteX8" fmla="*/ 5168434 w 5168434"/>
              <a:gd name="connsiteY8" fmla="*/ 139163 h 834960"/>
              <a:gd name="connsiteX9" fmla="*/ 5168434 w 5168434"/>
              <a:gd name="connsiteY9" fmla="*/ 139160 h 834960"/>
              <a:gd name="connsiteX10" fmla="*/ 5168434 w 5168434"/>
              <a:gd name="connsiteY10" fmla="*/ 139160 h 834960"/>
              <a:gd name="connsiteX11" fmla="*/ 5168434 w 5168434"/>
              <a:gd name="connsiteY11" fmla="*/ 347900 h 834960"/>
              <a:gd name="connsiteX12" fmla="*/ 5168434 w 5168434"/>
              <a:gd name="connsiteY12" fmla="*/ 695797 h 834960"/>
              <a:gd name="connsiteX13" fmla="*/ 5127674 w 5168434"/>
              <a:gd name="connsiteY13" fmla="*/ 794200 h 834960"/>
              <a:gd name="connsiteX14" fmla="*/ 5029271 w 5168434"/>
              <a:gd name="connsiteY14" fmla="*/ 834960 h 834960"/>
              <a:gd name="connsiteX15" fmla="*/ 2153514 w 5168434"/>
              <a:gd name="connsiteY15" fmla="*/ 834960 h 834960"/>
              <a:gd name="connsiteX16" fmla="*/ 861406 w 5168434"/>
              <a:gd name="connsiteY16" fmla="*/ 834960 h 834960"/>
              <a:gd name="connsiteX17" fmla="*/ 861406 w 5168434"/>
              <a:gd name="connsiteY17" fmla="*/ 834960 h 834960"/>
              <a:gd name="connsiteX18" fmla="*/ 139163 w 5168434"/>
              <a:gd name="connsiteY18" fmla="*/ 834960 h 834960"/>
              <a:gd name="connsiteX19" fmla="*/ 40760 w 5168434"/>
              <a:gd name="connsiteY19" fmla="*/ 794200 h 834960"/>
              <a:gd name="connsiteX20" fmla="*/ 0 w 5168434"/>
              <a:gd name="connsiteY20" fmla="*/ 695797 h 834960"/>
              <a:gd name="connsiteX21" fmla="*/ 0 w 5168434"/>
              <a:gd name="connsiteY21" fmla="*/ 347900 h 834960"/>
              <a:gd name="connsiteX22" fmla="*/ 0 w 5168434"/>
              <a:gd name="connsiteY22" fmla="*/ 139160 h 834960"/>
              <a:gd name="connsiteX23" fmla="*/ 0 w 5168434"/>
              <a:gd name="connsiteY23" fmla="*/ 139163 h 834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5168434" h="834960">
                <a:moveTo>
                  <a:pt x="0" y="139163"/>
                </a:moveTo>
                <a:cubicBezTo>
                  <a:pt x="0" y="102255"/>
                  <a:pt x="14662" y="66858"/>
                  <a:pt x="40760" y="40760"/>
                </a:cubicBezTo>
                <a:cubicBezTo>
                  <a:pt x="66858" y="14662"/>
                  <a:pt x="102255" y="0"/>
                  <a:pt x="139163" y="0"/>
                </a:cubicBezTo>
                <a:lnTo>
                  <a:pt x="861406" y="0"/>
                </a:lnTo>
                <a:lnTo>
                  <a:pt x="861406" y="0"/>
                </a:lnTo>
                <a:lnTo>
                  <a:pt x="2153514" y="0"/>
                </a:lnTo>
                <a:lnTo>
                  <a:pt x="5029271" y="0"/>
                </a:lnTo>
                <a:cubicBezTo>
                  <a:pt x="5066179" y="0"/>
                  <a:pt x="5101576" y="14662"/>
                  <a:pt x="5127674" y="40760"/>
                </a:cubicBezTo>
                <a:cubicBezTo>
                  <a:pt x="5153772" y="66858"/>
                  <a:pt x="5168434" y="102255"/>
                  <a:pt x="5168434" y="139163"/>
                </a:cubicBezTo>
                <a:lnTo>
                  <a:pt x="5168434" y="139160"/>
                </a:lnTo>
                <a:lnTo>
                  <a:pt x="5168434" y="139160"/>
                </a:lnTo>
                <a:lnTo>
                  <a:pt x="5168434" y="347900"/>
                </a:lnTo>
                <a:lnTo>
                  <a:pt x="5168434" y="695797"/>
                </a:lnTo>
                <a:cubicBezTo>
                  <a:pt x="5168434" y="732705"/>
                  <a:pt x="5153772" y="768102"/>
                  <a:pt x="5127674" y="794200"/>
                </a:cubicBezTo>
                <a:cubicBezTo>
                  <a:pt x="5101576" y="820298"/>
                  <a:pt x="5066179" y="834960"/>
                  <a:pt x="5029271" y="834960"/>
                </a:cubicBezTo>
                <a:lnTo>
                  <a:pt x="2153514" y="834960"/>
                </a:lnTo>
                <a:lnTo>
                  <a:pt x="861406" y="834960"/>
                </a:lnTo>
                <a:lnTo>
                  <a:pt x="861406" y="834960"/>
                </a:lnTo>
                <a:lnTo>
                  <a:pt x="139163" y="834960"/>
                </a:lnTo>
                <a:cubicBezTo>
                  <a:pt x="102255" y="834960"/>
                  <a:pt x="66858" y="820298"/>
                  <a:pt x="40760" y="794200"/>
                </a:cubicBezTo>
                <a:cubicBezTo>
                  <a:pt x="14662" y="768102"/>
                  <a:pt x="0" y="732705"/>
                  <a:pt x="0" y="695797"/>
                </a:cubicBezTo>
                <a:lnTo>
                  <a:pt x="0" y="347900"/>
                </a:lnTo>
                <a:lnTo>
                  <a:pt x="0" y="139160"/>
                </a:lnTo>
                <a:lnTo>
                  <a:pt x="0" y="139163"/>
                </a:lnTo>
                <a:close/>
              </a:path>
            </a:pathLst>
          </a:cu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Тяло на цикъла: блок от код за </a:t>
            </a:r>
            <a:br>
              <a:rPr lang="bg-BG" sz="2800" b="1" dirty="0">
                <a:solidFill>
                  <a:srgbClr val="FFFFFF"/>
                </a:solidFill>
              </a:rPr>
            </a:br>
            <a:r>
              <a:rPr lang="bg-BG" sz="2800" b="1" dirty="0">
                <a:solidFill>
                  <a:srgbClr val="FFFFFF"/>
                </a:solidFill>
              </a:rPr>
              <a:t>повторение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2786039" y="4675529"/>
            <a:ext cx="4520197" cy="432763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>
              <a:solidFill>
                <a:schemeClr val="bg1"/>
              </a:solidFill>
            </a:endParaRPr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A2CE1933-0A7A-48D9-BE72-024204F972C3}"/>
              </a:ext>
            </a:extLst>
          </p:cNvPr>
          <p:cNvSpPr/>
          <p:nvPr/>
        </p:nvSpPr>
        <p:spPr>
          <a:xfrm>
            <a:off x="7883935" y="3464070"/>
            <a:ext cx="1510906" cy="444384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>
              <a:solidFill>
                <a:schemeClr val="bg1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2D6B1703-E0CE-48DC-A59A-C992B19812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29599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3" grpId="0" animBg="1"/>
      <p:bldP spid="12" grpId="0" animBg="1"/>
      <p:bldP spid="15" grpId="0" animBg="1"/>
      <p:bldP spid="16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CCF1-6E75-4137-B951-A8C5C2C352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Цикли със стъпка</a:t>
            </a:r>
            <a:endParaRPr lang="bg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42C073-4EF7-4C3B-A439-1D9D345DE4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299" y="1676859"/>
            <a:ext cx="2659068" cy="2033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1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999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</a:t>
            </a:r>
          </a:p>
          <a:p>
            <a:pPr lvl="1" latinLnBrk="0"/>
            <a:r>
              <a:rPr lang="bg-BG" sz="3999" dirty="0">
                <a:latin typeface="Calibri" panose="020F0502020204030204" pitchFamily="34" charset="0"/>
                <a:cs typeface="Calibri" panose="020F0502020204030204" pitchFamily="34" charset="0"/>
              </a:rPr>
              <a:t>Прочита цяло число </a:t>
            </a:r>
            <a:r>
              <a:rPr lang="en-US" sz="3999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pPr lvl="1" latinLnBrk="0"/>
            <a:r>
              <a:rPr lang="bg-BG" sz="3999" dirty="0">
                <a:latin typeface="Calibri" panose="020F0502020204030204" pitchFamily="34" charset="0"/>
                <a:cs typeface="Calibri" panose="020F0502020204030204" pitchFamily="34" charset="0"/>
              </a:rPr>
              <a:t>Отпечатва числата от</a:t>
            </a:r>
            <a:r>
              <a:rPr lang="bg-BG" sz="3999" dirty="0"/>
              <a:t> </a:t>
            </a:r>
            <a:r>
              <a:rPr lang="en-US" sz="3999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999" dirty="0"/>
              <a:t> </a:t>
            </a:r>
            <a:r>
              <a:rPr lang="bg-BG" sz="3999" dirty="0">
                <a:latin typeface="Calibri" panose="020F0502020204030204" pitchFamily="34" charset="0"/>
                <a:cs typeface="Calibri" panose="020F0502020204030204" pitchFamily="34" charset="0"/>
              </a:rPr>
              <a:t>до</a:t>
            </a:r>
            <a:r>
              <a:rPr lang="en-US" sz="3999" dirty="0"/>
              <a:t> </a:t>
            </a:r>
            <a:r>
              <a:rPr lang="en-US" sz="3999" b="1" dirty="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r>
              <a:rPr lang="en-US" sz="3999" dirty="0"/>
              <a:t> </a:t>
            </a:r>
            <a:r>
              <a:rPr lang="bg-BG" sz="3999" dirty="0"/>
              <a:t>в </a:t>
            </a:r>
            <a:r>
              <a:rPr lang="bg-BG" sz="3999" dirty="0">
                <a:latin typeface="Calibri" panose="020F0502020204030204" pitchFamily="34" charset="0"/>
                <a:cs typeface="Calibri" panose="020F0502020204030204" pitchFamily="34" charset="0"/>
              </a:rPr>
              <a:t>обратен ред </a:t>
            </a:r>
            <a:r>
              <a:rPr lang="en-US" sz="3999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bg-BG" sz="3999" dirty="0">
                <a:latin typeface="Calibri" panose="020F0502020204030204" pitchFamily="34" charset="0"/>
                <a:cs typeface="Calibri" panose="020F0502020204030204" pitchFamily="34" charset="0"/>
              </a:rPr>
              <a:t>стъпка </a:t>
            </a:r>
            <a:r>
              <a:rPr lang="en-US" sz="3999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bg-BG" sz="3999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atinLnBrk="0"/>
            <a:r>
              <a:rPr lang="bg-BG" sz="3999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Числата от </a:t>
            </a:r>
            <a:r>
              <a:rPr lang="en-US"/>
              <a:t>N</a:t>
            </a:r>
            <a:r>
              <a:rPr lang="bg-BG"/>
              <a:t> до 1 в обратен ред – условие</a:t>
            </a:r>
            <a:r>
              <a:rPr lang="en-US"/>
              <a:t> </a:t>
            </a:r>
            <a:endParaRPr lang="en-US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677552" y="5168576"/>
            <a:ext cx="1708596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Стрелка надясно 4"/>
          <p:cNvSpPr/>
          <p:nvPr/>
        </p:nvSpPr>
        <p:spPr>
          <a:xfrm>
            <a:off x="3658236" y="5302428"/>
            <a:ext cx="685621" cy="4153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4615946" y="5157192"/>
            <a:ext cx="5484971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100, 99, 98, …, 3, 2, 1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869AB08-1347-4AA9-BBA7-AA678CE8A5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0726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 animBg="1"/>
      <p:bldP spid="1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иране 22"/>
          <p:cNvGrpSpPr/>
          <p:nvPr/>
        </p:nvGrpSpPr>
        <p:grpSpPr>
          <a:xfrm>
            <a:off x="4605299" y="551432"/>
            <a:ext cx="2376821" cy="731330"/>
            <a:chOff x="3690717" y="456205"/>
            <a:chExt cx="2377440" cy="73152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DEDF83-EA65-4C9E-90C7-D72F02ED6B38}"/>
                </a:ext>
              </a:extLst>
            </p:cNvPr>
            <p:cNvSpPr/>
            <p:nvPr/>
          </p:nvSpPr>
          <p:spPr bwMode="auto">
            <a:xfrm>
              <a:off x="3690717" y="456205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6462B45-C191-4B73-9AEC-B14A476BD209}"/>
                </a:ext>
              </a:extLst>
            </p:cNvPr>
            <p:cNvSpPr txBox="1"/>
            <p:nvPr/>
          </p:nvSpPr>
          <p:spPr>
            <a:xfrm>
              <a:off x="3690717" y="528245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Read</a:t>
              </a:r>
              <a:r>
                <a:rPr lang="en-US" sz="2399" dirty="0">
                  <a:solidFill>
                    <a:schemeClr val="bg2"/>
                  </a:solidFill>
                </a:rPr>
                <a:t> n</a:t>
              </a:r>
              <a:endParaRPr lang="bg-BG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528429" y="1565103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2A3EC40-64B5-4047-90B2-826E877791CC}"/>
              </a:ext>
            </a:extLst>
          </p:cNvPr>
          <p:cNvSpPr txBox="1"/>
          <p:nvPr/>
        </p:nvSpPr>
        <p:spPr>
          <a:xfrm>
            <a:off x="6949186" y="3290853"/>
            <a:ext cx="771784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C961173-951D-4B2C-BE50-738E2B3ACC4C}"/>
              </a:ext>
            </a:extLst>
          </p:cNvPr>
          <p:cNvCxnSpPr>
            <a:cxnSpLocks/>
          </p:cNvCxnSpPr>
          <p:nvPr/>
        </p:nvCxnSpPr>
        <p:spPr>
          <a:xfrm>
            <a:off x="6968630" y="3916550"/>
            <a:ext cx="732896" cy="194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" name="Групиране 80"/>
          <p:cNvGrpSpPr/>
          <p:nvPr/>
        </p:nvGrpSpPr>
        <p:grpSpPr>
          <a:xfrm>
            <a:off x="4605299" y="5300990"/>
            <a:ext cx="2376821" cy="1005578"/>
            <a:chOff x="3429635" y="5232613"/>
            <a:chExt cx="2377440" cy="100584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B8BAF57-1253-4389-8E95-E45D07749AE3}"/>
                </a:ext>
              </a:extLst>
            </p:cNvPr>
            <p:cNvSpPr/>
            <p:nvPr/>
          </p:nvSpPr>
          <p:spPr bwMode="auto">
            <a:xfrm>
              <a:off x="3429635" y="5232613"/>
              <a:ext cx="2377440" cy="100584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8C4C7C3-6311-48F0-8519-0B50EB7260C8}"/>
                </a:ext>
              </a:extLst>
            </p:cNvPr>
            <p:cNvSpPr txBox="1"/>
            <p:nvPr/>
          </p:nvSpPr>
          <p:spPr>
            <a:xfrm>
              <a:off x="3429635" y="5232613"/>
              <a:ext cx="2377440" cy="10058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print i;</a:t>
              </a: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</a:t>
              </a: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--;</a:t>
              </a:r>
            </a:p>
          </p:txBody>
        </p:sp>
      </p:grpSp>
      <p:cxnSp>
        <p:nvCxnSpPr>
          <p:cNvPr id="36" name="Elbow Connector 37">
            <a:extLst>
              <a:ext uri="{FF2B5EF4-FFF2-40B4-BE49-F238E27FC236}">
                <a16:creationId xmlns:a16="http://schemas.microsoft.com/office/drawing/2014/main" id="{25492B2E-6492-41E8-96A3-B4CC8B0CFBF2}"/>
              </a:ext>
            </a:extLst>
          </p:cNvPr>
          <p:cNvCxnSpPr>
            <a:cxnSpLocks/>
          </p:cNvCxnSpPr>
          <p:nvPr/>
        </p:nvCxnSpPr>
        <p:spPr>
          <a:xfrm rot="10800000" flipH="1">
            <a:off x="4565844" y="3923403"/>
            <a:ext cx="47445" cy="1880379"/>
          </a:xfrm>
          <a:prstGeom prst="bentConnector4">
            <a:avLst>
              <a:gd name="adj1" fmla="val -2756391"/>
              <a:gd name="adj2" fmla="val 10118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EEF1D8B-52A9-4033-A195-A28F056E97FF}"/>
              </a:ext>
            </a:extLst>
          </p:cNvPr>
          <p:cNvSpPr txBox="1"/>
          <p:nvPr/>
        </p:nvSpPr>
        <p:spPr>
          <a:xfrm>
            <a:off x="5841179" y="4600238"/>
            <a:ext cx="729845" cy="5395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38" name="Flowchart: Terminator 37">
            <a:extLst>
              <a:ext uri="{FF2B5EF4-FFF2-40B4-BE49-F238E27FC236}">
                <a16:creationId xmlns:a16="http://schemas.microsoft.com/office/drawing/2014/main" id="{558E0DED-8ADC-4BEA-9248-8361B8D24B6E}"/>
              </a:ext>
            </a:extLst>
          </p:cNvPr>
          <p:cNvSpPr/>
          <p:nvPr/>
        </p:nvSpPr>
        <p:spPr bwMode="auto">
          <a:xfrm>
            <a:off x="7762952" y="3573141"/>
            <a:ext cx="3157585" cy="706304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Exit the loop</a:t>
            </a:r>
            <a:endParaRPr lang="en-US" sz="2399" dirty="0">
              <a:solidFill>
                <a:srgbClr val="FFFFFF"/>
              </a:solidFill>
            </a:endParaRPr>
          </a:p>
        </p:txBody>
      </p:sp>
      <p:grpSp>
        <p:nvGrpSpPr>
          <p:cNvPr id="4" name="Групиране 24"/>
          <p:cNvGrpSpPr/>
          <p:nvPr/>
        </p:nvGrpSpPr>
        <p:grpSpPr>
          <a:xfrm>
            <a:off x="4605299" y="1858917"/>
            <a:ext cx="2376821" cy="731330"/>
            <a:chOff x="3690717" y="1764030"/>
            <a:chExt cx="2377440" cy="73152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663578-E009-4693-9D9C-E7B1BD3C95BF}"/>
                </a:ext>
              </a:extLst>
            </p:cNvPr>
            <p:cNvSpPr/>
            <p:nvPr/>
          </p:nvSpPr>
          <p:spPr bwMode="auto">
            <a:xfrm>
              <a:off x="3690717" y="1764030"/>
              <a:ext cx="2377440" cy="7315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A100367-5C03-4042-A398-19051065CF0F}"/>
                </a:ext>
              </a:extLst>
            </p:cNvPr>
            <p:cNvSpPr txBox="1"/>
            <p:nvPr/>
          </p:nvSpPr>
          <p:spPr>
            <a:xfrm>
              <a:off x="3690717" y="1836070"/>
              <a:ext cx="2377440" cy="58744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dirty="0">
                  <a:solidFill>
                    <a:schemeClr val="bg2"/>
                  </a:solidFill>
                  <a:latin typeface="Consolas" pitchFamily="49" charset="0"/>
                </a:rPr>
                <a:t> i = </a:t>
              </a: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n</a:t>
              </a:r>
              <a:endParaRPr lang="bg-BG" sz="2399" noProof="1">
                <a:solidFill>
                  <a:schemeClr val="bg2"/>
                </a:solidFill>
                <a:latin typeface="Consolas" pitchFamily="49" charset="0"/>
              </a:endParaRPr>
            </a:p>
          </p:txBody>
        </p:sp>
      </p:grpSp>
      <p:grpSp>
        <p:nvGrpSpPr>
          <p:cNvPr id="5" name="Групиране 85"/>
          <p:cNvGrpSpPr/>
          <p:nvPr/>
        </p:nvGrpSpPr>
        <p:grpSpPr>
          <a:xfrm>
            <a:off x="4680313" y="3212386"/>
            <a:ext cx="2226795" cy="1427819"/>
            <a:chOff x="3499050" y="3117850"/>
            <a:chExt cx="2227375" cy="1428191"/>
          </a:xfrm>
        </p:grpSpPr>
        <p:sp>
          <p:nvSpPr>
            <p:cNvPr id="48" name="Flowchart: Decision 22"/>
            <p:cNvSpPr/>
            <p:nvPr/>
          </p:nvSpPr>
          <p:spPr bwMode="auto">
            <a:xfrm>
              <a:off x="3499050" y="3117850"/>
              <a:ext cx="2227375" cy="1428191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9" name="Rectangle 23"/>
            <p:cNvSpPr/>
            <p:nvPr/>
          </p:nvSpPr>
          <p:spPr>
            <a:xfrm>
              <a:off x="3554364" y="3601113"/>
              <a:ext cx="211674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i </a:t>
              </a:r>
              <a:r>
                <a:rPr lang="bg-BG" sz="2399" noProof="1">
                  <a:solidFill>
                    <a:schemeClr val="bg2"/>
                  </a:solidFill>
                  <a:latin typeface="Consolas" pitchFamily="49" charset="0"/>
                </a:rPr>
                <a:t>&gt;</a:t>
              </a:r>
              <a:r>
                <a:rPr lang="en-US" sz="2399" noProof="1">
                  <a:solidFill>
                    <a:schemeClr val="bg2"/>
                  </a:solidFill>
                  <a:latin typeface="Consolas" pitchFamily="49" charset="0"/>
                </a:rPr>
                <a:t>= 1</a:t>
              </a:r>
              <a:endParaRPr lang="en-US" sz="2399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79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528429" y="2898256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27">
            <a:extLst>
              <a:ext uri="{FF2B5EF4-FFF2-40B4-BE49-F238E27FC236}">
                <a16:creationId xmlns:a16="http://schemas.microsoft.com/office/drawing/2014/main" id="{9E7A81B8-836B-4E47-960B-D5F70AFBA3CA}"/>
              </a:ext>
            </a:extLst>
          </p:cNvPr>
          <p:cNvCxnSpPr>
            <a:cxnSpLocks/>
          </p:cNvCxnSpPr>
          <p:nvPr/>
        </p:nvCxnSpPr>
        <p:spPr>
          <a:xfrm rot="5400000">
            <a:off x="5528429" y="4942424"/>
            <a:ext cx="530563" cy="34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Slide Number">
            <a:extLst>
              <a:ext uri="{FF2B5EF4-FFF2-40B4-BE49-F238E27FC236}">
                <a16:creationId xmlns:a16="http://schemas.microsoft.com/office/drawing/2014/main" id="{9B6A0282-40A6-4A5A-A1E4-69881E01774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14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4097</TotalTime>
  <Words>2014</Words>
  <Application>Microsoft Macintosh PowerPoint</Application>
  <PresentationFormat>Widescreen</PresentationFormat>
  <Paragraphs>421</Paragraphs>
  <Slides>40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Wingdings</vt:lpstr>
      <vt:lpstr>Wingdings 2</vt:lpstr>
      <vt:lpstr>SoftUni</vt:lpstr>
      <vt:lpstr>Повторения (цикли)</vt:lpstr>
      <vt:lpstr>Съдържание</vt:lpstr>
      <vt:lpstr>Конструкция за For-цикъл</vt:lpstr>
      <vt:lpstr>Какво е цикъл? (1)  </vt:lpstr>
      <vt:lpstr>Какво е цикъл? (2)</vt:lpstr>
      <vt:lpstr>For-цикъл – конструкция</vt:lpstr>
      <vt:lpstr>Цикли със стъпка</vt:lpstr>
      <vt:lpstr>Числата от N до 1 в обратен ред – условие </vt:lpstr>
      <vt:lpstr>PowerPoint Presentation</vt:lpstr>
      <vt:lpstr>Числата от N до 1 в обратен ред – решение </vt:lpstr>
      <vt:lpstr>Числата от 1 до N през 3 – условие </vt:lpstr>
      <vt:lpstr>PowerPoint Presentation</vt:lpstr>
      <vt:lpstr>Числата от 1 до N през 3 – решение </vt:lpstr>
      <vt:lpstr>Работа с текст</vt:lpstr>
      <vt:lpstr>Работа с текст</vt:lpstr>
      <vt:lpstr>Поток от символи – условие</vt:lpstr>
      <vt:lpstr>Поток от символи – решение</vt:lpstr>
      <vt:lpstr>Сумиране на гласни букви – условие</vt:lpstr>
      <vt:lpstr>Сумиране на гласни букви – решение</vt:lpstr>
      <vt:lpstr>Повторение докато е вярно  дадено условие</vt:lpstr>
      <vt:lpstr>Повторения (цикли) – While-цикъл</vt:lpstr>
      <vt:lpstr>Безкраен цикъл</vt:lpstr>
      <vt:lpstr>Прекратяване на цикъл</vt:lpstr>
      <vt:lpstr>While-цикъл – пример</vt:lpstr>
      <vt:lpstr>Четене на текст – условие</vt:lpstr>
      <vt:lpstr>Четене на текст – решение</vt:lpstr>
      <vt:lpstr>Парола – условие</vt:lpstr>
      <vt:lpstr>Парола – решение</vt:lpstr>
      <vt:lpstr>Сума от числа – условие</vt:lpstr>
      <vt:lpstr>Сума от числа – решение</vt:lpstr>
      <vt:lpstr>Вложени цикли</vt:lpstr>
      <vt:lpstr>Пример – часовник (1)</vt:lpstr>
      <vt:lpstr>Пример – часовник (2)</vt:lpstr>
      <vt:lpstr>Вложени цикли</vt:lpstr>
      <vt:lpstr>Таблица за умножение – условие</vt:lpstr>
      <vt:lpstr>Таблица за умножение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Модул 1 - ООП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61</cp:revision>
  <dcterms:created xsi:type="dcterms:W3CDTF">2018-05-23T13:08:44Z</dcterms:created>
  <dcterms:modified xsi:type="dcterms:W3CDTF">2023-01-18T09:59:53Z</dcterms:modified>
  <cp:category>computer programming;programming;C#;програмиране;кодиране</cp:category>
</cp:coreProperties>
</file>